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25" r:id="rId2"/>
    <p:sldId id="435" r:id="rId3"/>
    <p:sldId id="448" r:id="rId4"/>
    <p:sldId id="460" r:id="rId5"/>
    <p:sldId id="474" r:id="rId6"/>
    <p:sldId id="462" r:id="rId7"/>
    <p:sldId id="463" r:id="rId8"/>
    <p:sldId id="461" r:id="rId9"/>
    <p:sldId id="476" r:id="rId10"/>
    <p:sldId id="477" r:id="rId11"/>
    <p:sldId id="478" r:id="rId12"/>
    <p:sldId id="479" r:id="rId13"/>
    <p:sldId id="480" r:id="rId14"/>
    <p:sldId id="481" r:id="rId15"/>
    <p:sldId id="482" r:id="rId16"/>
    <p:sldId id="464" r:id="rId17"/>
    <p:sldId id="465" r:id="rId18"/>
    <p:sldId id="483" r:id="rId19"/>
    <p:sldId id="475" r:id="rId20"/>
    <p:sldId id="484" r:id="rId21"/>
    <p:sldId id="485" r:id="rId22"/>
    <p:sldId id="473" r:id="rId23"/>
    <p:sldId id="486" r:id="rId24"/>
    <p:sldId id="456" r:id="rId25"/>
    <p:sldId id="458" r:id="rId26"/>
  </p:sldIdLst>
  <p:sldSz cx="9144000" cy="6858000" type="screen4x3"/>
  <p:notesSz cx="6858000" cy="100139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4727"/>
  </p:normalViewPr>
  <p:slideViewPr>
    <p:cSldViewPr>
      <p:cViewPr>
        <p:scale>
          <a:sx n="70" d="100"/>
          <a:sy n="70" d="100"/>
        </p:scale>
        <p:origin x="2040" y="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602E8-493D-AE45-AC93-18F15B747E4F}"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GB"/>
        </a:p>
      </dgm:t>
    </dgm:pt>
    <dgm:pt modelId="{7413E5DD-B729-754E-B5F2-7DADB7AF1563}">
      <dgm:prSet phldrT="[Text]" custT="1"/>
      <dgm:spPr>
        <a:gradFill rotWithShape="0">
          <a:gsLst>
            <a:gs pos="0">
              <a:schemeClr val="accent4">
                <a:lumMod val="5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GB" sz="2000" dirty="0" smtClean="0"/>
            <a:t>Sustainable development</a:t>
          </a:r>
          <a:endParaRPr lang="en-GB" sz="2000" dirty="0"/>
        </a:p>
      </dgm:t>
    </dgm:pt>
    <dgm:pt modelId="{000D2C1C-9572-1E4C-8971-E0E4CB8BFB8F}" type="parTrans" cxnId="{241583F8-4EDA-B947-85BD-6814F0D8E676}">
      <dgm:prSet/>
      <dgm:spPr/>
      <dgm:t>
        <a:bodyPr/>
        <a:lstStyle/>
        <a:p>
          <a:endParaRPr lang="en-GB" sz="1600"/>
        </a:p>
      </dgm:t>
    </dgm:pt>
    <dgm:pt modelId="{9C152331-D3B0-984C-8BDA-33871902ED76}" type="sibTrans" cxnId="{241583F8-4EDA-B947-85BD-6814F0D8E676}">
      <dgm:prSet/>
      <dgm:spPr/>
      <dgm:t>
        <a:bodyPr/>
        <a:lstStyle/>
        <a:p>
          <a:endParaRPr lang="en-GB" sz="1600"/>
        </a:p>
      </dgm:t>
    </dgm:pt>
    <dgm:pt modelId="{0EDD04F6-CA76-E147-9371-DE6A6BC776AA}">
      <dgm:prSet phldrT="[Text]" custT="1"/>
      <dgm:spPr>
        <a:solidFill>
          <a:srgbClr val="FFFF00"/>
        </a:solidFill>
      </dgm:spPr>
      <dgm:t>
        <a:bodyPr/>
        <a:lstStyle/>
        <a:p>
          <a:r>
            <a:rPr lang="en-GB" sz="1800" dirty="0" smtClean="0">
              <a:solidFill>
                <a:schemeClr val="accent6">
                  <a:lumMod val="75000"/>
                </a:schemeClr>
              </a:solidFill>
            </a:rPr>
            <a:t>Biology</a:t>
          </a:r>
          <a:endParaRPr lang="en-GB" sz="1800" dirty="0">
            <a:solidFill>
              <a:schemeClr val="accent6">
                <a:lumMod val="75000"/>
              </a:schemeClr>
            </a:solidFill>
          </a:endParaRPr>
        </a:p>
      </dgm:t>
    </dgm:pt>
    <dgm:pt modelId="{32183F78-B5C7-8745-A1E0-D4FB65DCC19E}" type="parTrans" cxnId="{AB0F0EF8-A0E6-7842-B74D-86E45583EB80}">
      <dgm:prSet/>
      <dgm:spPr/>
      <dgm:t>
        <a:bodyPr/>
        <a:lstStyle/>
        <a:p>
          <a:endParaRPr lang="en-GB" sz="1600"/>
        </a:p>
      </dgm:t>
    </dgm:pt>
    <dgm:pt modelId="{060020A3-0140-6243-8F52-B9F16B2E5C6E}" type="sibTrans" cxnId="{AB0F0EF8-A0E6-7842-B74D-86E45583EB80}">
      <dgm:prSet/>
      <dgm:spPr/>
      <dgm:t>
        <a:bodyPr/>
        <a:lstStyle/>
        <a:p>
          <a:endParaRPr lang="en-GB" sz="1600"/>
        </a:p>
      </dgm:t>
    </dgm:pt>
    <dgm:pt modelId="{83914266-C29D-F342-81FD-62C3326EA7DF}">
      <dgm:prSet phldrT="[Text]" custT="1"/>
      <dgm:spPr/>
      <dgm:t>
        <a:bodyPr/>
        <a:lstStyle/>
        <a:p>
          <a:r>
            <a:rPr lang="en-GB" sz="1800" dirty="0" smtClean="0"/>
            <a:t>Geography </a:t>
          </a:r>
          <a:endParaRPr lang="en-GB" sz="1800" dirty="0"/>
        </a:p>
      </dgm:t>
    </dgm:pt>
    <dgm:pt modelId="{AD604718-68CC-0548-A69D-CFB8E7B2E25D}" type="parTrans" cxnId="{B31E15E4-7274-B54B-970D-263A1C183A87}">
      <dgm:prSet/>
      <dgm:spPr/>
      <dgm:t>
        <a:bodyPr/>
        <a:lstStyle/>
        <a:p>
          <a:endParaRPr lang="en-GB" sz="1600"/>
        </a:p>
      </dgm:t>
    </dgm:pt>
    <dgm:pt modelId="{589BDCFA-5EDA-B24A-BD2F-C712D2E888F3}" type="sibTrans" cxnId="{B31E15E4-7274-B54B-970D-263A1C183A87}">
      <dgm:prSet/>
      <dgm:spPr/>
      <dgm:t>
        <a:bodyPr/>
        <a:lstStyle/>
        <a:p>
          <a:endParaRPr lang="en-GB" sz="1600"/>
        </a:p>
      </dgm:t>
    </dgm:pt>
    <dgm:pt modelId="{D27A7D94-8239-D54D-BBBE-A8E5BD12C09E}">
      <dgm:prSet phldrT="[Text]" custT="1"/>
      <dgm:spPr>
        <a:solidFill>
          <a:srgbClr val="00B050"/>
        </a:solidFill>
      </dgm:spPr>
      <dgm:t>
        <a:bodyPr/>
        <a:lstStyle/>
        <a:p>
          <a:r>
            <a:rPr lang="en-GB" sz="1800" dirty="0" smtClean="0"/>
            <a:t>Economics</a:t>
          </a:r>
          <a:endParaRPr lang="en-GB" sz="1800" dirty="0"/>
        </a:p>
      </dgm:t>
    </dgm:pt>
    <dgm:pt modelId="{C02BAB9B-B573-2849-87B7-8500270A7513}" type="parTrans" cxnId="{F089A3B1-9F1E-F64D-AC36-5F2D69935DC9}">
      <dgm:prSet/>
      <dgm:spPr/>
      <dgm:t>
        <a:bodyPr/>
        <a:lstStyle/>
        <a:p>
          <a:endParaRPr lang="en-GB" sz="1600"/>
        </a:p>
      </dgm:t>
    </dgm:pt>
    <dgm:pt modelId="{0278E87F-96E7-A047-8743-E59143FDFBC9}" type="sibTrans" cxnId="{F089A3B1-9F1E-F64D-AC36-5F2D69935DC9}">
      <dgm:prSet/>
      <dgm:spPr/>
      <dgm:t>
        <a:bodyPr/>
        <a:lstStyle/>
        <a:p>
          <a:endParaRPr lang="en-GB" sz="1600"/>
        </a:p>
      </dgm:t>
    </dgm:pt>
    <dgm:pt modelId="{9DEB6E1D-7123-9C4E-A893-805FEF1EC2CB}">
      <dgm:prSet custT="1"/>
      <dgm:spPr>
        <a:solidFill>
          <a:srgbClr val="FFD178"/>
        </a:solidFill>
      </dgm:spPr>
      <dgm:t>
        <a:bodyPr/>
        <a:lstStyle/>
        <a:p>
          <a:r>
            <a:rPr lang="en-GB" sz="1800" dirty="0" smtClean="0"/>
            <a:t>Management</a:t>
          </a:r>
          <a:endParaRPr lang="en-GB" sz="1800" dirty="0"/>
        </a:p>
      </dgm:t>
    </dgm:pt>
    <dgm:pt modelId="{45BB04F3-6AB4-F642-A215-954AC27AAA53}" type="parTrans" cxnId="{7CE9487A-42E8-984D-B2C0-E07E07C4680B}">
      <dgm:prSet/>
      <dgm:spPr/>
      <dgm:t>
        <a:bodyPr/>
        <a:lstStyle/>
        <a:p>
          <a:endParaRPr lang="en-GB" sz="1600"/>
        </a:p>
      </dgm:t>
    </dgm:pt>
    <dgm:pt modelId="{0CBE3ACF-715B-DC4C-861C-D0B4E887071C}" type="sibTrans" cxnId="{7CE9487A-42E8-984D-B2C0-E07E07C4680B}">
      <dgm:prSet/>
      <dgm:spPr/>
      <dgm:t>
        <a:bodyPr/>
        <a:lstStyle/>
        <a:p>
          <a:endParaRPr lang="en-GB" sz="1600"/>
        </a:p>
      </dgm:t>
    </dgm:pt>
    <dgm:pt modelId="{876B7616-5CF0-984F-801C-8ECCABDD13E9}">
      <dgm:prSet custT="1"/>
      <dgm:spPr>
        <a:solidFill>
          <a:srgbClr val="FFC000"/>
        </a:solidFill>
      </dgm:spPr>
      <dgm:t>
        <a:bodyPr/>
        <a:lstStyle/>
        <a:p>
          <a:r>
            <a:rPr lang="en-GB" sz="1800" dirty="0" smtClean="0"/>
            <a:t>Divinity</a:t>
          </a:r>
          <a:endParaRPr lang="en-GB" sz="1800" dirty="0"/>
        </a:p>
      </dgm:t>
    </dgm:pt>
    <dgm:pt modelId="{27885A0E-C546-3840-9962-B0B0C1CEF52E}" type="parTrans" cxnId="{51F978ED-4D9B-484B-A803-569ECC4C12C5}">
      <dgm:prSet/>
      <dgm:spPr/>
      <dgm:t>
        <a:bodyPr/>
        <a:lstStyle/>
        <a:p>
          <a:endParaRPr lang="en-GB" sz="1600"/>
        </a:p>
      </dgm:t>
    </dgm:pt>
    <dgm:pt modelId="{FA04090A-87F3-1541-A5A2-BECE6BFC773E}" type="sibTrans" cxnId="{51F978ED-4D9B-484B-A803-569ECC4C12C5}">
      <dgm:prSet/>
      <dgm:spPr/>
      <dgm:t>
        <a:bodyPr/>
        <a:lstStyle/>
        <a:p>
          <a:endParaRPr lang="en-GB" sz="1600"/>
        </a:p>
      </dgm:t>
    </dgm:pt>
    <dgm:pt modelId="{D9A84ED3-98D7-3C45-ABAE-4BBE6B40315D}">
      <dgm:prSet custT="1"/>
      <dgm:spPr>
        <a:solidFill>
          <a:srgbClr val="FF0000"/>
        </a:solidFill>
      </dgm:spPr>
      <dgm:t>
        <a:bodyPr/>
        <a:lstStyle/>
        <a:p>
          <a:r>
            <a:rPr lang="en-GB" sz="1800" dirty="0" smtClean="0"/>
            <a:t>Estates</a:t>
          </a:r>
          <a:endParaRPr lang="en-GB" sz="1800" dirty="0"/>
        </a:p>
      </dgm:t>
    </dgm:pt>
    <dgm:pt modelId="{C433149A-AD2E-B540-9096-3829ABC82017}" type="parTrans" cxnId="{EC5056A3-1F4A-294A-ADB7-B08505B25047}">
      <dgm:prSet/>
      <dgm:spPr/>
      <dgm:t>
        <a:bodyPr/>
        <a:lstStyle/>
        <a:p>
          <a:endParaRPr lang="en-GB" sz="1600"/>
        </a:p>
      </dgm:t>
    </dgm:pt>
    <dgm:pt modelId="{7C41629C-1C68-614C-A988-684F755A3B76}" type="sibTrans" cxnId="{EC5056A3-1F4A-294A-ADB7-B08505B25047}">
      <dgm:prSet/>
      <dgm:spPr/>
      <dgm:t>
        <a:bodyPr/>
        <a:lstStyle/>
        <a:p>
          <a:endParaRPr lang="en-GB" sz="1600"/>
        </a:p>
      </dgm:t>
    </dgm:pt>
    <dgm:pt modelId="{7039996C-BFEA-6A48-850D-0FBB818F06B2}">
      <dgm:prSet custT="1"/>
      <dgm:spPr>
        <a:solidFill>
          <a:srgbClr val="4373CF"/>
        </a:solidFill>
      </dgm:spPr>
      <dgm:t>
        <a:bodyPr/>
        <a:lstStyle/>
        <a:p>
          <a:r>
            <a:rPr lang="en-GB" sz="1800" dirty="0" smtClean="0"/>
            <a:t>Social Anthropology</a:t>
          </a:r>
          <a:endParaRPr lang="en-GB" sz="1800" dirty="0"/>
        </a:p>
      </dgm:t>
    </dgm:pt>
    <dgm:pt modelId="{87F36F38-CAE0-1C4C-9BA0-0E6B404DF228}" type="parTrans" cxnId="{04BC3E28-80F0-544C-9786-DCE2AC80975D}">
      <dgm:prSet/>
      <dgm:spPr/>
      <dgm:t>
        <a:bodyPr/>
        <a:lstStyle/>
        <a:p>
          <a:endParaRPr lang="en-GB" sz="1600"/>
        </a:p>
      </dgm:t>
    </dgm:pt>
    <dgm:pt modelId="{C3328C8D-0557-4640-8D6D-4E0E6667114E}" type="sibTrans" cxnId="{04BC3E28-80F0-544C-9786-DCE2AC80975D}">
      <dgm:prSet/>
      <dgm:spPr/>
      <dgm:t>
        <a:bodyPr/>
        <a:lstStyle/>
        <a:p>
          <a:endParaRPr lang="en-GB" sz="1600"/>
        </a:p>
      </dgm:t>
    </dgm:pt>
    <dgm:pt modelId="{289F3CE3-08BC-D240-84B7-97700CA561F8}">
      <dgm:prSet custT="1"/>
      <dgm:spPr>
        <a:solidFill>
          <a:srgbClr val="488492"/>
        </a:solidFill>
      </dgm:spPr>
      <dgm:t>
        <a:bodyPr/>
        <a:lstStyle/>
        <a:p>
          <a:r>
            <a:rPr lang="en-GB" sz="1800" dirty="0" smtClean="0"/>
            <a:t>Medicine</a:t>
          </a:r>
          <a:endParaRPr lang="en-GB" sz="1800" dirty="0"/>
        </a:p>
      </dgm:t>
    </dgm:pt>
    <dgm:pt modelId="{A9A2B6B7-AF98-AF4A-8E5C-4A1134CF8717}" type="parTrans" cxnId="{1FD214F8-4323-4F41-B7F3-45AA69201989}">
      <dgm:prSet/>
      <dgm:spPr/>
      <dgm:t>
        <a:bodyPr/>
        <a:lstStyle/>
        <a:p>
          <a:endParaRPr lang="en-GB" sz="1600"/>
        </a:p>
      </dgm:t>
    </dgm:pt>
    <dgm:pt modelId="{D8BB921B-6ACB-454D-B0F1-08F97E5AACB3}" type="sibTrans" cxnId="{1FD214F8-4323-4F41-B7F3-45AA69201989}">
      <dgm:prSet/>
      <dgm:spPr/>
      <dgm:t>
        <a:bodyPr/>
        <a:lstStyle/>
        <a:p>
          <a:endParaRPr lang="en-GB" sz="1600"/>
        </a:p>
      </dgm:t>
    </dgm:pt>
    <dgm:pt modelId="{F8211E6F-EBAB-D641-8D7B-E031B997B527}">
      <dgm:prSet custT="1"/>
      <dgm:spPr>
        <a:solidFill>
          <a:srgbClr val="92D050"/>
        </a:solidFill>
      </dgm:spPr>
      <dgm:t>
        <a:bodyPr/>
        <a:lstStyle/>
        <a:p>
          <a:r>
            <a:rPr lang="en-GB" sz="1800" dirty="0" smtClean="0"/>
            <a:t>International Relations</a:t>
          </a:r>
          <a:endParaRPr lang="en-GB" sz="1800" dirty="0"/>
        </a:p>
      </dgm:t>
    </dgm:pt>
    <dgm:pt modelId="{B1979147-1194-094C-9622-99A9114B6963}" type="parTrans" cxnId="{826EB6B6-EC34-0045-AE89-406E1D5E0D43}">
      <dgm:prSet/>
      <dgm:spPr/>
      <dgm:t>
        <a:bodyPr/>
        <a:lstStyle/>
        <a:p>
          <a:endParaRPr lang="en-GB" sz="1600"/>
        </a:p>
      </dgm:t>
    </dgm:pt>
    <dgm:pt modelId="{D289C3DB-6719-804B-945F-92FCD09472BC}" type="sibTrans" cxnId="{826EB6B6-EC34-0045-AE89-406E1D5E0D43}">
      <dgm:prSet/>
      <dgm:spPr/>
      <dgm:t>
        <a:bodyPr/>
        <a:lstStyle/>
        <a:p>
          <a:endParaRPr lang="en-GB" sz="1600"/>
        </a:p>
      </dgm:t>
    </dgm:pt>
    <dgm:pt modelId="{280263B3-4B09-B348-8A6E-90B6CD05237C}">
      <dgm:prSet custT="1"/>
      <dgm:spPr>
        <a:solidFill>
          <a:srgbClr val="B65FB7"/>
        </a:solidFill>
      </dgm:spPr>
      <dgm:t>
        <a:bodyPr/>
        <a:lstStyle/>
        <a:p>
          <a:r>
            <a:rPr lang="en-GB" sz="1800" dirty="0" smtClean="0"/>
            <a:t>Chemistry</a:t>
          </a:r>
          <a:endParaRPr lang="en-GB" sz="1800" dirty="0"/>
        </a:p>
      </dgm:t>
    </dgm:pt>
    <dgm:pt modelId="{D27C40C9-A8E0-A54A-977E-955C7981D1D1}" type="parTrans" cxnId="{4188C3FA-F842-9C47-9A35-18949013ED2D}">
      <dgm:prSet/>
      <dgm:spPr/>
      <dgm:t>
        <a:bodyPr/>
        <a:lstStyle/>
        <a:p>
          <a:endParaRPr lang="en-GB" sz="1600"/>
        </a:p>
      </dgm:t>
    </dgm:pt>
    <dgm:pt modelId="{811632A0-090E-914D-9FF3-B61F47A076E1}" type="sibTrans" cxnId="{4188C3FA-F842-9C47-9A35-18949013ED2D}">
      <dgm:prSet/>
      <dgm:spPr/>
      <dgm:t>
        <a:bodyPr/>
        <a:lstStyle/>
        <a:p>
          <a:endParaRPr lang="en-GB" sz="1600"/>
        </a:p>
      </dgm:t>
    </dgm:pt>
    <dgm:pt modelId="{FB46DAC4-FC84-0244-882B-5D0C313A8ADE}">
      <dgm:prSet custT="1"/>
      <dgm:spPr>
        <a:solidFill>
          <a:schemeClr val="accent4">
            <a:lumMod val="75000"/>
          </a:schemeClr>
        </a:solidFill>
      </dgm:spPr>
      <dgm:t>
        <a:bodyPr/>
        <a:lstStyle/>
        <a:p>
          <a:r>
            <a:rPr lang="en-GB" sz="1800" dirty="0" smtClean="0"/>
            <a:t>History</a:t>
          </a:r>
          <a:endParaRPr lang="en-GB" sz="1800" dirty="0"/>
        </a:p>
      </dgm:t>
    </dgm:pt>
    <dgm:pt modelId="{43769108-258F-604B-AB35-24D4BB35B1A1}" type="parTrans" cxnId="{10A1C789-6B30-6A47-8A4A-B07CCF7FBA8E}">
      <dgm:prSet/>
      <dgm:spPr/>
      <dgm:t>
        <a:bodyPr/>
        <a:lstStyle/>
        <a:p>
          <a:endParaRPr lang="en-GB" sz="1600"/>
        </a:p>
      </dgm:t>
    </dgm:pt>
    <dgm:pt modelId="{58FB5437-6F9E-3547-808E-C5CBABD31D16}" type="sibTrans" cxnId="{10A1C789-6B30-6A47-8A4A-B07CCF7FBA8E}">
      <dgm:prSet/>
      <dgm:spPr/>
      <dgm:t>
        <a:bodyPr/>
        <a:lstStyle/>
        <a:p>
          <a:endParaRPr lang="en-GB" sz="1600"/>
        </a:p>
      </dgm:t>
    </dgm:pt>
    <dgm:pt modelId="{21CF5C1B-30EA-3547-B754-08C357E2EC80}">
      <dgm:prSet custT="1"/>
      <dgm:spPr>
        <a:solidFill>
          <a:schemeClr val="accent4">
            <a:lumMod val="50000"/>
          </a:schemeClr>
        </a:solidFill>
      </dgm:spPr>
      <dgm:t>
        <a:bodyPr/>
        <a:lstStyle/>
        <a:p>
          <a:r>
            <a:rPr lang="en-GB" sz="1800" dirty="0" smtClean="0"/>
            <a:t>Maths/Stats</a:t>
          </a:r>
          <a:endParaRPr lang="en-GB" sz="1800" dirty="0"/>
        </a:p>
      </dgm:t>
    </dgm:pt>
    <dgm:pt modelId="{C7B29D1B-29AF-DE4A-9A51-A2C77BA52052}" type="parTrans" cxnId="{D6276FAC-5900-E044-ACCB-9A04F2AD86B4}">
      <dgm:prSet/>
      <dgm:spPr/>
      <dgm:t>
        <a:bodyPr/>
        <a:lstStyle/>
        <a:p>
          <a:endParaRPr lang="en-GB" sz="1600"/>
        </a:p>
      </dgm:t>
    </dgm:pt>
    <dgm:pt modelId="{A9E0E63A-186B-284D-8317-0D12D4583C57}" type="sibTrans" cxnId="{D6276FAC-5900-E044-ACCB-9A04F2AD86B4}">
      <dgm:prSet/>
      <dgm:spPr/>
      <dgm:t>
        <a:bodyPr/>
        <a:lstStyle/>
        <a:p>
          <a:endParaRPr lang="en-GB" sz="1600"/>
        </a:p>
      </dgm:t>
    </dgm:pt>
    <dgm:pt modelId="{69A38886-D55A-4841-85F9-915EA31F9FF6}" type="pres">
      <dgm:prSet presAssocID="{739602E8-493D-AE45-AC93-18F15B747E4F}" presName="cycle" presStyleCnt="0">
        <dgm:presLayoutVars>
          <dgm:chMax val="1"/>
          <dgm:dir/>
          <dgm:animLvl val="ctr"/>
          <dgm:resizeHandles val="exact"/>
        </dgm:presLayoutVars>
      </dgm:prSet>
      <dgm:spPr/>
      <dgm:t>
        <a:bodyPr/>
        <a:lstStyle/>
        <a:p>
          <a:endParaRPr lang="en-GB"/>
        </a:p>
      </dgm:t>
    </dgm:pt>
    <dgm:pt modelId="{D5088D0A-0D08-3C4F-BBDB-7238927B5031}" type="pres">
      <dgm:prSet presAssocID="{7413E5DD-B729-754E-B5F2-7DADB7AF1563}" presName="centerShape" presStyleLbl="node0" presStyleIdx="0" presStyleCnt="1" custScaleX="166541" custScaleY="134156"/>
      <dgm:spPr/>
      <dgm:t>
        <a:bodyPr/>
        <a:lstStyle/>
        <a:p>
          <a:endParaRPr lang="en-GB"/>
        </a:p>
      </dgm:t>
    </dgm:pt>
    <dgm:pt modelId="{4B1934AC-05C4-0A46-8E22-A8ABD5C9EDEA}" type="pres">
      <dgm:prSet presAssocID="{32183F78-B5C7-8745-A1E0-D4FB65DCC19E}" presName="parTrans" presStyleLbl="bgSibTrans2D1" presStyleIdx="0" presStyleCnt="12"/>
      <dgm:spPr/>
      <dgm:t>
        <a:bodyPr/>
        <a:lstStyle/>
        <a:p>
          <a:endParaRPr lang="en-GB"/>
        </a:p>
      </dgm:t>
    </dgm:pt>
    <dgm:pt modelId="{EEC16A92-735E-DD47-AAA8-566A7623EF74}" type="pres">
      <dgm:prSet presAssocID="{0EDD04F6-CA76-E147-9371-DE6A6BC776AA}" presName="node" presStyleLbl="node1" presStyleIdx="0" presStyleCnt="12" custScaleX="140652" custScaleY="119154" custRadScaleRad="110441" custRadScaleInc="286864">
        <dgm:presLayoutVars>
          <dgm:bulletEnabled val="1"/>
        </dgm:presLayoutVars>
      </dgm:prSet>
      <dgm:spPr/>
      <dgm:t>
        <a:bodyPr/>
        <a:lstStyle/>
        <a:p>
          <a:endParaRPr lang="en-GB"/>
        </a:p>
      </dgm:t>
    </dgm:pt>
    <dgm:pt modelId="{DC6A6941-D005-0E46-8605-D3CA65D7D6D6}" type="pres">
      <dgm:prSet presAssocID="{45BB04F3-6AB4-F642-A215-954AC27AAA53}" presName="parTrans" presStyleLbl="bgSibTrans2D1" presStyleIdx="1" presStyleCnt="12"/>
      <dgm:spPr/>
      <dgm:t>
        <a:bodyPr/>
        <a:lstStyle/>
        <a:p>
          <a:endParaRPr lang="en-GB"/>
        </a:p>
      </dgm:t>
    </dgm:pt>
    <dgm:pt modelId="{84E92ACD-3380-D046-8990-A0DA4D4E3095}" type="pres">
      <dgm:prSet presAssocID="{9DEB6E1D-7123-9C4E-A893-805FEF1EC2CB}" presName="node" presStyleLbl="node1" presStyleIdx="1" presStyleCnt="12" custScaleX="171735" custScaleY="119154" custRadScaleRad="100769" custRadScaleInc="93000">
        <dgm:presLayoutVars>
          <dgm:bulletEnabled val="1"/>
        </dgm:presLayoutVars>
      </dgm:prSet>
      <dgm:spPr/>
      <dgm:t>
        <a:bodyPr/>
        <a:lstStyle/>
        <a:p>
          <a:endParaRPr lang="en-GB"/>
        </a:p>
      </dgm:t>
    </dgm:pt>
    <dgm:pt modelId="{58279FE9-DC80-A24A-9014-68227C6D1CA2}" type="pres">
      <dgm:prSet presAssocID="{27885A0E-C546-3840-9962-B0B0C1CEF52E}" presName="parTrans" presStyleLbl="bgSibTrans2D1" presStyleIdx="2" presStyleCnt="12"/>
      <dgm:spPr/>
      <dgm:t>
        <a:bodyPr/>
        <a:lstStyle/>
        <a:p>
          <a:endParaRPr lang="en-GB"/>
        </a:p>
      </dgm:t>
    </dgm:pt>
    <dgm:pt modelId="{C6C1485E-C6CE-A444-82FC-E4EB4A09B9AA}" type="pres">
      <dgm:prSet presAssocID="{876B7616-5CF0-984F-801C-8ECCABDD13E9}" presName="node" presStyleLbl="node1" presStyleIdx="2" presStyleCnt="12" custScaleX="140652" custScaleY="119154" custRadScaleRad="99633" custRadScaleInc="-109064">
        <dgm:presLayoutVars>
          <dgm:bulletEnabled val="1"/>
        </dgm:presLayoutVars>
      </dgm:prSet>
      <dgm:spPr/>
      <dgm:t>
        <a:bodyPr/>
        <a:lstStyle/>
        <a:p>
          <a:endParaRPr lang="en-GB"/>
        </a:p>
      </dgm:t>
    </dgm:pt>
    <dgm:pt modelId="{C53E9834-9851-E042-AFB2-34545AF4B671}" type="pres">
      <dgm:prSet presAssocID="{C433149A-AD2E-B540-9096-3829ABC82017}" presName="parTrans" presStyleLbl="bgSibTrans2D1" presStyleIdx="3" presStyleCnt="12"/>
      <dgm:spPr/>
      <dgm:t>
        <a:bodyPr/>
        <a:lstStyle/>
        <a:p>
          <a:endParaRPr lang="en-GB"/>
        </a:p>
      </dgm:t>
    </dgm:pt>
    <dgm:pt modelId="{EEE607CA-1BA1-5B42-ADA9-756389CEDB55}" type="pres">
      <dgm:prSet presAssocID="{D9A84ED3-98D7-3C45-ABAE-4BBE6B40315D}" presName="node" presStyleLbl="node1" presStyleIdx="3" presStyleCnt="12" custScaleX="140652" custScaleY="119154" custRadScaleRad="90745" custRadScaleInc="-319585">
        <dgm:presLayoutVars>
          <dgm:bulletEnabled val="1"/>
        </dgm:presLayoutVars>
      </dgm:prSet>
      <dgm:spPr/>
      <dgm:t>
        <a:bodyPr/>
        <a:lstStyle/>
        <a:p>
          <a:endParaRPr lang="en-GB"/>
        </a:p>
      </dgm:t>
    </dgm:pt>
    <dgm:pt modelId="{8FEA519F-F25E-504D-A20E-12B75210B315}" type="pres">
      <dgm:prSet presAssocID="{AD604718-68CC-0548-A69D-CFB8E7B2E25D}" presName="parTrans" presStyleLbl="bgSibTrans2D1" presStyleIdx="4" presStyleCnt="12"/>
      <dgm:spPr/>
      <dgm:t>
        <a:bodyPr/>
        <a:lstStyle/>
        <a:p>
          <a:endParaRPr lang="en-GB"/>
        </a:p>
      </dgm:t>
    </dgm:pt>
    <dgm:pt modelId="{E09C432B-8CC4-D34A-8A5B-78839BCFFA3F}" type="pres">
      <dgm:prSet presAssocID="{83914266-C29D-F342-81FD-62C3326EA7DF}" presName="node" presStyleLbl="node1" presStyleIdx="4" presStyleCnt="12" custScaleX="154450" custScaleY="119154" custRadScaleRad="106420" custRadScaleInc="358811">
        <dgm:presLayoutVars>
          <dgm:bulletEnabled val="1"/>
        </dgm:presLayoutVars>
      </dgm:prSet>
      <dgm:spPr/>
      <dgm:t>
        <a:bodyPr/>
        <a:lstStyle/>
        <a:p>
          <a:endParaRPr lang="en-GB"/>
        </a:p>
      </dgm:t>
    </dgm:pt>
    <dgm:pt modelId="{EAC6157D-A92D-7441-B151-A153CC2EA124}" type="pres">
      <dgm:prSet presAssocID="{C02BAB9B-B573-2849-87B7-8500270A7513}" presName="parTrans" presStyleLbl="bgSibTrans2D1" presStyleIdx="5" presStyleCnt="12"/>
      <dgm:spPr/>
      <dgm:t>
        <a:bodyPr/>
        <a:lstStyle/>
        <a:p>
          <a:endParaRPr lang="en-GB"/>
        </a:p>
      </dgm:t>
    </dgm:pt>
    <dgm:pt modelId="{65D384BC-7D23-0049-A264-9BBAED1FFB60}" type="pres">
      <dgm:prSet presAssocID="{D27A7D94-8239-D54D-BBBE-A8E5BD12C09E}" presName="node" presStyleLbl="node1" presStyleIdx="5" presStyleCnt="12" custScaleX="140652" custScaleY="119154">
        <dgm:presLayoutVars>
          <dgm:bulletEnabled val="1"/>
        </dgm:presLayoutVars>
      </dgm:prSet>
      <dgm:spPr/>
      <dgm:t>
        <a:bodyPr/>
        <a:lstStyle/>
        <a:p>
          <a:endParaRPr lang="en-GB"/>
        </a:p>
      </dgm:t>
    </dgm:pt>
    <dgm:pt modelId="{17385A24-199B-C843-852C-91D3489E2E97}" type="pres">
      <dgm:prSet presAssocID="{87F36F38-CAE0-1C4C-9BA0-0E6B404DF228}" presName="parTrans" presStyleLbl="bgSibTrans2D1" presStyleIdx="6" presStyleCnt="12"/>
      <dgm:spPr/>
      <dgm:t>
        <a:bodyPr/>
        <a:lstStyle/>
        <a:p>
          <a:endParaRPr lang="en-GB"/>
        </a:p>
      </dgm:t>
    </dgm:pt>
    <dgm:pt modelId="{401F290F-A9E3-6F45-81C0-B7280B26FAE0}" type="pres">
      <dgm:prSet presAssocID="{7039996C-BFEA-6A48-850D-0FBB818F06B2}" presName="node" presStyleLbl="node1" presStyleIdx="6" presStyleCnt="12" custScaleX="156514" custScaleY="113833" custRadScaleRad="101712" custRadScaleInc="252685">
        <dgm:presLayoutVars>
          <dgm:bulletEnabled val="1"/>
        </dgm:presLayoutVars>
      </dgm:prSet>
      <dgm:spPr/>
      <dgm:t>
        <a:bodyPr/>
        <a:lstStyle/>
        <a:p>
          <a:endParaRPr lang="en-GB"/>
        </a:p>
      </dgm:t>
    </dgm:pt>
    <dgm:pt modelId="{225273F0-983B-1848-BF11-4A06DE2CE054}" type="pres">
      <dgm:prSet presAssocID="{B1979147-1194-094C-9622-99A9114B6963}" presName="parTrans" presStyleLbl="bgSibTrans2D1" presStyleIdx="7" presStyleCnt="12"/>
      <dgm:spPr/>
      <dgm:t>
        <a:bodyPr/>
        <a:lstStyle/>
        <a:p>
          <a:endParaRPr lang="en-GB"/>
        </a:p>
      </dgm:t>
    </dgm:pt>
    <dgm:pt modelId="{572406C6-557C-684A-B25A-D3212A85ECA2}" type="pres">
      <dgm:prSet presAssocID="{F8211E6F-EBAB-D641-8D7B-E031B997B527}" presName="node" presStyleLbl="node1" presStyleIdx="7" presStyleCnt="12" custScaleX="162770" custScaleY="119154" custRadScaleRad="103205" custRadScaleInc="-350679">
        <dgm:presLayoutVars>
          <dgm:bulletEnabled val="1"/>
        </dgm:presLayoutVars>
      </dgm:prSet>
      <dgm:spPr/>
      <dgm:t>
        <a:bodyPr/>
        <a:lstStyle/>
        <a:p>
          <a:endParaRPr lang="en-GB"/>
        </a:p>
      </dgm:t>
    </dgm:pt>
    <dgm:pt modelId="{FDC2D633-88B5-D641-A883-B72D92C24CD3}" type="pres">
      <dgm:prSet presAssocID="{A9A2B6B7-AF98-AF4A-8E5C-4A1134CF8717}" presName="parTrans" presStyleLbl="bgSibTrans2D1" presStyleIdx="8" presStyleCnt="12"/>
      <dgm:spPr/>
      <dgm:t>
        <a:bodyPr/>
        <a:lstStyle/>
        <a:p>
          <a:endParaRPr lang="en-GB"/>
        </a:p>
      </dgm:t>
    </dgm:pt>
    <dgm:pt modelId="{D9C530E8-4790-5943-8AE2-33CE714E1788}" type="pres">
      <dgm:prSet presAssocID="{289F3CE3-08BC-D240-84B7-97700CA561F8}" presName="node" presStyleLbl="node1" presStyleIdx="8" presStyleCnt="12" custScaleX="140652" custScaleY="119154" custRadScaleRad="101021" custRadScaleInc="-200383">
        <dgm:presLayoutVars>
          <dgm:bulletEnabled val="1"/>
        </dgm:presLayoutVars>
      </dgm:prSet>
      <dgm:spPr/>
      <dgm:t>
        <a:bodyPr/>
        <a:lstStyle/>
        <a:p>
          <a:endParaRPr lang="en-GB"/>
        </a:p>
      </dgm:t>
    </dgm:pt>
    <dgm:pt modelId="{65F84C46-6D11-E54E-9487-9460E61D89A0}" type="pres">
      <dgm:prSet presAssocID="{D27C40C9-A8E0-A54A-977E-955C7981D1D1}" presName="parTrans" presStyleLbl="bgSibTrans2D1" presStyleIdx="9" presStyleCnt="12"/>
      <dgm:spPr/>
      <dgm:t>
        <a:bodyPr/>
        <a:lstStyle/>
        <a:p>
          <a:endParaRPr lang="en-GB"/>
        </a:p>
      </dgm:t>
    </dgm:pt>
    <dgm:pt modelId="{F6546359-BEF0-B740-8B63-EFC79D66432D}" type="pres">
      <dgm:prSet presAssocID="{280263B3-4B09-B348-8A6E-90B6CD05237C}" presName="node" presStyleLbl="node1" presStyleIdx="9" presStyleCnt="12" custScaleX="140652" custScaleY="119154" custRadScaleRad="88373" custRadScaleInc="210288">
        <dgm:presLayoutVars>
          <dgm:bulletEnabled val="1"/>
        </dgm:presLayoutVars>
      </dgm:prSet>
      <dgm:spPr/>
      <dgm:t>
        <a:bodyPr/>
        <a:lstStyle/>
        <a:p>
          <a:endParaRPr lang="en-GB"/>
        </a:p>
      </dgm:t>
    </dgm:pt>
    <dgm:pt modelId="{4F79FCE7-5323-7C46-80CF-172E2BFC906E}" type="pres">
      <dgm:prSet presAssocID="{43769108-258F-604B-AB35-24D4BB35B1A1}" presName="parTrans" presStyleLbl="bgSibTrans2D1" presStyleIdx="10" presStyleCnt="12"/>
      <dgm:spPr/>
      <dgm:t>
        <a:bodyPr/>
        <a:lstStyle/>
        <a:p>
          <a:endParaRPr lang="en-GB"/>
        </a:p>
      </dgm:t>
    </dgm:pt>
    <dgm:pt modelId="{47DC47E8-831E-7242-8DE2-F6995D43A2CF}" type="pres">
      <dgm:prSet presAssocID="{FB46DAC4-FC84-0244-882B-5D0C313A8ADE}" presName="node" presStyleLbl="node1" presStyleIdx="10" presStyleCnt="12" custScaleX="132750" custScaleY="119154" custRadScaleRad="95793" custRadScaleInc="2746">
        <dgm:presLayoutVars>
          <dgm:bulletEnabled val="1"/>
        </dgm:presLayoutVars>
      </dgm:prSet>
      <dgm:spPr/>
      <dgm:t>
        <a:bodyPr/>
        <a:lstStyle/>
        <a:p>
          <a:endParaRPr lang="en-GB"/>
        </a:p>
      </dgm:t>
    </dgm:pt>
    <dgm:pt modelId="{03B5FA77-BDA3-8047-8B58-CDBB35E4B8D6}" type="pres">
      <dgm:prSet presAssocID="{C7B29D1B-29AF-DE4A-9A51-A2C77BA52052}" presName="parTrans" presStyleLbl="bgSibTrans2D1" presStyleIdx="11" presStyleCnt="12"/>
      <dgm:spPr/>
      <dgm:t>
        <a:bodyPr/>
        <a:lstStyle/>
        <a:p>
          <a:endParaRPr lang="en-GB"/>
        </a:p>
      </dgm:t>
    </dgm:pt>
    <dgm:pt modelId="{CE9B64FD-0E8F-E64C-B35B-B57C8575C112}" type="pres">
      <dgm:prSet presAssocID="{21CF5C1B-30EA-3547-B754-08C357E2EC80}" presName="node" presStyleLbl="node1" presStyleIdx="11" presStyleCnt="12" custScaleX="140652" custScaleY="119154" custRadScaleRad="100536" custRadScaleInc="-194945">
        <dgm:presLayoutVars>
          <dgm:bulletEnabled val="1"/>
        </dgm:presLayoutVars>
      </dgm:prSet>
      <dgm:spPr/>
      <dgm:t>
        <a:bodyPr/>
        <a:lstStyle/>
        <a:p>
          <a:endParaRPr lang="en-GB"/>
        </a:p>
      </dgm:t>
    </dgm:pt>
  </dgm:ptLst>
  <dgm:cxnLst>
    <dgm:cxn modelId="{948AA8E6-5509-1243-9FB2-6C7919BD0FB2}" type="presOf" srcId="{C433149A-AD2E-B540-9096-3829ABC82017}" destId="{C53E9834-9851-E042-AFB2-34545AF4B671}" srcOrd="0" destOrd="0" presId="urn:microsoft.com/office/officeart/2005/8/layout/radial4"/>
    <dgm:cxn modelId="{FC8B622A-76CA-8848-9D01-8903950E17BD}" type="presOf" srcId="{87F36F38-CAE0-1C4C-9BA0-0E6B404DF228}" destId="{17385A24-199B-C843-852C-91D3489E2E97}" srcOrd="0" destOrd="0" presId="urn:microsoft.com/office/officeart/2005/8/layout/radial4"/>
    <dgm:cxn modelId="{5A437CC1-1A56-5E47-8E37-D82912B6DB69}" type="presOf" srcId="{289F3CE3-08BC-D240-84B7-97700CA561F8}" destId="{D9C530E8-4790-5943-8AE2-33CE714E1788}" srcOrd="0" destOrd="0" presId="urn:microsoft.com/office/officeart/2005/8/layout/radial4"/>
    <dgm:cxn modelId="{B1FD51A2-2085-8340-8D7F-B5CE1341B3E4}" type="presOf" srcId="{0EDD04F6-CA76-E147-9371-DE6A6BC776AA}" destId="{EEC16A92-735E-DD47-AAA8-566A7623EF74}" srcOrd="0" destOrd="0" presId="urn:microsoft.com/office/officeart/2005/8/layout/radial4"/>
    <dgm:cxn modelId="{826EB6B6-EC34-0045-AE89-406E1D5E0D43}" srcId="{7413E5DD-B729-754E-B5F2-7DADB7AF1563}" destId="{F8211E6F-EBAB-D641-8D7B-E031B997B527}" srcOrd="7" destOrd="0" parTransId="{B1979147-1194-094C-9622-99A9114B6963}" sibTransId="{D289C3DB-6719-804B-945F-92FCD09472BC}"/>
    <dgm:cxn modelId="{D6276FAC-5900-E044-ACCB-9A04F2AD86B4}" srcId="{7413E5DD-B729-754E-B5F2-7DADB7AF1563}" destId="{21CF5C1B-30EA-3547-B754-08C357E2EC80}" srcOrd="11" destOrd="0" parTransId="{C7B29D1B-29AF-DE4A-9A51-A2C77BA52052}" sibTransId="{A9E0E63A-186B-284D-8317-0D12D4583C57}"/>
    <dgm:cxn modelId="{E0F9D52D-44C3-0140-BE0A-D5C39C504EA7}" type="presOf" srcId="{C02BAB9B-B573-2849-87B7-8500270A7513}" destId="{EAC6157D-A92D-7441-B151-A153CC2EA124}" srcOrd="0" destOrd="0" presId="urn:microsoft.com/office/officeart/2005/8/layout/radial4"/>
    <dgm:cxn modelId="{8890EA98-516F-2E4E-BF31-E57F3843CDFC}" type="presOf" srcId="{9DEB6E1D-7123-9C4E-A893-805FEF1EC2CB}" destId="{84E92ACD-3380-D046-8990-A0DA4D4E3095}" srcOrd="0" destOrd="0" presId="urn:microsoft.com/office/officeart/2005/8/layout/radial4"/>
    <dgm:cxn modelId="{9E56F948-D5FA-1C4E-BB0B-B8F6BB0B2AED}" type="presOf" srcId="{280263B3-4B09-B348-8A6E-90B6CD05237C}" destId="{F6546359-BEF0-B740-8B63-EFC79D66432D}" srcOrd="0" destOrd="0" presId="urn:microsoft.com/office/officeart/2005/8/layout/radial4"/>
    <dgm:cxn modelId="{F0FD98C9-1F5E-9F41-AD63-564229BD3ADB}" type="presOf" srcId="{27885A0E-C546-3840-9962-B0B0C1CEF52E}" destId="{58279FE9-DC80-A24A-9014-68227C6D1CA2}" srcOrd="0" destOrd="0" presId="urn:microsoft.com/office/officeart/2005/8/layout/radial4"/>
    <dgm:cxn modelId="{EC5056A3-1F4A-294A-ADB7-B08505B25047}" srcId="{7413E5DD-B729-754E-B5F2-7DADB7AF1563}" destId="{D9A84ED3-98D7-3C45-ABAE-4BBE6B40315D}" srcOrd="3" destOrd="0" parTransId="{C433149A-AD2E-B540-9096-3829ABC82017}" sibTransId="{7C41629C-1C68-614C-A988-684F755A3B76}"/>
    <dgm:cxn modelId="{10A1C789-6B30-6A47-8A4A-B07CCF7FBA8E}" srcId="{7413E5DD-B729-754E-B5F2-7DADB7AF1563}" destId="{FB46DAC4-FC84-0244-882B-5D0C313A8ADE}" srcOrd="10" destOrd="0" parTransId="{43769108-258F-604B-AB35-24D4BB35B1A1}" sibTransId="{58FB5437-6F9E-3547-808E-C5CBABD31D16}"/>
    <dgm:cxn modelId="{E5415BC6-E878-EB49-AC07-C137B097A012}" type="presOf" srcId="{7039996C-BFEA-6A48-850D-0FBB818F06B2}" destId="{401F290F-A9E3-6F45-81C0-B7280B26FAE0}" srcOrd="0" destOrd="0" presId="urn:microsoft.com/office/officeart/2005/8/layout/radial4"/>
    <dgm:cxn modelId="{F89CD3BD-C04E-1D4B-9C64-39CC5E46CBD7}" type="presOf" srcId="{43769108-258F-604B-AB35-24D4BB35B1A1}" destId="{4F79FCE7-5323-7C46-80CF-172E2BFC906E}" srcOrd="0" destOrd="0" presId="urn:microsoft.com/office/officeart/2005/8/layout/radial4"/>
    <dgm:cxn modelId="{AB0F0EF8-A0E6-7842-B74D-86E45583EB80}" srcId="{7413E5DD-B729-754E-B5F2-7DADB7AF1563}" destId="{0EDD04F6-CA76-E147-9371-DE6A6BC776AA}" srcOrd="0" destOrd="0" parTransId="{32183F78-B5C7-8745-A1E0-D4FB65DCC19E}" sibTransId="{060020A3-0140-6243-8F52-B9F16B2E5C6E}"/>
    <dgm:cxn modelId="{083E6EC6-6B0E-6B46-96F9-296B46E867C3}" type="presOf" srcId="{D27C40C9-A8E0-A54A-977E-955C7981D1D1}" destId="{65F84C46-6D11-E54E-9487-9460E61D89A0}" srcOrd="0" destOrd="0" presId="urn:microsoft.com/office/officeart/2005/8/layout/radial4"/>
    <dgm:cxn modelId="{1C6640F2-6E4F-A849-A50E-150AC61CFA70}" type="presOf" srcId="{C7B29D1B-29AF-DE4A-9A51-A2C77BA52052}" destId="{03B5FA77-BDA3-8047-8B58-CDBB35E4B8D6}" srcOrd="0" destOrd="0" presId="urn:microsoft.com/office/officeart/2005/8/layout/radial4"/>
    <dgm:cxn modelId="{723211AF-D90F-9F47-8A2D-62CB5A4CE0FB}" type="presOf" srcId="{739602E8-493D-AE45-AC93-18F15B747E4F}" destId="{69A38886-D55A-4841-85F9-915EA31F9FF6}" srcOrd="0" destOrd="0" presId="urn:microsoft.com/office/officeart/2005/8/layout/radial4"/>
    <dgm:cxn modelId="{3020F3C3-48E4-3C4D-9C4E-ABD6EF3EE1E0}" type="presOf" srcId="{AD604718-68CC-0548-A69D-CFB8E7B2E25D}" destId="{8FEA519F-F25E-504D-A20E-12B75210B315}" srcOrd="0" destOrd="0" presId="urn:microsoft.com/office/officeart/2005/8/layout/radial4"/>
    <dgm:cxn modelId="{2B37CCDD-29EE-3543-AD20-40FD8CD1F2CD}" type="presOf" srcId="{A9A2B6B7-AF98-AF4A-8E5C-4A1134CF8717}" destId="{FDC2D633-88B5-D641-A883-B72D92C24CD3}" srcOrd="0" destOrd="0" presId="urn:microsoft.com/office/officeart/2005/8/layout/radial4"/>
    <dgm:cxn modelId="{B31E15E4-7274-B54B-970D-263A1C183A87}" srcId="{7413E5DD-B729-754E-B5F2-7DADB7AF1563}" destId="{83914266-C29D-F342-81FD-62C3326EA7DF}" srcOrd="4" destOrd="0" parTransId="{AD604718-68CC-0548-A69D-CFB8E7B2E25D}" sibTransId="{589BDCFA-5EDA-B24A-BD2F-C712D2E888F3}"/>
    <dgm:cxn modelId="{DD1ABB47-C91A-7A4C-A506-F3EDA36044DB}" type="presOf" srcId="{F8211E6F-EBAB-D641-8D7B-E031B997B527}" destId="{572406C6-557C-684A-B25A-D3212A85ECA2}" srcOrd="0" destOrd="0" presId="urn:microsoft.com/office/officeart/2005/8/layout/radial4"/>
    <dgm:cxn modelId="{7CE9487A-42E8-984D-B2C0-E07E07C4680B}" srcId="{7413E5DD-B729-754E-B5F2-7DADB7AF1563}" destId="{9DEB6E1D-7123-9C4E-A893-805FEF1EC2CB}" srcOrd="1" destOrd="0" parTransId="{45BB04F3-6AB4-F642-A215-954AC27AAA53}" sibTransId="{0CBE3ACF-715B-DC4C-861C-D0B4E887071C}"/>
    <dgm:cxn modelId="{51F978ED-4D9B-484B-A803-569ECC4C12C5}" srcId="{7413E5DD-B729-754E-B5F2-7DADB7AF1563}" destId="{876B7616-5CF0-984F-801C-8ECCABDD13E9}" srcOrd="2" destOrd="0" parTransId="{27885A0E-C546-3840-9962-B0B0C1CEF52E}" sibTransId="{FA04090A-87F3-1541-A5A2-BECE6BFC773E}"/>
    <dgm:cxn modelId="{28743216-1B1B-AF4C-89BD-FA80AA7CAB3C}" type="presOf" srcId="{21CF5C1B-30EA-3547-B754-08C357E2EC80}" destId="{CE9B64FD-0E8F-E64C-B35B-B57C8575C112}" srcOrd="0" destOrd="0" presId="urn:microsoft.com/office/officeart/2005/8/layout/radial4"/>
    <dgm:cxn modelId="{4188C3FA-F842-9C47-9A35-18949013ED2D}" srcId="{7413E5DD-B729-754E-B5F2-7DADB7AF1563}" destId="{280263B3-4B09-B348-8A6E-90B6CD05237C}" srcOrd="9" destOrd="0" parTransId="{D27C40C9-A8E0-A54A-977E-955C7981D1D1}" sibTransId="{811632A0-090E-914D-9FF3-B61F47A076E1}"/>
    <dgm:cxn modelId="{04BC3E28-80F0-544C-9786-DCE2AC80975D}" srcId="{7413E5DD-B729-754E-B5F2-7DADB7AF1563}" destId="{7039996C-BFEA-6A48-850D-0FBB818F06B2}" srcOrd="6" destOrd="0" parTransId="{87F36F38-CAE0-1C4C-9BA0-0E6B404DF228}" sibTransId="{C3328C8D-0557-4640-8D6D-4E0E6667114E}"/>
    <dgm:cxn modelId="{1F3BB65D-26D7-5C41-9613-C11525FCA153}" type="presOf" srcId="{B1979147-1194-094C-9622-99A9114B6963}" destId="{225273F0-983B-1848-BF11-4A06DE2CE054}" srcOrd="0" destOrd="0" presId="urn:microsoft.com/office/officeart/2005/8/layout/radial4"/>
    <dgm:cxn modelId="{241583F8-4EDA-B947-85BD-6814F0D8E676}" srcId="{739602E8-493D-AE45-AC93-18F15B747E4F}" destId="{7413E5DD-B729-754E-B5F2-7DADB7AF1563}" srcOrd="0" destOrd="0" parTransId="{000D2C1C-9572-1E4C-8971-E0E4CB8BFB8F}" sibTransId="{9C152331-D3B0-984C-8BDA-33871902ED76}"/>
    <dgm:cxn modelId="{6CEF87ED-0F4E-5546-9FF8-874F4A7F15CD}" type="presOf" srcId="{FB46DAC4-FC84-0244-882B-5D0C313A8ADE}" destId="{47DC47E8-831E-7242-8DE2-F6995D43A2CF}" srcOrd="0" destOrd="0" presId="urn:microsoft.com/office/officeart/2005/8/layout/radial4"/>
    <dgm:cxn modelId="{2AF0CD97-3E91-A748-9820-EA81FDB0045C}" type="presOf" srcId="{7413E5DD-B729-754E-B5F2-7DADB7AF1563}" destId="{D5088D0A-0D08-3C4F-BBDB-7238927B5031}" srcOrd="0" destOrd="0" presId="urn:microsoft.com/office/officeart/2005/8/layout/radial4"/>
    <dgm:cxn modelId="{4BEC7238-094A-2A4E-ABA9-3D0B8797D137}" type="presOf" srcId="{45BB04F3-6AB4-F642-A215-954AC27AAA53}" destId="{DC6A6941-D005-0E46-8605-D3CA65D7D6D6}" srcOrd="0" destOrd="0" presId="urn:microsoft.com/office/officeart/2005/8/layout/radial4"/>
    <dgm:cxn modelId="{595C767E-3379-6440-AA70-39A72F40844C}" type="presOf" srcId="{D27A7D94-8239-D54D-BBBE-A8E5BD12C09E}" destId="{65D384BC-7D23-0049-A264-9BBAED1FFB60}" srcOrd="0" destOrd="0" presId="urn:microsoft.com/office/officeart/2005/8/layout/radial4"/>
    <dgm:cxn modelId="{FFB7E8D6-90D7-B947-A532-CE8727CEBD8D}" type="presOf" srcId="{D9A84ED3-98D7-3C45-ABAE-4BBE6B40315D}" destId="{EEE607CA-1BA1-5B42-ADA9-756389CEDB55}" srcOrd="0" destOrd="0" presId="urn:microsoft.com/office/officeart/2005/8/layout/radial4"/>
    <dgm:cxn modelId="{F089A3B1-9F1E-F64D-AC36-5F2D69935DC9}" srcId="{7413E5DD-B729-754E-B5F2-7DADB7AF1563}" destId="{D27A7D94-8239-D54D-BBBE-A8E5BD12C09E}" srcOrd="5" destOrd="0" parTransId="{C02BAB9B-B573-2849-87B7-8500270A7513}" sibTransId="{0278E87F-96E7-A047-8743-E59143FDFBC9}"/>
    <dgm:cxn modelId="{F63963EA-E36F-4646-AC96-3992451D96EE}" type="presOf" srcId="{32183F78-B5C7-8745-A1E0-D4FB65DCC19E}" destId="{4B1934AC-05C4-0A46-8E22-A8ABD5C9EDEA}" srcOrd="0" destOrd="0" presId="urn:microsoft.com/office/officeart/2005/8/layout/radial4"/>
    <dgm:cxn modelId="{1CC3A0C7-7662-FF45-9790-C28088FD7EBF}" type="presOf" srcId="{83914266-C29D-F342-81FD-62C3326EA7DF}" destId="{E09C432B-8CC4-D34A-8A5B-78839BCFFA3F}" srcOrd="0" destOrd="0" presId="urn:microsoft.com/office/officeart/2005/8/layout/radial4"/>
    <dgm:cxn modelId="{B0E328A6-7BFB-3946-B45D-B28D1B0CF5D0}" type="presOf" srcId="{876B7616-5CF0-984F-801C-8ECCABDD13E9}" destId="{C6C1485E-C6CE-A444-82FC-E4EB4A09B9AA}" srcOrd="0" destOrd="0" presId="urn:microsoft.com/office/officeart/2005/8/layout/radial4"/>
    <dgm:cxn modelId="{1FD214F8-4323-4F41-B7F3-45AA69201989}" srcId="{7413E5DD-B729-754E-B5F2-7DADB7AF1563}" destId="{289F3CE3-08BC-D240-84B7-97700CA561F8}" srcOrd="8" destOrd="0" parTransId="{A9A2B6B7-AF98-AF4A-8E5C-4A1134CF8717}" sibTransId="{D8BB921B-6ACB-454D-B0F1-08F97E5AACB3}"/>
    <dgm:cxn modelId="{A384033C-2369-B64A-8B6D-9CE70F986E3F}" type="presParOf" srcId="{69A38886-D55A-4841-85F9-915EA31F9FF6}" destId="{D5088D0A-0D08-3C4F-BBDB-7238927B5031}" srcOrd="0" destOrd="0" presId="urn:microsoft.com/office/officeart/2005/8/layout/radial4"/>
    <dgm:cxn modelId="{3060C145-1264-B749-B867-E863186732AE}" type="presParOf" srcId="{69A38886-D55A-4841-85F9-915EA31F9FF6}" destId="{4B1934AC-05C4-0A46-8E22-A8ABD5C9EDEA}" srcOrd="1" destOrd="0" presId="urn:microsoft.com/office/officeart/2005/8/layout/radial4"/>
    <dgm:cxn modelId="{7F1735C0-9DB1-F94F-9047-2230F6D8D4CD}" type="presParOf" srcId="{69A38886-D55A-4841-85F9-915EA31F9FF6}" destId="{EEC16A92-735E-DD47-AAA8-566A7623EF74}" srcOrd="2" destOrd="0" presId="urn:microsoft.com/office/officeart/2005/8/layout/radial4"/>
    <dgm:cxn modelId="{5AE7BBF1-8780-E341-B2A2-07B9ED7FD64C}" type="presParOf" srcId="{69A38886-D55A-4841-85F9-915EA31F9FF6}" destId="{DC6A6941-D005-0E46-8605-D3CA65D7D6D6}" srcOrd="3" destOrd="0" presId="urn:microsoft.com/office/officeart/2005/8/layout/radial4"/>
    <dgm:cxn modelId="{8277AC33-1FB5-D04A-AE88-1E0D2ED9E699}" type="presParOf" srcId="{69A38886-D55A-4841-85F9-915EA31F9FF6}" destId="{84E92ACD-3380-D046-8990-A0DA4D4E3095}" srcOrd="4" destOrd="0" presId="urn:microsoft.com/office/officeart/2005/8/layout/radial4"/>
    <dgm:cxn modelId="{3501A936-2435-0D43-A65F-A193C4C8BB24}" type="presParOf" srcId="{69A38886-D55A-4841-85F9-915EA31F9FF6}" destId="{58279FE9-DC80-A24A-9014-68227C6D1CA2}" srcOrd="5" destOrd="0" presId="urn:microsoft.com/office/officeart/2005/8/layout/radial4"/>
    <dgm:cxn modelId="{6F65EDCC-7114-C745-BDAC-02C392CD62B8}" type="presParOf" srcId="{69A38886-D55A-4841-85F9-915EA31F9FF6}" destId="{C6C1485E-C6CE-A444-82FC-E4EB4A09B9AA}" srcOrd="6" destOrd="0" presId="urn:microsoft.com/office/officeart/2005/8/layout/radial4"/>
    <dgm:cxn modelId="{F1693F97-52F8-874F-9CF0-6FEA5EC2566E}" type="presParOf" srcId="{69A38886-D55A-4841-85F9-915EA31F9FF6}" destId="{C53E9834-9851-E042-AFB2-34545AF4B671}" srcOrd="7" destOrd="0" presId="urn:microsoft.com/office/officeart/2005/8/layout/radial4"/>
    <dgm:cxn modelId="{E71E3ACE-7BD6-FB44-8491-34B61738262B}" type="presParOf" srcId="{69A38886-D55A-4841-85F9-915EA31F9FF6}" destId="{EEE607CA-1BA1-5B42-ADA9-756389CEDB55}" srcOrd="8" destOrd="0" presId="urn:microsoft.com/office/officeart/2005/8/layout/radial4"/>
    <dgm:cxn modelId="{8B4807F4-BFAE-F246-89C4-9B612C9E6618}" type="presParOf" srcId="{69A38886-D55A-4841-85F9-915EA31F9FF6}" destId="{8FEA519F-F25E-504D-A20E-12B75210B315}" srcOrd="9" destOrd="0" presId="urn:microsoft.com/office/officeart/2005/8/layout/radial4"/>
    <dgm:cxn modelId="{A912159A-165B-AE4A-A1D2-2AC3EA0DD774}" type="presParOf" srcId="{69A38886-D55A-4841-85F9-915EA31F9FF6}" destId="{E09C432B-8CC4-D34A-8A5B-78839BCFFA3F}" srcOrd="10" destOrd="0" presId="urn:microsoft.com/office/officeart/2005/8/layout/radial4"/>
    <dgm:cxn modelId="{F036642B-8156-4743-B338-865490BBF2EC}" type="presParOf" srcId="{69A38886-D55A-4841-85F9-915EA31F9FF6}" destId="{EAC6157D-A92D-7441-B151-A153CC2EA124}" srcOrd="11" destOrd="0" presId="urn:microsoft.com/office/officeart/2005/8/layout/radial4"/>
    <dgm:cxn modelId="{E7BCC49E-D4E8-E242-A7C3-F0350196DFF3}" type="presParOf" srcId="{69A38886-D55A-4841-85F9-915EA31F9FF6}" destId="{65D384BC-7D23-0049-A264-9BBAED1FFB60}" srcOrd="12" destOrd="0" presId="urn:microsoft.com/office/officeart/2005/8/layout/radial4"/>
    <dgm:cxn modelId="{F16463D3-13AF-6548-95C4-26A39A965EE7}" type="presParOf" srcId="{69A38886-D55A-4841-85F9-915EA31F9FF6}" destId="{17385A24-199B-C843-852C-91D3489E2E97}" srcOrd="13" destOrd="0" presId="urn:microsoft.com/office/officeart/2005/8/layout/radial4"/>
    <dgm:cxn modelId="{0589CC72-117F-174F-B6F4-17B2D4443D25}" type="presParOf" srcId="{69A38886-D55A-4841-85F9-915EA31F9FF6}" destId="{401F290F-A9E3-6F45-81C0-B7280B26FAE0}" srcOrd="14" destOrd="0" presId="urn:microsoft.com/office/officeart/2005/8/layout/radial4"/>
    <dgm:cxn modelId="{2023DB9A-B573-0D45-A1E6-76AD587939B1}" type="presParOf" srcId="{69A38886-D55A-4841-85F9-915EA31F9FF6}" destId="{225273F0-983B-1848-BF11-4A06DE2CE054}" srcOrd="15" destOrd="0" presId="urn:microsoft.com/office/officeart/2005/8/layout/radial4"/>
    <dgm:cxn modelId="{9D3DF04D-734D-EE45-BB60-42F2350099DF}" type="presParOf" srcId="{69A38886-D55A-4841-85F9-915EA31F9FF6}" destId="{572406C6-557C-684A-B25A-D3212A85ECA2}" srcOrd="16" destOrd="0" presId="urn:microsoft.com/office/officeart/2005/8/layout/radial4"/>
    <dgm:cxn modelId="{8FED0710-82B1-E140-A0C7-0A6CE010FF82}" type="presParOf" srcId="{69A38886-D55A-4841-85F9-915EA31F9FF6}" destId="{FDC2D633-88B5-D641-A883-B72D92C24CD3}" srcOrd="17" destOrd="0" presId="urn:microsoft.com/office/officeart/2005/8/layout/radial4"/>
    <dgm:cxn modelId="{4099E2F0-8648-934D-B849-6D1E02E99446}" type="presParOf" srcId="{69A38886-D55A-4841-85F9-915EA31F9FF6}" destId="{D9C530E8-4790-5943-8AE2-33CE714E1788}" srcOrd="18" destOrd="0" presId="urn:microsoft.com/office/officeart/2005/8/layout/radial4"/>
    <dgm:cxn modelId="{583CA558-611F-6048-B940-498679892D63}" type="presParOf" srcId="{69A38886-D55A-4841-85F9-915EA31F9FF6}" destId="{65F84C46-6D11-E54E-9487-9460E61D89A0}" srcOrd="19" destOrd="0" presId="urn:microsoft.com/office/officeart/2005/8/layout/radial4"/>
    <dgm:cxn modelId="{A7EEC0D0-29A9-BF4A-BF46-C452BF08A089}" type="presParOf" srcId="{69A38886-D55A-4841-85F9-915EA31F9FF6}" destId="{F6546359-BEF0-B740-8B63-EFC79D66432D}" srcOrd="20" destOrd="0" presId="urn:microsoft.com/office/officeart/2005/8/layout/radial4"/>
    <dgm:cxn modelId="{8CB9DF70-9CE8-2A4F-A345-3901D4BB55FF}" type="presParOf" srcId="{69A38886-D55A-4841-85F9-915EA31F9FF6}" destId="{4F79FCE7-5323-7C46-80CF-172E2BFC906E}" srcOrd="21" destOrd="0" presId="urn:microsoft.com/office/officeart/2005/8/layout/radial4"/>
    <dgm:cxn modelId="{947721D4-2C54-2F49-9B0D-889BD10E28F8}" type="presParOf" srcId="{69A38886-D55A-4841-85F9-915EA31F9FF6}" destId="{47DC47E8-831E-7242-8DE2-F6995D43A2CF}" srcOrd="22" destOrd="0" presId="urn:microsoft.com/office/officeart/2005/8/layout/radial4"/>
    <dgm:cxn modelId="{39BC9229-F89D-5446-8F23-E803397692FF}" type="presParOf" srcId="{69A38886-D55A-4841-85F9-915EA31F9FF6}" destId="{03B5FA77-BDA3-8047-8B58-CDBB35E4B8D6}" srcOrd="23" destOrd="0" presId="urn:microsoft.com/office/officeart/2005/8/layout/radial4"/>
    <dgm:cxn modelId="{4F7E267C-29E8-B941-BC06-C67031063ED8}" type="presParOf" srcId="{69A38886-D55A-4841-85F9-915EA31F9FF6}" destId="{CE9B64FD-0E8F-E64C-B35B-B57C8575C112}" srcOrd="2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88D0A-0D08-3C4F-BBDB-7238927B5031}">
      <dsp:nvSpPr>
        <dsp:cNvPr id="0" name=""/>
        <dsp:cNvSpPr/>
      </dsp:nvSpPr>
      <dsp:spPr>
        <a:xfrm>
          <a:off x="3491875" y="4318341"/>
          <a:ext cx="2160247" cy="1740172"/>
        </a:xfrm>
        <a:prstGeom prst="ellipse">
          <a:avLst/>
        </a:prstGeom>
        <a:gradFill rotWithShape="0">
          <a:gsLst>
            <a:gs pos="0">
              <a:schemeClr val="accent4">
                <a:lumMod val="5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Sustainable development</a:t>
          </a:r>
          <a:endParaRPr lang="en-GB" sz="2000" kern="1200" dirty="0"/>
        </a:p>
      </dsp:txBody>
      <dsp:txXfrm>
        <a:off x="3808236" y="4573183"/>
        <a:ext cx="1527525" cy="1230488"/>
      </dsp:txXfrm>
    </dsp:sp>
    <dsp:sp modelId="{4B1934AC-05C4-0A46-8E22-A8ABD5C9EDEA}">
      <dsp:nvSpPr>
        <dsp:cNvPr id="0" name=""/>
        <dsp:cNvSpPr/>
      </dsp:nvSpPr>
      <dsp:spPr>
        <a:xfrm rot="13381776">
          <a:off x="795210" y="3056599"/>
          <a:ext cx="3382123" cy="36968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EC16A92-735E-DD47-AAA8-566A7623EF74}">
      <dsp:nvSpPr>
        <dsp:cNvPr id="0" name=""/>
        <dsp:cNvSpPr/>
      </dsp:nvSpPr>
      <dsp:spPr>
        <a:xfrm>
          <a:off x="611551" y="1654738"/>
          <a:ext cx="1277103" cy="865523"/>
        </a:xfrm>
        <a:prstGeom prst="roundRect">
          <a:avLst>
            <a:gd name="adj" fmla="val 10000"/>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6">
                  <a:lumMod val="75000"/>
                </a:schemeClr>
              </a:solidFill>
            </a:rPr>
            <a:t>Biology</a:t>
          </a:r>
          <a:endParaRPr lang="en-GB" sz="1800" kern="1200" dirty="0">
            <a:solidFill>
              <a:schemeClr val="accent6">
                <a:lumMod val="75000"/>
              </a:schemeClr>
            </a:solidFill>
          </a:endParaRPr>
        </a:p>
      </dsp:txBody>
      <dsp:txXfrm>
        <a:off x="636901" y="1680088"/>
        <a:ext cx="1226403" cy="814823"/>
      </dsp:txXfrm>
    </dsp:sp>
    <dsp:sp modelId="{DC6A6941-D005-0E46-8605-D3CA65D7D6D6}">
      <dsp:nvSpPr>
        <dsp:cNvPr id="0" name=""/>
        <dsp:cNvSpPr/>
      </dsp:nvSpPr>
      <dsp:spPr>
        <a:xfrm rot="12618818">
          <a:off x="790122" y="3658150"/>
          <a:ext cx="2961391" cy="36968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E92ACD-3380-D046-8990-A0DA4D4E3095}">
      <dsp:nvSpPr>
        <dsp:cNvPr id="0" name=""/>
        <dsp:cNvSpPr/>
      </dsp:nvSpPr>
      <dsp:spPr>
        <a:xfrm>
          <a:off x="212902" y="2662873"/>
          <a:ext cx="1559333" cy="865523"/>
        </a:xfrm>
        <a:prstGeom prst="roundRect">
          <a:avLst>
            <a:gd name="adj" fmla="val 10000"/>
          </a:avLst>
        </a:prstGeom>
        <a:solidFill>
          <a:srgbClr val="FFD17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Management</a:t>
          </a:r>
          <a:endParaRPr lang="en-GB" sz="1800" kern="1200" dirty="0"/>
        </a:p>
      </dsp:txBody>
      <dsp:txXfrm>
        <a:off x="238252" y="2688223"/>
        <a:ext cx="1508633" cy="814823"/>
      </dsp:txXfrm>
    </dsp:sp>
    <dsp:sp modelId="{58279FE9-DC80-A24A-9014-68227C6D1CA2}">
      <dsp:nvSpPr>
        <dsp:cNvPr id="0" name=""/>
        <dsp:cNvSpPr/>
      </dsp:nvSpPr>
      <dsp:spPr>
        <a:xfrm rot="11782061">
          <a:off x="580301" y="4253359"/>
          <a:ext cx="2874643" cy="36968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6C1485E-C6CE-A444-82FC-E4EB4A09B9AA}">
      <dsp:nvSpPr>
        <dsp:cNvPr id="0" name=""/>
        <dsp:cNvSpPr/>
      </dsp:nvSpPr>
      <dsp:spPr>
        <a:xfrm>
          <a:off x="0" y="3600400"/>
          <a:ext cx="1277103" cy="865523"/>
        </a:xfrm>
        <a:prstGeom prst="roundRect">
          <a:avLst>
            <a:gd name="adj" fmla="val 10000"/>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Divinity</a:t>
          </a:r>
          <a:endParaRPr lang="en-GB" sz="1800" kern="1200" dirty="0"/>
        </a:p>
      </dsp:txBody>
      <dsp:txXfrm>
        <a:off x="25350" y="3625750"/>
        <a:ext cx="1226403" cy="814823"/>
      </dsp:txXfrm>
    </dsp:sp>
    <dsp:sp modelId="{C53E9834-9851-E042-AFB2-34545AF4B671}">
      <dsp:nvSpPr>
        <dsp:cNvPr id="0" name=""/>
        <dsp:cNvSpPr/>
      </dsp:nvSpPr>
      <dsp:spPr>
        <a:xfrm rot="10869190">
          <a:off x="838622" y="4953678"/>
          <a:ext cx="2507910" cy="36968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EE607CA-1BA1-5B42-ADA9-756389CEDB55}">
      <dsp:nvSpPr>
        <dsp:cNvPr id="0" name=""/>
        <dsp:cNvSpPr/>
      </dsp:nvSpPr>
      <dsp:spPr>
        <a:xfrm>
          <a:off x="200324" y="4680521"/>
          <a:ext cx="1277103" cy="865523"/>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Estates</a:t>
          </a:r>
          <a:endParaRPr lang="en-GB" sz="1800" kern="1200" dirty="0"/>
        </a:p>
      </dsp:txBody>
      <dsp:txXfrm>
        <a:off x="225674" y="4705871"/>
        <a:ext cx="1226403" cy="814823"/>
      </dsp:txXfrm>
    </dsp:sp>
    <dsp:sp modelId="{8FEA519F-F25E-504D-A20E-12B75210B315}">
      <dsp:nvSpPr>
        <dsp:cNvPr id="0" name=""/>
        <dsp:cNvSpPr/>
      </dsp:nvSpPr>
      <dsp:spPr>
        <a:xfrm rot="17956572">
          <a:off x="4272150" y="2614091"/>
          <a:ext cx="3278932" cy="36968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09C432B-8CC4-D34A-8A5B-78839BCFFA3F}">
      <dsp:nvSpPr>
        <dsp:cNvPr id="0" name=""/>
        <dsp:cNvSpPr/>
      </dsp:nvSpPr>
      <dsp:spPr>
        <a:xfrm>
          <a:off x="6012154" y="936109"/>
          <a:ext cx="1402388" cy="8655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Geography </a:t>
          </a:r>
          <a:endParaRPr lang="en-GB" sz="1800" kern="1200" dirty="0"/>
        </a:p>
      </dsp:txBody>
      <dsp:txXfrm>
        <a:off x="6037504" y="961459"/>
        <a:ext cx="1351688" cy="814823"/>
      </dsp:txXfrm>
    </dsp:sp>
    <dsp:sp modelId="{EAC6157D-A92D-7441-B151-A153CC2EA124}">
      <dsp:nvSpPr>
        <dsp:cNvPr id="0" name=""/>
        <dsp:cNvSpPr/>
      </dsp:nvSpPr>
      <dsp:spPr>
        <a:xfrm rot="15709091">
          <a:off x="2672780" y="2446793"/>
          <a:ext cx="3063214" cy="36968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D384BC-7D23-0049-A264-9BBAED1FFB60}">
      <dsp:nvSpPr>
        <dsp:cNvPr id="0" name=""/>
        <dsp:cNvSpPr/>
      </dsp:nvSpPr>
      <dsp:spPr>
        <a:xfrm>
          <a:off x="3347865" y="682853"/>
          <a:ext cx="1277103" cy="865523"/>
        </a:xfrm>
        <a:prstGeom prst="roundRect">
          <a:avLst>
            <a:gd name="adj" fmla="val 10000"/>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Economics</a:t>
          </a:r>
          <a:endParaRPr lang="en-GB" sz="1800" kern="1200" dirty="0"/>
        </a:p>
      </dsp:txBody>
      <dsp:txXfrm>
        <a:off x="3373215" y="708203"/>
        <a:ext cx="1226403" cy="814823"/>
      </dsp:txXfrm>
    </dsp:sp>
    <dsp:sp modelId="{17385A24-199B-C843-852C-91D3489E2E97}">
      <dsp:nvSpPr>
        <dsp:cNvPr id="0" name=""/>
        <dsp:cNvSpPr/>
      </dsp:nvSpPr>
      <dsp:spPr>
        <a:xfrm rot="18965074">
          <a:off x="4966936" y="3157047"/>
          <a:ext cx="3045734" cy="36968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1F290F-A9E3-6F45-81C0-B7280B26FAE0}">
      <dsp:nvSpPr>
        <dsp:cNvPr id="0" name=""/>
        <dsp:cNvSpPr/>
      </dsp:nvSpPr>
      <dsp:spPr>
        <a:xfrm>
          <a:off x="6876258" y="1872197"/>
          <a:ext cx="1421128" cy="826872"/>
        </a:xfrm>
        <a:prstGeom prst="roundRect">
          <a:avLst>
            <a:gd name="adj" fmla="val 10000"/>
          </a:avLst>
        </a:prstGeom>
        <a:solidFill>
          <a:srgbClr val="4373C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Social Anthropology</a:t>
          </a:r>
          <a:endParaRPr lang="en-GB" sz="1800" kern="1200" dirty="0"/>
        </a:p>
      </dsp:txBody>
      <dsp:txXfrm>
        <a:off x="6900476" y="1896415"/>
        <a:ext cx="1372692" cy="778436"/>
      </dsp:txXfrm>
    </dsp:sp>
    <dsp:sp modelId="{225273F0-983B-1848-BF11-4A06DE2CE054}">
      <dsp:nvSpPr>
        <dsp:cNvPr id="0" name=""/>
        <dsp:cNvSpPr/>
      </dsp:nvSpPr>
      <dsp:spPr>
        <a:xfrm rot="14516616">
          <a:off x="1738636" y="2648992"/>
          <a:ext cx="3156855" cy="36968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72406C6-557C-684A-B25A-D3212A85ECA2}">
      <dsp:nvSpPr>
        <dsp:cNvPr id="0" name=""/>
        <dsp:cNvSpPr/>
      </dsp:nvSpPr>
      <dsp:spPr>
        <a:xfrm>
          <a:off x="1835699" y="1008131"/>
          <a:ext cx="1477932" cy="865523"/>
        </a:xfrm>
        <a:prstGeom prst="roundRect">
          <a:avLst>
            <a:gd name="adj" fmla="val 1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International Relations</a:t>
          </a:r>
          <a:endParaRPr lang="en-GB" sz="1800" kern="1200" dirty="0"/>
        </a:p>
      </dsp:txBody>
      <dsp:txXfrm>
        <a:off x="1861049" y="1033481"/>
        <a:ext cx="1427232" cy="814823"/>
      </dsp:txXfrm>
    </dsp:sp>
    <dsp:sp modelId="{FDC2D633-88B5-D641-A883-B72D92C24CD3}">
      <dsp:nvSpPr>
        <dsp:cNvPr id="0" name=""/>
        <dsp:cNvSpPr/>
      </dsp:nvSpPr>
      <dsp:spPr>
        <a:xfrm rot="16851098">
          <a:off x="3512344" y="2443834"/>
          <a:ext cx="3100690" cy="36968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C530E8-4790-5943-8AE2-33CE714E1788}">
      <dsp:nvSpPr>
        <dsp:cNvPr id="0" name=""/>
        <dsp:cNvSpPr/>
      </dsp:nvSpPr>
      <dsp:spPr>
        <a:xfrm>
          <a:off x="4716016" y="673291"/>
          <a:ext cx="1277103" cy="865523"/>
        </a:xfrm>
        <a:prstGeom prst="roundRect">
          <a:avLst>
            <a:gd name="adj" fmla="val 10000"/>
          </a:avLst>
        </a:prstGeom>
        <a:solidFill>
          <a:srgbClr val="48849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Medicine</a:t>
          </a:r>
          <a:endParaRPr lang="en-GB" sz="1800" kern="1200" dirty="0"/>
        </a:p>
      </dsp:txBody>
      <dsp:txXfrm>
        <a:off x="4741366" y="698641"/>
        <a:ext cx="1226403" cy="814823"/>
      </dsp:txXfrm>
    </dsp:sp>
    <dsp:sp modelId="{65F84C46-6D11-E54E-9487-9460E61D89A0}">
      <dsp:nvSpPr>
        <dsp:cNvPr id="0" name=""/>
        <dsp:cNvSpPr/>
      </dsp:nvSpPr>
      <dsp:spPr>
        <a:xfrm rot="21528956">
          <a:off x="5792075" y="4953404"/>
          <a:ext cx="2415684" cy="36968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546359-BEF0-B740-8B63-EFC79D66432D}">
      <dsp:nvSpPr>
        <dsp:cNvPr id="0" name=""/>
        <dsp:cNvSpPr/>
      </dsp:nvSpPr>
      <dsp:spPr>
        <a:xfrm>
          <a:off x="7568949" y="4680524"/>
          <a:ext cx="1277103" cy="865523"/>
        </a:xfrm>
        <a:prstGeom prst="roundRect">
          <a:avLst>
            <a:gd name="adj" fmla="val 10000"/>
          </a:avLst>
        </a:prstGeom>
        <a:solidFill>
          <a:srgbClr val="B65FB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Chemistry</a:t>
          </a:r>
          <a:endParaRPr lang="en-GB" sz="1800" kern="1200" dirty="0"/>
        </a:p>
      </dsp:txBody>
      <dsp:txXfrm>
        <a:off x="7594299" y="4705874"/>
        <a:ext cx="1226403" cy="814823"/>
      </dsp:txXfrm>
    </dsp:sp>
    <dsp:sp modelId="{4F79FCE7-5323-7C46-80CF-172E2BFC906E}">
      <dsp:nvSpPr>
        <dsp:cNvPr id="0" name=""/>
        <dsp:cNvSpPr/>
      </dsp:nvSpPr>
      <dsp:spPr>
        <a:xfrm rot="20642896">
          <a:off x="5689940" y="4294689"/>
          <a:ext cx="2724323" cy="36968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DC47E8-831E-7242-8DE2-F6995D43A2CF}">
      <dsp:nvSpPr>
        <dsp:cNvPr id="0" name=""/>
        <dsp:cNvSpPr/>
      </dsp:nvSpPr>
      <dsp:spPr>
        <a:xfrm>
          <a:off x="7759134" y="3672408"/>
          <a:ext cx="1205354" cy="865523"/>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History</a:t>
          </a:r>
          <a:endParaRPr lang="en-GB" sz="1800" kern="1200" dirty="0"/>
        </a:p>
      </dsp:txBody>
      <dsp:txXfrm>
        <a:off x="7784484" y="3697758"/>
        <a:ext cx="1154654" cy="814823"/>
      </dsp:txXfrm>
    </dsp:sp>
    <dsp:sp modelId="{03B5FA77-BDA3-8047-8B58-CDBB35E4B8D6}">
      <dsp:nvSpPr>
        <dsp:cNvPr id="0" name=""/>
        <dsp:cNvSpPr/>
      </dsp:nvSpPr>
      <dsp:spPr>
        <a:xfrm rot="19845495">
          <a:off x="5420823" y="3703002"/>
          <a:ext cx="2948641" cy="36968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9B64FD-0E8F-E64C-B35B-B57C8575C112}">
      <dsp:nvSpPr>
        <dsp:cNvPr id="0" name=""/>
        <dsp:cNvSpPr/>
      </dsp:nvSpPr>
      <dsp:spPr>
        <a:xfrm>
          <a:off x="7543035" y="2734882"/>
          <a:ext cx="1277103" cy="865523"/>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GB" sz="1800" kern="1200" dirty="0" smtClean="0"/>
            <a:t>Maths/Stats</a:t>
          </a:r>
          <a:endParaRPr lang="en-GB" sz="1800" kern="1200" dirty="0"/>
        </a:p>
      </dsp:txBody>
      <dsp:txXfrm>
        <a:off x="7568385" y="2760232"/>
        <a:ext cx="1226403" cy="8148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0063"/>
          </a:xfrm>
          <a:prstGeom prst="rect">
            <a:avLst/>
          </a:prstGeom>
        </p:spPr>
        <p:txBody>
          <a:bodyPr vert="horz" lIns="91440" tIns="45720" rIns="91440" bIns="45720" rtlCol="0"/>
          <a:lstStyle>
            <a:lvl1pPr algn="l" eaLnBrk="1" hangingPunct="1">
              <a:defRPr sz="1200">
                <a:latin typeface="Arial" pitchFamily="34" charset="0"/>
                <a:ea typeface="ＭＳ Ｐゴシック" pitchFamily="34" charset="-128"/>
                <a:cs typeface="+mn-cs"/>
              </a:defRPr>
            </a:lvl1pPr>
          </a:lstStyle>
          <a:p>
            <a:pPr>
              <a:defRPr/>
            </a:pPr>
            <a:endParaRPr lang="en-GB"/>
          </a:p>
        </p:txBody>
      </p:sp>
      <p:sp>
        <p:nvSpPr>
          <p:cNvPr id="3" name="Date Placeholder 2"/>
          <p:cNvSpPr>
            <a:spLocks noGrp="1"/>
          </p:cNvSpPr>
          <p:nvPr>
            <p:ph type="dt" sz="quarter" idx="1"/>
          </p:nvPr>
        </p:nvSpPr>
        <p:spPr>
          <a:xfrm>
            <a:off x="3884613" y="0"/>
            <a:ext cx="2971800" cy="5000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AB16E70C-6466-4D14-BB2B-FC4B0D1FFE7E}" type="datetimeFigureOut">
              <a:rPr lang="en-GB" altLang="en-US"/>
              <a:pPr>
                <a:defRPr/>
              </a:pPr>
              <a:t>10/01/2018</a:t>
            </a:fld>
            <a:endParaRPr lang="en-GB" altLang="en-US"/>
          </a:p>
        </p:txBody>
      </p:sp>
      <p:sp>
        <p:nvSpPr>
          <p:cNvPr id="4" name="Footer Placeholder 3"/>
          <p:cNvSpPr>
            <a:spLocks noGrp="1"/>
          </p:cNvSpPr>
          <p:nvPr>
            <p:ph type="ftr" sz="quarter" idx="2"/>
          </p:nvPr>
        </p:nvSpPr>
        <p:spPr>
          <a:xfrm>
            <a:off x="0" y="9512300"/>
            <a:ext cx="2971800" cy="500063"/>
          </a:xfrm>
          <a:prstGeom prst="rect">
            <a:avLst/>
          </a:prstGeom>
        </p:spPr>
        <p:txBody>
          <a:bodyPr vert="horz" lIns="91440" tIns="45720" rIns="91440" bIns="45720" rtlCol="0" anchor="b"/>
          <a:lstStyle>
            <a:lvl1pPr algn="l" eaLnBrk="1" hangingPunct="1">
              <a:defRPr sz="1200">
                <a:latin typeface="Arial" pitchFamily="34" charset="0"/>
                <a:ea typeface="ＭＳ Ｐゴシック" pitchFamily="34" charset="-128"/>
                <a:cs typeface="+mn-cs"/>
              </a:defRPr>
            </a:lvl1pPr>
          </a:lstStyle>
          <a:p>
            <a:pPr>
              <a:defRPr/>
            </a:pPr>
            <a:endParaRPr lang="en-GB"/>
          </a:p>
        </p:txBody>
      </p:sp>
      <p:sp>
        <p:nvSpPr>
          <p:cNvPr id="5" name="Slide Number Placeholder 4"/>
          <p:cNvSpPr>
            <a:spLocks noGrp="1"/>
          </p:cNvSpPr>
          <p:nvPr>
            <p:ph type="sldNum" sz="quarter" idx="3"/>
          </p:nvPr>
        </p:nvSpPr>
        <p:spPr>
          <a:xfrm>
            <a:off x="3884613" y="9512300"/>
            <a:ext cx="2971800" cy="5000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3FDC690-3B67-4059-8245-D5B024054B56}" type="slidenum">
              <a:rPr lang="en-GB" altLang="en-US"/>
              <a:pPr/>
              <a:t>‹#›</a:t>
            </a:fld>
            <a:endParaRPr lang="en-GB" altLang="en-US"/>
          </a:p>
        </p:txBody>
      </p:sp>
    </p:spTree>
    <p:extLst>
      <p:ext uri="{BB962C8B-B14F-4D97-AF65-F5344CB8AC3E}">
        <p14:creationId xmlns:p14="http://schemas.microsoft.com/office/powerpoint/2010/main" val="327875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006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5000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F2030ADB-8272-42DE-9761-5D88B11D6784}" type="datetimeFigureOut">
              <a:rPr lang="en-GB" altLang="en-US"/>
              <a:pPr>
                <a:defRPr/>
              </a:pPr>
              <a:t>10/01/2018</a:t>
            </a:fld>
            <a:endParaRPr lang="en-GB" altLang="en-US"/>
          </a:p>
        </p:txBody>
      </p:sp>
      <p:sp>
        <p:nvSpPr>
          <p:cNvPr id="4" name="Slide Image Placeholder 3"/>
          <p:cNvSpPr>
            <a:spLocks noGrp="1" noRot="1" noChangeAspect="1"/>
          </p:cNvSpPr>
          <p:nvPr>
            <p:ph type="sldImg" idx="2"/>
          </p:nvPr>
        </p:nvSpPr>
        <p:spPr>
          <a:xfrm>
            <a:off x="925513" y="750888"/>
            <a:ext cx="5006975" cy="37560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756150"/>
            <a:ext cx="5486400" cy="45069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512300"/>
            <a:ext cx="2971800" cy="50006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9512300"/>
            <a:ext cx="2971800" cy="5000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EB098734-B304-4F81-B329-40DEF6E9FA2E}" type="slidenum">
              <a:rPr lang="en-GB" altLang="en-US"/>
              <a:pPr/>
              <a:t>‹#›</a:t>
            </a:fld>
            <a:endParaRPr lang="en-GB" altLang="en-US"/>
          </a:p>
        </p:txBody>
      </p:sp>
    </p:spTree>
    <p:extLst>
      <p:ext uri="{BB962C8B-B14F-4D97-AF65-F5344CB8AC3E}">
        <p14:creationId xmlns:p14="http://schemas.microsoft.com/office/powerpoint/2010/main" val="2905337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0EB7A73-020A-4CC8-A2EF-C7E0F8CA4386}" type="slidenum">
              <a:rPr lang="en-GB" altLang="en-US"/>
              <a:pPr>
                <a:spcBef>
                  <a:spcPct val="0"/>
                </a:spcBef>
              </a:pPr>
              <a:t>1</a:t>
            </a:fld>
            <a:endParaRPr lang="en-GB" altLang="en-US"/>
          </a:p>
        </p:txBody>
      </p:sp>
    </p:spTree>
    <p:extLst>
      <p:ext uri="{BB962C8B-B14F-4D97-AF65-F5344CB8AC3E}">
        <p14:creationId xmlns:p14="http://schemas.microsoft.com/office/powerpoint/2010/main" val="2420377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2675C4E-5F4B-6A4B-B7C7-B3589667ED1C}" type="slidenum">
              <a:rPr lang="en-GB" altLang="en-US">
                <a:latin typeface="Calibri" charset="0"/>
              </a:rPr>
              <a:pPr/>
              <a:t>17</a:t>
            </a:fld>
            <a:endParaRPr lang="en-GB" altLang="en-US">
              <a:latin typeface="Calibri"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5027"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681969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Growing</a:t>
            </a:r>
          </a:p>
          <a:p>
            <a:r>
              <a:rPr lang="en-US" dirty="0" smtClean="0"/>
              <a:t>Cooking and sharing food – </a:t>
            </a:r>
            <a:r>
              <a:rPr lang="en-US" dirty="0" err="1" smtClean="0"/>
              <a:t>llnks</a:t>
            </a:r>
            <a:r>
              <a:rPr lang="en-US" baseline="0" dirty="0" smtClean="0"/>
              <a:t> to vegan </a:t>
            </a:r>
            <a:r>
              <a:rPr lang="en-US" baseline="0" dirty="0" err="1" smtClean="0"/>
              <a:t>soc</a:t>
            </a:r>
            <a:r>
              <a:rPr lang="en-US" baseline="0" dirty="0" smtClean="0"/>
              <a:t>, fine dining</a:t>
            </a:r>
            <a:endParaRPr lang="en-US" dirty="0" smtClean="0"/>
          </a:p>
          <a:p>
            <a:r>
              <a:rPr lang="en-US" dirty="0" smtClean="0"/>
              <a:t>Veg bag scheme</a:t>
            </a:r>
          </a:p>
          <a:p>
            <a:r>
              <a:rPr lang="en-US" dirty="0" smtClean="0"/>
              <a:t>Food policy and food waste</a:t>
            </a:r>
            <a:endParaRPr lang="en-US" dirty="0"/>
          </a:p>
        </p:txBody>
      </p:sp>
      <p:sp>
        <p:nvSpPr>
          <p:cNvPr id="4" name="Slide Number Placeholder 3"/>
          <p:cNvSpPr>
            <a:spLocks noGrp="1"/>
          </p:cNvSpPr>
          <p:nvPr>
            <p:ph type="sldNum" sz="quarter" idx="10"/>
          </p:nvPr>
        </p:nvSpPr>
        <p:spPr/>
        <p:txBody>
          <a:bodyPr/>
          <a:lstStyle/>
          <a:p>
            <a:fld id="{C0B27365-4018-644A-835E-66C0BBDC37FA}" type="slidenum">
              <a:rPr lang="en-US" smtClean="0"/>
              <a:t>18</a:t>
            </a:fld>
            <a:endParaRPr lang="en-US"/>
          </a:p>
        </p:txBody>
      </p:sp>
    </p:spTree>
    <p:extLst>
      <p:ext uri="{BB962C8B-B14F-4D97-AF65-F5344CB8AC3E}">
        <p14:creationId xmlns:p14="http://schemas.microsoft.com/office/powerpoint/2010/main" val="1488490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Some provided detailed narratives explaining how sustainability is </a:t>
            </a:r>
            <a:r>
              <a:rPr lang="en-US" sz="1200" dirty="0" err="1" smtClean="0"/>
              <a:t>conceptualised</a:t>
            </a:r>
            <a:r>
              <a:rPr lang="en-US" sz="1200" dirty="0" smtClean="0"/>
              <a:t> in teaching activities as well as module descriptors, while most provided a list of modules. Additional information on staff with an interest in sustainability and research </a:t>
            </a:r>
            <a:r>
              <a:rPr lang="en-US" sz="1200" dirty="0" err="1" smtClean="0"/>
              <a:t>centres</a:t>
            </a:r>
            <a:r>
              <a:rPr lang="en-US" sz="1200" dirty="0" smtClean="0"/>
              <a:t> that relate to sustainability. </a:t>
            </a:r>
            <a:endParaRPr lang="en-US" dirty="0"/>
          </a:p>
        </p:txBody>
      </p:sp>
      <p:sp>
        <p:nvSpPr>
          <p:cNvPr id="4" name="Slide Number Placeholder 3"/>
          <p:cNvSpPr>
            <a:spLocks noGrp="1"/>
          </p:cNvSpPr>
          <p:nvPr>
            <p:ph type="sldNum" sz="quarter" idx="10"/>
          </p:nvPr>
        </p:nvSpPr>
        <p:spPr/>
        <p:txBody>
          <a:bodyPr/>
          <a:lstStyle/>
          <a:p>
            <a:fld id="{EB098734-B304-4F81-B329-40DEF6E9FA2E}" type="slidenum">
              <a:rPr lang="en-GB" altLang="en-US" smtClean="0"/>
              <a:pPr/>
              <a:t>20</a:t>
            </a:fld>
            <a:endParaRPr lang="en-GB" altLang="en-US"/>
          </a:p>
        </p:txBody>
      </p:sp>
    </p:spTree>
    <p:extLst>
      <p:ext uri="{BB962C8B-B14F-4D97-AF65-F5344CB8AC3E}">
        <p14:creationId xmlns:p14="http://schemas.microsoft.com/office/powerpoint/2010/main" val="107617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Transformation, reflection, environmental nature, significant change, social change, leadership</a:t>
            </a:r>
          </a:p>
          <a:p>
            <a:endParaRPr lang="en-US" dirty="0"/>
          </a:p>
        </p:txBody>
      </p:sp>
      <p:sp>
        <p:nvSpPr>
          <p:cNvPr id="4" name="Slide Number Placeholder 3"/>
          <p:cNvSpPr>
            <a:spLocks noGrp="1"/>
          </p:cNvSpPr>
          <p:nvPr>
            <p:ph type="sldNum" sz="quarter" idx="10"/>
          </p:nvPr>
        </p:nvSpPr>
        <p:spPr/>
        <p:txBody>
          <a:bodyPr/>
          <a:lstStyle/>
          <a:p>
            <a:fld id="{DF8BBEF9-ECC0-9349-9704-1E3E78F264E7}" type="slidenum">
              <a:rPr lang="en-US" smtClean="0"/>
              <a:t>22</a:t>
            </a:fld>
            <a:endParaRPr lang="en-US"/>
          </a:p>
        </p:txBody>
      </p:sp>
    </p:spTree>
    <p:extLst>
      <p:ext uri="{BB962C8B-B14F-4D97-AF65-F5344CB8AC3E}">
        <p14:creationId xmlns:p14="http://schemas.microsoft.com/office/powerpoint/2010/main" val="111454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BBEF9-ECC0-9349-9704-1E3E78F264E7}" type="slidenum">
              <a:rPr lang="en-US" smtClean="0"/>
              <a:t>8</a:t>
            </a:fld>
            <a:endParaRPr lang="en-US"/>
          </a:p>
        </p:txBody>
      </p:sp>
    </p:spTree>
    <p:extLst>
      <p:ext uri="{BB962C8B-B14F-4D97-AF65-F5344CB8AC3E}">
        <p14:creationId xmlns:p14="http://schemas.microsoft.com/office/powerpoint/2010/main" val="23732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57E406D-91CC-DF4D-8B67-22BF4D62E6C6}" type="slidenum">
              <a:rPr lang="en-GB" altLang="en-US">
                <a:latin typeface="Times New Roman" charset="0"/>
              </a:rPr>
              <a:pPr/>
              <a:t>9</a:t>
            </a:fld>
            <a:endParaRPr lang="en-GB" altLang="en-US">
              <a:latin typeface="Times New Roman"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Tree>
    <p:extLst>
      <p:ext uri="{BB962C8B-B14F-4D97-AF65-F5344CB8AC3E}">
        <p14:creationId xmlns:p14="http://schemas.microsoft.com/office/powerpoint/2010/main" val="1872545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211AC4F-6C78-034D-B993-86FB656CBA43}" type="slidenum">
              <a:rPr lang="en-GB" altLang="en-US">
                <a:latin typeface="Times New Roman" charset="0"/>
              </a:rPr>
              <a:pPr/>
              <a:t>10</a:t>
            </a:fld>
            <a:endParaRPr lang="en-GB" altLang="en-US">
              <a:latin typeface="Times New Roman"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Tree>
    <p:extLst>
      <p:ext uri="{BB962C8B-B14F-4D97-AF65-F5344CB8AC3E}">
        <p14:creationId xmlns:p14="http://schemas.microsoft.com/office/powerpoint/2010/main" val="81985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A8D45BE-A1A2-344D-BA57-4D27D98E4160}" type="slidenum">
              <a:rPr lang="en-GB" altLang="en-US">
                <a:latin typeface="Times New Roman" charset="0"/>
              </a:rPr>
              <a:pPr/>
              <a:t>11</a:t>
            </a:fld>
            <a:endParaRPr lang="en-GB" altLang="en-US">
              <a:latin typeface="Times New Roman"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Tree>
    <p:extLst>
      <p:ext uri="{BB962C8B-B14F-4D97-AF65-F5344CB8AC3E}">
        <p14:creationId xmlns:p14="http://schemas.microsoft.com/office/powerpoint/2010/main" val="1679475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2080CF2-FE3A-C547-AE79-A737C0843D97}" type="slidenum">
              <a:rPr lang="en-GB" altLang="en-US">
                <a:latin typeface="Times New Roman" charset="0"/>
              </a:rPr>
              <a:pPr/>
              <a:t>13</a:t>
            </a:fld>
            <a:endParaRPr lang="en-GB" altLang="en-US">
              <a:latin typeface="Times New Roman"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Tree>
    <p:extLst>
      <p:ext uri="{BB962C8B-B14F-4D97-AF65-F5344CB8AC3E}">
        <p14:creationId xmlns:p14="http://schemas.microsoft.com/office/powerpoint/2010/main" val="22195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D2441EB-5FF8-AD47-A6A7-48C8D7BAC04F}" type="slidenum">
              <a:rPr lang="en-GB" altLang="en-US">
                <a:latin typeface="Calibri" charset="0"/>
              </a:rPr>
              <a:pPr/>
              <a:t>14</a:t>
            </a:fld>
            <a:endParaRPr lang="en-GB" altLang="en-US">
              <a:latin typeface="Calibri"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03"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16117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D5480DC-B679-AB4B-91B2-FF2DE85F5BED}" type="slidenum">
              <a:rPr lang="en-GB" altLang="en-US">
                <a:latin typeface="Times New Roman" charset="0"/>
              </a:rPr>
              <a:pPr/>
              <a:t>15</a:t>
            </a:fld>
            <a:endParaRPr lang="en-GB" altLang="en-US">
              <a:latin typeface="Times New Roman"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Tree>
    <p:extLst>
      <p:ext uri="{BB962C8B-B14F-4D97-AF65-F5344CB8AC3E}">
        <p14:creationId xmlns:p14="http://schemas.microsoft.com/office/powerpoint/2010/main" val="282733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47A44D8-2B99-A54B-B1F7-2F14842D814E}" type="slidenum">
              <a:rPr lang="en-GB" altLang="en-US">
                <a:latin typeface="Calibri" charset="0"/>
              </a:rPr>
              <a:pPr/>
              <a:t>16</a:t>
            </a:fld>
            <a:endParaRPr lang="en-GB" altLang="en-US">
              <a:latin typeface="Calibri" charset="0"/>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5027"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123820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Tree>
    <p:extLst>
      <p:ext uri="{BB962C8B-B14F-4D97-AF65-F5344CB8AC3E}">
        <p14:creationId xmlns:p14="http://schemas.microsoft.com/office/powerpoint/2010/main" val="255565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14FB172-D0E9-4C2C-B77F-D87ECFC1EFB1}" type="datetimeFigureOut">
              <a:rPr lang="en-GB" altLang="en-US"/>
              <a:pPr>
                <a:defRPr/>
              </a:pPr>
              <a:t>10/01/2018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38CE4F5-502B-47D8-A840-70F8B9E1F03C}" type="slidenum">
              <a:rPr lang="en-GB" altLang="en-US"/>
              <a:pPr/>
              <a:t>‹#›</a:t>
            </a:fld>
            <a:endParaRPr lang="en-GB" altLang="en-US"/>
          </a:p>
        </p:txBody>
      </p:sp>
    </p:spTree>
    <p:extLst>
      <p:ext uri="{BB962C8B-B14F-4D97-AF65-F5344CB8AC3E}">
        <p14:creationId xmlns:p14="http://schemas.microsoft.com/office/powerpoint/2010/main" val="279898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4418A91-05B0-4030-838C-7886ED493EEB}" type="datetimeFigureOut">
              <a:rPr lang="en-GB" altLang="en-US"/>
              <a:pPr>
                <a:defRPr/>
              </a:pPr>
              <a:t>10/01/2018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D815123-6AB8-46F7-B4F6-C1FAEF17A6F0}" type="slidenum">
              <a:rPr lang="en-GB" altLang="en-US"/>
              <a:pPr/>
              <a:t>‹#›</a:t>
            </a:fld>
            <a:endParaRPr lang="en-GB" altLang="en-US"/>
          </a:p>
        </p:txBody>
      </p:sp>
    </p:spTree>
    <p:extLst>
      <p:ext uri="{BB962C8B-B14F-4D97-AF65-F5344CB8AC3E}">
        <p14:creationId xmlns:p14="http://schemas.microsoft.com/office/powerpoint/2010/main" val="334472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E20B015-0CF6-471D-ADC6-CACFA4A3463D}" type="datetimeFigureOut">
              <a:rPr lang="en-GB" altLang="en-US"/>
              <a:pPr>
                <a:defRPr/>
              </a:pPr>
              <a:t>10/01/2018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7F4AB04-E885-49BC-BDD1-0CB4795885E2}" type="slidenum">
              <a:rPr lang="en-GB" altLang="en-US"/>
              <a:pPr/>
              <a:t>‹#›</a:t>
            </a:fld>
            <a:endParaRPr lang="en-GB" altLang="en-US"/>
          </a:p>
        </p:txBody>
      </p:sp>
    </p:spTree>
    <p:extLst>
      <p:ext uri="{BB962C8B-B14F-4D97-AF65-F5344CB8AC3E}">
        <p14:creationId xmlns:p14="http://schemas.microsoft.com/office/powerpoint/2010/main" val="420014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9C054C-5D8D-4491-9CAE-5512637411E8}" type="datetimeFigureOut">
              <a:rPr lang="en-GB" altLang="en-US"/>
              <a:pPr>
                <a:defRPr/>
              </a:pPr>
              <a:t>10/01/2018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F60A7BB-1BDC-4632-8202-BA3B3AB8D4E3}" type="slidenum">
              <a:rPr lang="en-GB" altLang="en-US"/>
              <a:pPr/>
              <a:t>‹#›</a:t>
            </a:fld>
            <a:endParaRPr lang="en-GB" altLang="en-US"/>
          </a:p>
        </p:txBody>
      </p:sp>
    </p:spTree>
    <p:extLst>
      <p:ext uri="{BB962C8B-B14F-4D97-AF65-F5344CB8AC3E}">
        <p14:creationId xmlns:p14="http://schemas.microsoft.com/office/powerpoint/2010/main" val="184481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83CB80F-FA3D-4A2B-9EE9-7C548C0EC23B}" type="datetimeFigureOut">
              <a:rPr lang="en-GB" altLang="en-US"/>
              <a:pPr>
                <a:defRPr/>
              </a:pPr>
              <a:t>10/01/2018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50F4161-22EE-43FA-A7A3-9EAF8902E86E}" type="slidenum">
              <a:rPr lang="en-GB" altLang="en-US"/>
              <a:pPr/>
              <a:t>‹#›</a:t>
            </a:fld>
            <a:endParaRPr lang="en-GB" altLang="en-US"/>
          </a:p>
        </p:txBody>
      </p:sp>
    </p:spTree>
    <p:extLst>
      <p:ext uri="{BB962C8B-B14F-4D97-AF65-F5344CB8AC3E}">
        <p14:creationId xmlns:p14="http://schemas.microsoft.com/office/powerpoint/2010/main" val="34380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373B3C3-5A77-48A1-B874-38AA382B3FFB}" type="datetimeFigureOut">
              <a:rPr lang="en-GB" altLang="en-US"/>
              <a:pPr>
                <a:defRPr/>
              </a:pPr>
              <a:t>10/01/2018</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C540DA7C-F207-4277-AC6B-60CB9189A302}" type="slidenum">
              <a:rPr lang="en-GB" altLang="en-US"/>
              <a:pPr/>
              <a:t>‹#›</a:t>
            </a:fld>
            <a:endParaRPr lang="en-GB" altLang="en-US"/>
          </a:p>
        </p:txBody>
      </p:sp>
    </p:spTree>
    <p:extLst>
      <p:ext uri="{BB962C8B-B14F-4D97-AF65-F5344CB8AC3E}">
        <p14:creationId xmlns:p14="http://schemas.microsoft.com/office/powerpoint/2010/main" val="188014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12A1DC9-6422-4880-B403-777B3C7C5878}" type="datetimeFigureOut">
              <a:rPr lang="en-GB" altLang="en-US"/>
              <a:pPr>
                <a:defRPr/>
              </a:pPr>
              <a:t>10/01/2018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596A6235-1697-4339-88A6-2E982B559BCB}" type="slidenum">
              <a:rPr lang="en-GB" altLang="en-US"/>
              <a:pPr/>
              <a:t>‹#›</a:t>
            </a:fld>
            <a:endParaRPr lang="en-GB" altLang="en-US"/>
          </a:p>
        </p:txBody>
      </p:sp>
    </p:spTree>
    <p:extLst>
      <p:ext uri="{BB962C8B-B14F-4D97-AF65-F5344CB8AC3E}">
        <p14:creationId xmlns:p14="http://schemas.microsoft.com/office/powerpoint/2010/main" val="228825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F471F4-2F3C-4AC0-AA35-88FBDF4A4173}" type="datetimeFigureOut">
              <a:rPr lang="en-GB" altLang="en-US"/>
              <a:pPr>
                <a:defRPr/>
              </a:pPr>
              <a:t>10/01/2018</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A16D5AD6-DF00-40E6-8E80-0A372AE8E083}" type="slidenum">
              <a:rPr lang="en-GB" altLang="en-US"/>
              <a:pPr/>
              <a:t>‹#›</a:t>
            </a:fld>
            <a:endParaRPr lang="en-GB" altLang="en-US"/>
          </a:p>
        </p:txBody>
      </p:sp>
    </p:spTree>
    <p:extLst>
      <p:ext uri="{BB962C8B-B14F-4D97-AF65-F5344CB8AC3E}">
        <p14:creationId xmlns:p14="http://schemas.microsoft.com/office/powerpoint/2010/main" val="66902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312EA1-DFAE-4911-9C6A-F75E0AF61E02}" type="datetimeFigureOut">
              <a:rPr lang="en-GB" altLang="en-US"/>
              <a:pPr>
                <a:defRPr/>
              </a:pPr>
              <a:t>10/01/2018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269663A-3C92-49B6-8655-8EA5B1CB455A}" type="slidenum">
              <a:rPr lang="en-GB" altLang="en-US"/>
              <a:pPr/>
              <a:t>‹#›</a:t>
            </a:fld>
            <a:endParaRPr lang="en-GB" altLang="en-US"/>
          </a:p>
        </p:txBody>
      </p:sp>
    </p:spTree>
    <p:extLst>
      <p:ext uri="{BB962C8B-B14F-4D97-AF65-F5344CB8AC3E}">
        <p14:creationId xmlns:p14="http://schemas.microsoft.com/office/powerpoint/2010/main" val="978370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E3437E-017F-4F89-8702-B7E330C70C4B}" type="datetimeFigureOut">
              <a:rPr lang="en-GB" altLang="en-US"/>
              <a:pPr>
                <a:defRPr/>
              </a:pPr>
              <a:t>10/01/2018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E467B4D-C30C-40C4-84F2-DC49F70221E8}" type="slidenum">
              <a:rPr lang="en-GB" altLang="en-US"/>
              <a:pPr/>
              <a:t>‹#›</a:t>
            </a:fld>
            <a:endParaRPr lang="en-GB" altLang="en-US"/>
          </a:p>
        </p:txBody>
      </p:sp>
    </p:spTree>
    <p:extLst>
      <p:ext uri="{BB962C8B-B14F-4D97-AF65-F5344CB8AC3E}">
        <p14:creationId xmlns:p14="http://schemas.microsoft.com/office/powerpoint/2010/main" val="42180621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a:defRPr/>
            </a:pPr>
            <a:fld id="{B29C0166-08C7-4829-A489-76B269E7EAB5}" type="datetimeFigureOut">
              <a:rPr lang="en-GB" altLang="en-US"/>
              <a:pPr>
                <a:defRPr/>
              </a:pPr>
              <a:t>10/01/2018</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fld id="{6B24E99C-FC8C-4E91-B15A-E506FC4DCD3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5" Type="http://schemas.openxmlformats.org/officeDocument/2006/relationships/image" Target="../media/image21.jpeg"/><Relationship Id="rId6" Type="http://schemas.openxmlformats.org/officeDocument/2006/relationships/image" Target="../media/image22.tiff"/><Relationship Id="rId7" Type="http://schemas.openxmlformats.org/officeDocument/2006/relationships/image" Target="../media/image23.tiff"/><Relationship Id="rId8" Type="http://schemas.openxmlformats.org/officeDocument/2006/relationships/image" Target="../media/image24.tiff"/><Relationship Id="rId9" Type="http://schemas.openxmlformats.org/officeDocument/2006/relationships/image" Target="../media/image25.tiff"/><Relationship Id="rId10" Type="http://schemas.openxmlformats.org/officeDocument/2006/relationships/image" Target="../media/image26.png"/><Relationship Id="rId11"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png"/><Relationship Id="rId6" Type="http://schemas.openxmlformats.org/officeDocument/2006/relationships/image" Target="../media/image31.jpeg"/><Relationship Id="rId7" Type="http://schemas.openxmlformats.org/officeDocument/2006/relationships/image" Target="../media/image32.png"/><Relationship Id="rId8" Type="http://schemas.openxmlformats.org/officeDocument/2006/relationships/image" Target="../media/image33.jpeg"/><Relationship Id="rId9"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png"/><Relationship Id="rId6" Type="http://schemas.openxmlformats.org/officeDocument/2006/relationships/image" Target="../media/image31.jpeg"/><Relationship Id="rId7" Type="http://schemas.openxmlformats.org/officeDocument/2006/relationships/image" Target="../media/image32.png"/><Relationship Id="rId8" Type="http://schemas.openxmlformats.org/officeDocument/2006/relationships/image" Target="../media/image33.jpeg"/><Relationship Id="rId9" Type="http://schemas.openxmlformats.org/officeDocument/2006/relationships/image" Target="../media/image34.png"/><Relationship Id="rId10"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microsoft.com/office/2007/relationships/hdphoto" Target="../media/hdphoto1.wdp"/><Relationship Id="rId5" Type="http://schemas.openxmlformats.org/officeDocument/2006/relationships/image" Target="../media/image37.jpe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2ej3yy3dhmmm499wwc3l4n36.wpengine.netdna-cdn.com/wp-content/uploads/2015/03/4381-Leeds-Action-Plan-A4-Landscape-V5.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jpeg"/><Relationship Id="rId5"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29"/>
          <p:cNvSpPr>
            <a:spLocks noChangeArrowheads="1"/>
          </p:cNvSpPr>
          <p:nvPr/>
        </p:nvSpPr>
        <p:spPr bwMode="auto">
          <a:xfrm>
            <a:off x="1477963" y="49037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endParaRPr lang="en-GB">
              <a:latin typeface="Arial" charset="0"/>
              <a:ea typeface="ＭＳ Ｐゴシック" charset="0"/>
              <a:cs typeface="ＭＳ Ｐゴシック" charset="0"/>
            </a:endParaRPr>
          </a:p>
        </p:txBody>
      </p:sp>
      <p:sp>
        <p:nvSpPr>
          <p:cNvPr id="3" name="TextBox 2"/>
          <p:cNvSpPr txBox="1"/>
          <p:nvPr/>
        </p:nvSpPr>
        <p:spPr>
          <a:xfrm>
            <a:off x="3491880" y="2319825"/>
            <a:ext cx="6985446" cy="2923877"/>
          </a:xfrm>
          <a:prstGeom prst="rect">
            <a:avLst/>
          </a:prstGeom>
          <a:noFill/>
        </p:spPr>
        <p:txBody>
          <a:bodyPr wrap="square">
            <a:spAutoFit/>
          </a:bodyPr>
          <a:lstStyle/>
          <a:p>
            <a:pPr eaLnBrk="1" hangingPunct="1">
              <a:defRPr/>
            </a:pPr>
            <a:r>
              <a:rPr lang="en-GB" sz="3200" b="1" dirty="0" smtClean="0">
                <a:latin typeface="+mn-lt"/>
              </a:rPr>
              <a:t>Measuring sustainability in </a:t>
            </a:r>
          </a:p>
          <a:p>
            <a:pPr eaLnBrk="1" hangingPunct="1">
              <a:defRPr/>
            </a:pPr>
            <a:r>
              <a:rPr lang="en-GB" sz="3200" b="1" dirty="0" smtClean="0">
                <a:latin typeface="+mn-lt"/>
              </a:rPr>
              <a:t>the curriculum</a:t>
            </a:r>
            <a:endParaRPr lang="en-GB" sz="3200" b="1" dirty="0">
              <a:latin typeface="+mn-lt"/>
            </a:endParaRPr>
          </a:p>
          <a:p>
            <a:pPr eaLnBrk="1" hangingPunct="1">
              <a:defRPr/>
            </a:pPr>
            <a:endParaRPr lang="en-GB" sz="4000" b="1" dirty="0" smtClean="0">
              <a:solidFill>
                <a:srgbClr val="34A69C"/>
              </a:solidFill>
              <a:latin typeface="+mn-lt"/>
            </a:endParaRPr>
          </a:p>
          <a:p>
            <a:pPr eaLnBrk="1" hangingPunct="1">
              <a:defRPr/>
            </a:pPr>
            <a:r>
              <a:rPr lang="en-GB" sz="4000" b="1" dirty="0" smtClean="0">
                <a:solidFill>
                  <a:srgbClr val="34A69C"/>
                </a:solidFill>
                <a:latin typeface="+mn-lt"/>
              </a:rPr>
              <a:t>January 10</a:t>
            </a:r>
            <a:r>
              <a:rPr lang="en-GB" sz="4000" b="1" baseline="30000" dirty="0" smtClean="0">
                <a:solidFill>
                  <a:srgbClr val="34A69C"/>
                </a:solidFill>
                <a:latin typeface="+mn-lt"/>
              </a:rPr>
              <a:t>th</a:t>
            </a:r>
            <a:r>
              <a:rPr lang="en-GB" sz="4000" b="1" dirty="0" smtClean="0">
                <a:solidFill>
                  <a:srgbClr val="34A69C"/>
                </a:solidFill>
                <a:latin typeface="+mn-lt"/>
              </a:rPr>
              <a:t> 2018</a:t>
            </a:r>
          </a:p>
          <a:p>
            <a:pPr eaLnBrk="1" hangingPunct="1">
              <a:defRPr/>
            </a:pPr>
            <a:endParaRPr lang="en-GB" sz="4000" b="1" dirty="0">
              <a:solidFill>
                <a:srgbClr val="34A69C"/>
              </a:solidFill>
              <a:latin typeface="+mn-lt"/>
            </a:endParaRPr>
          </a:p>
        </p:txBody>
      </p:sp>
      <p:pic>
        <p:nvPicPr>
          <p:cNvPr id="5" name="Picture 4"/>
          <p:cNvPicPr/>
          <p:nvPr/>
        </p:nvPicPr>
        <p:blipFill>
          <a:blip r:embed="rId3" cstate="screen">
            <a:extLst>
              <a:ext uri="{28A0092B-C50C-407E-A947-70E740481C1C}">
                <a14:useLocalDpi xmlns:a14="http://schemas.microsoft.com/office/drawing/2010/main"/>
              </a:ext>
            </a:extLst>
          </a:blip>
          <a:stretch>
            <a:fillRect/>
          </a:stretch>
        </p:blipFill>
        <p:spPr>
          <a:xfrm>
            <a:off x="179512" y="332656"/>
            <a:ext cx="1872208" cy="2088232"/>
          </a:xfrm>
          <a:prstGeom prst="rect">
            <a:avLst/>
          </a:prstGeom>
        </p:spPr>
      </p:pic>
      <p:pic>
        <p:nvPicPr>
          <p:cNvPr id="6" name="Picture 5"/>
          <p:cNvPicPr/>
          <p:nvPr/>
        </p:nvPicPr>
        <p:blipFill>
          <a:blip r:embed="rId4" cstate="screen">
            <a:extLst>
              <a:ext uri="{28A0092B-C50C-407E-A947-70E740481C1C}">
                <a14:useLocalDpi xmlns:a14="http://schemas.microsoft.com/office/drawing/2010/main"/>
              </a:ext>
            </a:extLst>
          </a:blip>
          <a:stretch>
            <a:fillRect/>
          </a:stretch>
        </p:blipFill>
        <p:spPr>
          <a:xfrm>
            <a:off x="456428" y="4903788"/>
            <a:ext cx="1739308" cy="967421"/>
          </a:xfrm>
          <a:prstGeom prst="rect">
            <a:avLst/>
          </a:prstGeom>
        </p:spPr>
      </p:pic>
      <p:pic>
        <p:nvPicPr>
          <p:cNvPr id="7" name="Picture 6"/>
          <p:cNvPicPr/>
          <p:nvPr/>
        </p:nvPicPr>
        <p:blipFill>
          <a:blip r:embed="rId5" cstate="print">
            <a:extLst>
              <a:ext uri="{28A0092B-C50C-407E-A947-70E740481C1C}">
                <a14:useLocalDpi xmlns:a14="http://schemas.microsoft.com/office/drawing/2010/main"/>
              </a:ext>
            </a:extLst>
          </a:blip>
          <a:stretch>
            <a:fillRect/>
          </a:stretch>
        </p:blipFill>
        <p:spPr>
          <a:xfrm>
            <a:off x="170043" y="2904970"/>
            <a:ext cx="2406953" cy="16852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27584" y="2420938"/>
            <a:ext cx="7634287" cy="2554287"/>
          </a:xfrm>
          <a:prstGeom prst="rect">
            <a:avLst/>
          </a:prstGeom>
          <a:solidFill>
            <a:schemeClr val="tx2">
              <a:lumMod val="20000"/>
              <a:lumOff val="80000"/>
              <a:alpha val="62000"/>
            </a:schemeClr>
          </a:solidFill>
          <a:ln>
            <a:solidFill>
              <a:schemeClr val="tx1"/>
            </a:solidFill>
          </a:ln>
        </p:spPr>
        <p:txBody>
          <a:bodyPr>
            <a:spAutoFit/>
          </a:bodyPr>
          <a:lstStyle>
            <a:lvl1pPr marL="457200" indent="-457200">
              <a:defRPr sz="2000" b="1">
                <a:solidFill>
                  <a:schemeClr val="tx1"/>
                </a:solidFill>
                <a:latin typeface="Arial" charset="0"/>
              </a:defRPr>
            </a:lvl1pPr>
            <a:lvl2pPr marL="742950" indent="-285750">
              <a:defRPr sz="2000" b="1">
                <a:solidFill>
                  <a:schemeClr val="tx1"/>
                </a:solidFill>
                <a:latin typeface="Arial" charset="0"/>
              </a:defRPr>
            </a:lvl2pPr>
            <a:lvl3pPr marL="1143000" indent="-228600">
              <a:defRPr sz="2000" b="1">
                <a:solidFill>
                  <a:schemeClr val="tx1"/>
                </a:solidFill>
                <a:latin typeface="Arial" charset="0"/>
              </a:defRPr>
            </a:lvl3pPr>
            <a:lvl4pPr marL="1600200" indent="-228600">
              <a:defRPr sz="2000" b="1">
                <a:solidFill>
                  <a:schemeClr val="tx1"/>
                </a:solidFill>
                <a:latin typeface="Arial" charset="0"/>
              </a:defRPr>
            </a:lvl4pPr>
            <a:lvl5pPr marL="2057400" indent="-22860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spcBef>
                <a:spcPts val="600"/>
              </a:spcBef>
              <a:buFontTx/>
              <a:buAutoNum type="arabicPeriod"/>
              <a:defRPr/>
            </a:pPr>
            <a:r>
              <a:rPr lang="en-US" sz="2800" i="1" dirty="0">
                <a:latin typeface="+mj-lt"/>
                <a:ea typeface="+mn-ea"/>
                <a:cs typeface="Arial" charset="0"/>
              </a:rPr>
              <a:t>W</a:t>
            </a:r>
            <a:r>
              <a:rPr lang="en-US" sz="2800" i="1" dirty="0" smtClean="0">
                <a:latin typeface="+mj-lt"/>
                <a:ea typeface="+mn-ea"/>
                <a:cs typeface="Arial" charset="0"/>
              </a:rPr>
              <a:t>hy</a:t>
            </a:r>
            <a:r>
              <a:rPr lang="en-US" sz="2800" dirty="0" smtClean="0">
                <a:latin typeface="+mj-lt"/>
                <a:ea typeface="+mn-ea"/>
                <a:cs typeface="Arial" charset="0"/>
              </a:rPr>
              <a:t>? Critical interrogation of SD</a:t>
            </a:r>
          </a:p>
          <a:p>
            <a:pPr eaLnBrk="1" hangingPunct="1">
              <a:spcBef>
                <a:spcPts val="600"/>
              </a:spcBef>
              <a:buFontTx/>
              <a:buAutoNum type="arabicPeriod"/>
              <a:defRPr/>
            </a:pPr>
            <a:r>
              <a:rPr lang="en-US" sz="2800" i="1" dirty="0" smtClean="0">
                <a:latin typeface="+mj-lt"/>
                <a:ea typeface="+mn-ea"/>
                <a:cs typeface="Arial" charset="0"/>
              </a:rPr>
              <a:t>With whom</a:t>
            </a:r>
            <a:r>
              <a:rPr lang="en-US" sz="2800" dirty="0" smtClean="0">
                <a:latin typeface="+mj-lt"/>
                <a:ea typeface="+mn-ea"/>
                <a:cs typeface="Arial" charset="0"/>
              </a:rPr>
              <a:t>? </a:t>
            </a:r>
            <a:r>
              <a:rPr lang="en-US" sz="2800" dirty="0" err="1" smtClean="0">
                <a:latin typeface="+mj-lt"/>
                <a:ea typeface="+mn-ea"/>
                <a:cs typeface="Arial" charset="0"/>
              </a:rPr>
              <a:t>Interdisciplinarity</a:t>
            </a:r>
            <a:r>
              <a:rPr lang="en-US" sz="2800" dirty="0" smtClean="0">
                <a:latin typeface="+mj-lt"/>
                <a:ea typeface="+mn-ea"/>
                <a:cs typeface="Arial" charset="0"/>
              </a:rPr>
              <a:t> and practice</a:t>
            </a:r>
          </a:p>
          <a:p>
            <a:pPr eaLnBrk="1" hangingPunct="1">
              <a:spcBef>
                <a:spcPts val="600"/>
              </a:spcBef>
              <a:buFontTx/>
              <a:buAutoNum type="arabicPeriod"/>
              <a:defRPr/>
            </a:pPr>
            <a:r>
              <a:rPr lang="en-US" sz="2800" i="1" dirty="0" smtClean="0">
                <a:latin typeface="+mj-lt"/>
                <a:ea typeface="+mn-ea"/>
                <a:cs typeface="Arial" charset="0"/>
              </a:rPr>
              <a:t>How</a:t>
            </a:r>
            <a:r>
              <a:rPr lang="en-US" sz="2800" dirty="0" smtClean="0">
                <a:latin typeface="+mj-lt"/>
                <a:ea typeface="+mn-ea"/>
                <a:cs typeface="Arial" charset="0"/>
              </a:rPr>
              <a:t>? Pedagogy</a:t>
            </a:r>
          </a:p>
          <a:p>
            <a:pPr eaLnBrk="1" hangingPunct="1">
              <a:spcBef>
                <a:spcPts val="600"/>
              </a:spcBef>
              <a:buFontTx/>
              <a:buAutoNum type="arabicPeriod"/>
              <a:defRPr/>
            </a:pPr>
            <a:r>
              <a:rPr lang="en-US" sz="2800" i="1" dirty="0" smtClean="0">
                <a:latin typeface="+mj-lt"/>
                <a:ea typeface="+mn-ea"/>
                <a:cs typeface="Arial" charset="0"/>
              </a:rPr>
              <a:t>What</a:t>
            </a:r>
            <a:r>
              <a:rPr lang="en-US" sz="2800" dirty="0" smtClean="0">
                <a:latin typeface="+mj-lt"/>
                <a:ea typeface="+mn-ea"/>
                <a:cs typeface="Arial" charset="0"/>
              </a:rPr>
              <a:t>? Curriculum</a:t>
            </a:r>
          </a:p>
          <a:p>
            <a:pPr eaLnBrk="1" hangingPunct="1">
              <a:spcBef>
                <a:spcPts val="600"/>
              </a:spcBef>
              <a:buFontTx/>
              <a:buAutoNum type="arabicPeriod"/>
              <a:defRPr/>
            </a:pPr>
            <a:r>
              <a:rPr lang="en-US" sz="2800" i="1" dirty="0" smtClean="0">
                <a:latin typeface="+mj-lt"/>
                <a:ea typeface="+mn-ea"/>
                <a:cs typeface="Arial" charset="0"/>
              </a:rPr>
              <a:t>Where</a:t>
            </a:r>
            <a:r>
              <a:rPr lang="en-US" sz="2800" dirty="0" smtClean="0">
                <a:latin typeface="+mj-lt"/>
                <a:ea typeface="+mn-ea"/>
                <a:cs typeface="Arial" charset="0"/>
              </a:rPr>
              <a:t>? Local focus and global perspective</a:t>
            </a:r>
            <a:endParaRPr lang="en-GB" sz="2800" dirty="0" smtClean="0">
              <a:latin typeface="+mj-lt"/>
              <a:ea typeface="+mn-ea"/>
              <a:cs typeface="Arial" charset="0"/>
            </a:endParaRPr>
          </a:p>
        </p:txBody>
      </p:sp>
      <p:sp>
        <p:nvSpPr>
          <p:cNvPr id="10244" name="Text Box 7"/>
          <p:cNvSpPr txBox="1">
            <a:spLocks noChangeArrowheads="1"/>
          </p:cNvSpPr>
          <p:nvPr/>
        </p:nvSpPr>
        <p:spPr bwMode="auto">
          <a:xfrm>
            <a:off x="1691680" y="764704"/>
            <a:ext cx="5975350" cy="1323439"/>
          </a:xfrm>
          <a:prstGeom prst="rect">
            <a:avLst/>
          </a:prstGeom>
          <a:solidFill>
            <a:schemeClr val="accent1">
              <a:lumMod val="60000"/>
              <a:lumOff val="40000"/>
            </a:schemeClr>
          </a:solidFill>
          <a:ln w="28575">
            <a:solidFill>
              <a:schemeClr val="tx1"/>
            </a:solidFill>
            <a:miter lim="800000"/>
            <a:headEnd/>
            <a:tailEnd/>
          </a:ln>
        </p:spPr>
        <p:txBody>
          <a:bodyPr>
            <a:spAutoFit/>
          </a:bodyPr>
          <a:lstStyle>
            <a:lvl1pPr>
              <a:defRPr sz="2000" b="1">
                <a:solidFill>
                  <a:schemeClr val="tx1"/>
                </a:solidFill>
                <a:latin typeface="Arial" charset="0"/>
              </a:defRPr>
            </a:lvl1pPr>
            <a:lvl2pPr marL="742950" indent="-285750">
              <a:defRPr sz="2000" b="1">
                <a:solidFill>
                  <a:schemeClr val="tx1"/>
                </a:solidFill>
                <a:latin typeface="Arial" charset="0"/>
              </a:defRPr>
            </a:lvl2pPr>
            <a:lvl3pPr marL="1143000" indent="-228600">
              <a:defRPr sz="2000" b="1">
                <a:solidFill>
                  <a:schemeClr val="tx1"/>
                </a:solidFill>
                <a:latin typeface="Arial" charset="0"/>
              </a:defRPr>
            </a:lvl3pPr>
            <a:lvl4pPr marL="1600200" indent="-228600">
              <a:defRPr sz="2000" b="1">
                <a:solidFill>
                  <a:schemeClr val="tx1"/>
                </a:solidFill>
                <a:latin typeface="Arial" charset="0"/>
              </a:defRPr>
            </a:lvl4pPr>
            <a:lvl5pPr marL="2057400" indent="-22860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GB" sz="4000" dirty="0" smtClean="0">
                <a:latin typeface="+mj-lt"/>
                <a:ea typeface="+mn-ea"/>
                <a:cs typeface="Arial" charset="0"/>
              </a:rPr>
              <a:t>Principles of SD degree at St Andrews</a:t>
            </a:r>
          </a:p>
        </p:txBody>
      </p:sp>
      <p:pic>
        <p:nvPicPr>
          <p:cNvPr id="4" name="Picture 5" descr="cre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9587" y="5241603"/>
            <a:ext cx="1081088"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413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altLang="en-US" sz="3200" dirty="0" smtClean="0">
                <a:ea typeface="ＭＳ Ｐゴシック" charset="-128"/>
              </a:rPr>
              <a:t>Why</a:t>
            </a:r>
            <a:r>
              <a:rPr lang="en-US" altLang="en-US" sz="3200" dirty="0">
                <a:ea typeface="ＭＳ Ｐゴシック" charset="-128"/>
              </a:rPr>
              <a:t>? </a:t>
            </a:r>
            <a:br>
              <a:rPr lang="en-US" altLang="en-US" sz="3200" dirty="0">
                <a:ea typeface="ＭＳ Ｐゴシック" charset="-128"/>
              </a:rPr>
            </a:br>
            <a:r>
              <a:rPr lang="en-US" altLang="en-US" sz="3200" i="1" dirty="0">
                <a:ea typeface="ＭＳ Ｐゴシック" charset="-128"/>
              </a:rPr>
              <a:t>Critical </a:t>
            </a:r>
            <a:r>
              <a:rPr lang="en-US" altLang="en-US" sz="3200" i="1" dirty="0" smtClean="0">
                <a:ea typeface="ＭＳ Ｐゴシック" charset="-128"/>
              </a:rPr>
              <a:t>thinking</a:t>
            </a:r>
            <a:endParaRPr lang="en-US" altLang="en-US" sz="3200" i="1" dirty="0">
              <a:ea typeface="ＭＳ Ｐゴシック" charset="-128"/>
            </a:endParaRPr>
          </a:p>
        </p:txBody>
      </p:sp>
      <p:sp>
        <p:nvSpPr>
          <p:cNvPr id="27651" name="Text Box 6"/>
          <p:cNvSpPr txBox="1">
            <a:spLocks noChangeArrowheads="1"/>
          </p:cNvSpPr>
          <p:nvPr/>
        </p:nvSpPr>
        <p:spPr bwMode="auto">
          <a:xfrm>
            <a:off x="2449908" y="2276872"/>
            <a:ext cx="5882574" cy="1200329"/>
          </a:xfrm>
          <a:prstGeom prst="rect">
            <a:avLst/>
          </a:prstGeom>
          <a:noFill/>
          <a:ln w="9525">
            <a:solidFill>
              <a:schemeClr val="accent2">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r" eaLnBrk="1" hangingPunct="1">
              <a:spcBef>
                <a:spcPct val="50000"/>
              </a:spcBef>
              <a:buFontTx/>
              <a:buNone/>
            </a:pPr>
            <a:r>
              <a:rPr lang="en-GB" altLang="en-US" sz="2400" b="0" dirty="0"/>
              <a:t>“</a:t>
            </a:r>
            <a:r>
              <a:rPr lang="en-GB" altLang="ja-JP" sz="2400" b="0" i="1" dirty="0">
                <a:latin typeface="Apple Chancery" charset="0"/>
                <a:ea typeface="Apple Chancery" charset="0"/>
                <a:cs typeface="Apple Chancery" charset="0"/>
              </a:rPr>
              <a:t>We can</a:t>
            </a:r>
            <a:r>
              <a:rPr lang="en-GB" altLang="en-US" sz="2400" b="0" i="1" dirty="0">
                <a:latin typeface="Apple Chancery" charset="0"/>
                <a:ea typeface="Apple Chancery" charset="0"/>
                <a:cs typeface="Apple Chancery" charset="0"/>
              </a:rPr>
              <a:t>’</a:t>
            </a:r>
            <a:r>
              <a:rPr lang="en-GB" altLang="ja-JP" sz="2400" b="0" i="1" dirty="0">
                <a:latin typeface="Apple Chancery" charset="0"/>
                <a:ea typeface="Apple Chancery" charset="0"/>
                <a:cs typeface="Apple Chancery" charset="0"/>
              </a:rPr>
              <a:t>t solve problems by using the same kind of thinking we used when we created them</a:t>
            </a:r>
            <a:r>
              <a:rPr lang="en-GB" altLang="en-US" sz="2400" b="0" dirty="0">
                <a:latin typeface="Apple Chancery" charset="0"/>
                <a:ea typeface="Apple Chancery" charset="0"/>
                <a:cs typeface="Apple Chancery" charset="0"/>
              </a:rPr>
              <a:t>”</a:t>
            </a:r>
            <a:r>
              <a:rPr lang="en-GB" altLang="ja-JP" sz="2400" b="0" dirty="0">
                <a:latin typeface="Apple Chancery" charset="0"/>
                <a:ea typeface="Apple Chancery" charset="0"/>
                <a:cs typeface="Apple Chancery" charset="0"/>
              </a:rPr>
              <a:t> </a:t>
            </a:r>
          </a:p>
        </p:txBody>
      </p:sp>
      <p:pic>
        <p:nvPicPr>
          <p:cNvPr id="27652"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256724"/>
            <a:ext cx="18542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8906" y="4666417"/>
            <a:ext cx="2170787" cy="461665"/>
          </a:xfrm>
          <a:prstGeom prst="rect">
            <a:avLst/>
          </a:prstGeom>
        </p:spPr>
        <p:txBody>
          <a:bodyPr wrap="none">
            <a:spAutoFit/>
          </a:bodyPr>
          <a:lstStyle/>
          <a:p>
            <a:pPr algn="r" eaLnBrk="1" hangingPunct="1">
              <a:spcBef>
                <a:spcPct val="50000"/>
              </a:spcBef>
              <a:buFontTx/>
              <a:buNone/>
            </a:pPr>
            <a:r>
              <a:rPr lang="en-GB" altLang="en-US" sz="2400" b="0" smtClean="0"/>
              <a:t>Albert Einstein</a:t>
            </a:r>
            <a:endParaRPr lang="en-US" altLang="en-US" sz="2400" b="0" dirty="0"/>
          </a:p>
        </p:txBody>
      </p:sp>
      <p:sp>
        <p:nvSpPr>
          <p:cNvPr id="14" name="TextBox 13"/>
          <p:cNvSpPr txBox="1"/>
          <p:nvPr/>
        </p:nvSpPr>
        <p:spPr>
          <a:xfrm>
            <a:off x="2835797" y="3789040"/>
            <a:ext cx="5499598" cy="830997"/>
          </a:xfrm>
          <a:prstGeom prst="rect">
            <a:avLst/>
          </a:prstGeom>
          <a:noFill/>
          <a:ln>
            <a:solidFill>
              <a:schemeClr val="accent1"/>
            </a:solidFill>
          </a:ln>
        </p:spPr>
        <p:txBody>
          <a:bodyPr wrap="square" rtlCol="0">
            <a:spAutoFit/>
          </a:bodyPr>
          <a:lstStyle/>
          <a:p>
            <a:pPr algn="r"/>
            <a:r>
              <a:rPr lang="en-GB" sz="2400" dirty="0" smtClean="0">
                <a:latin typeface="Apple Chancery" charset="0"/>
                <a:ea typeface="Apple Chancery" charset="0"/>
                <a:cs typeface="Apple Chancery" charset="0"/>
              </a:rPr>
              <a:t>“Education is not the learning of facts, but training the mind to think”</a:t>
            </a:r>
            <a:endParaRPr lang="en-GB" sz="2400" dirty="0">
              <a:latin typeface="Apple Chancery" charset="0"/>
              <a:ea typeface="Apple Chancery" charset="0"/>
              <a:cs typeface="Apple Chancery" charset="0"/>
            </a:endParaRPr>
          </a:p>
        </p:txBody>
      </p:sp>
    </p:spTree>
    <p:extLst>
      <p:ext uri="{BB962C8B-B14F-4D97-AF65-F5344CB8AC3E}">
        <p14:creationId xmlns:p14="http://schemas.microsoft.com/office/powerpoint/2010/main" val="968492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 y="548680"/>
          <a:ext cx="9143999"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10"/>
          <p:cNvSpPr>
            <a:spLocks noChangeArrowheads="1"/>
          </p:cNvSpPr>
          <p:nvPr/>
        </p:nvSpPr>
        <p:spPr bwMode="auto">
          <a:xfrm>
            <a:off x="179388" y="76993"/>
            <a:ext cx="8640762" cy="1143001"/>
          </a:xfrm>
          <a:prstGeom prst="rect">
            <a:avLst/>
          </a:prstGeom>
          <a:noFill/>
          <a:ln>
            <a:noFill/>
          </a:ln>
          <a:extLst>
            <a:ext uri="{909E8E84-426E-40dd-AFC4-6F175D3DCCD1}"/>
            <a:ext uri="{91240B29-F687-4f45-9708-019B960494DF}"/>
          </a:extLst>
        </p:spPr>
        <p:txBody>
          <a:bodyPr anchor="ctr"/>
          <a:lstStyle/>
          <a:p>
            <a:pPr algn="ctr" eaLnBrk="1" hangingPunct="1">
              <a:defRPr/>
            </a:pPr>
            <a:r>
              <a:rPr lang="en-GB" sz="3200" b="1" dirty="0" smtClean="0">
                <a:solidFill>
                  <a:schemeClr val="accent1">
                    <a:lumMod val="50000"/>
                  </a:schemeClr>
                </a:solidFill>
                <a:latin typeface="+mj-lt"/>
                <a:ea typeface="+mn-ea"/>
                <a:cs typeface="Arial" charset="0"/>
              </a:rPr>
              <a:t>With </a:t>
            </a:r>
            <a:r>
              <a:rPr lang="en-GB" sz="3200" b="1" dirty="0">
                <a:solidFill>
                  <a:schemeClr val="accent1">
                    <a:lumMod val="50000"/>
                  </a:schemeClr>
                </a:solidFill>
                <a:latin typeface="+mj-lt"/>
                <a:ea typeface="+mn-ea"/>
                <a:cs typeface="Arial" charset="0"/>
              </a:rPr>
              <a:t>whom? </a:t>
            </a:r>
            <a:endParaRPr lang="en-GB" sz="3200" b="1" dirty="0" smtClean="0">
              <a:solidFill>
                <a:schemeClr val="accent1">
                  <a:lumMod val="50000"/>
                </a:schemeClr>
              </a:solidFill>
              <a:latin typeface="+mj-lt"/>
              <a:ea typeface="+mn-ea"/>
              <a:cs typeface="Arial" charset="0"/>
            </a:endParaRPr>
          </a:p>
          <a:p>
            <a:pPr algn="ctr" eaLnBrk="1" hangingPunct="1">
              <a:defRPr/>
            </a:pPr>
            <a:r>
              <a:rPr lang="en-GB" sz="3200" b="1" i="1" dirty="0" err="1" smtClean="0">
                <a:solidFill>
                  <a:schemeClr val="accent1">
                    <a:lumMod val="50000"/>
                  </a:schemeClr>
                </a:solidFill>
                <a:latin typeface="+mj-lt"/>
                <a:ea typeface="+mn-ea"/>
                <a:cs typeface="Arial" charset="0"/>
              </a:rPr>
              <a:t>Interdisciplinarity</a:t>
            </a:r>
            <a:endParaRPr lang="en-GB" sz="3200" b="1" i="1" dirty="0">
              <a:solidFill>
                <a:schemeClr val="accent1">
                  <a:lumMod val="50000"/>
                </a:schemeClr>
              </a:solidFill>
              <a:latin typeface="+mj-lt"/>
              <a:ea typeface="+mn-ea"/>
              <a:cs typeface="Arial" charset="0"/>
            </a:endParaRPr>
          </a:p>
        </p:txBody>
      </p:sp>
    </p:spTree>
    <p:extLst>
      <p:ext uri="{BB962C8B-B14F-4D97-AF65-F5344CB8AC3E}">
        <p14:creationId xmlns:p14="http://schemas.microsoft.com/office/powerpoint/2010/main" val="414596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260350"/>
            <a:ext cx="9144000" cy="1143000"/>
          </a:xfrm>
        </p:spPr>
        <p:txBody>
          <a:bodyPr/>
          <a:lstStyle/>
          <a:p>
            <a:r>
              <a:rPr lang="en-US" altLang="en-US" sz="3200" dirty="0" smtClean="0">
                <a:ea typeface="ＭＳ Ｐゴシック" charset="-128"/>
              </a:rPr>
              <a:t>How</a:t>
            </a:r>
            <a:r>
              <a:rPr lang="en-US" altLang="en-US" sz="3200" dirty="0">
                <a:ea typeface="ＭＳ Ｐゴシック" charset="-128"/>
              </a:rPr>
              <a:t>? </a:t>
            </a:r>
            <a:r>
              <a:rPr lang="en-US" altLang="en-US" sz="3200" dirty="0" smtClean="0">
                <a:ea typeface="ＭＳ Ｐゴシック" charset="-128"/>
              </a:rPr>
              <a:t/>
            </a:r>
            <a:br>
              <a:rPr lang="en-US" altLang="en-US" sz="3200" dirty="0" smtClean="0">
                <a:ea typeface="ＭＳ Ｐゴシック" charset="-128"/>
              </a:rPr>
            </a:br>
            <a:r>
              <a:rPr lang="en-US" altLang="en-US" sz="3200" i="1" dirty="0" smtClean="0">
                <a:ea typeface="ＭＳ Ｐゴシック" charset="-128"/>
              </a:rPr>
              <a:t>Pedagogy: Transformative </a:t>
            </a:r>
            <a:r>
              <a:rPr lang="en-US" altLang="en-US" sz="3200" i="1" dirty="0">
                <a:ea typeface="ＭＳ Ｐゴシック" charset="-128"/>
              </a:rPr>
              <a:t>learning &amp; </a:t>
            </a:r>
            <a:r>
              <a:rPr lang="en-US" altLang="en-US" sz="3200" i="1" dirty="0" smtClean="0">
                <a:ea typeface="ＭＳ Ｐゴシック" charset="-128"/>
              </a:rPr>
              <a:t>skills</a:t>
            </a:r>
            <a:endParaRPr lang="en-GB" altLang="en-US" sz="3200" i="1" dirty="0">
              <a:ea typeface="ＭＳ Ｐゴシック" charset="-128"/>
            </a:endParaRPr>
          </a:p>
        </p:txBody>
      </p:sp>
      <p:sp>
        <p:nvSpPr>
          <p:cNvPr id="31746" name="Text Box 3"/>
          <p:cNvSpPr txBox="1">
            <a:spLocks noChangeArrowheads="1"/>
          </p:cNvSpPr>
          <p:nvPr/>
        </p:nvSpPr>
        <p:spPr bwMode="auto">
          <a:xfrm>
            <a:off x="395288" y="2168525"/>
            <a:ext cx="1655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Essays</a:t>
            </a:r>
          </a:p>
        </p:txBody>
      </p:sp>
      <p:sp>
        <p:nvSpPr>
          <p:cNvPr id="31747" name="Text Box 4"/>
          <p:cNvSpPr txBox="1">
            <a:spLocks noChangeArrowheads="1"/>
          </p:cNvSpPr>
          <p:nvPr/>
        </p:nvSpPr>
        <p:spPr bwMode="auto">
          <a:xfrm>
            <a:off x="6516687" y="3520498"/>
            <a:ext cx="19446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Independent research</a:t>
            </a:r>
          </a:p>
        </p:txBody>
      </p:sp>
      <p:sp>
        <p:nvSpPr>
          <p:cNvPr id="31748" name="Text Box 5"/>
          <p:cNvSpPr txBox="1">
            <a:spLocks noChangeArrowheads="1"/>
          </p:cNvSpPr>
          <p:nvPr/>
        </p:nvSpPr>
        <p:spPr bwMode="auto">
          <a:xfrm>
            <a:off x="3492500" y="1574800"/>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Group work</a:t>
            </a:r>
          </a:p>
        </p:txBody>
      </p:sp>
      <p:sp>
        <p:nvSpPr>
          <p:cNvPr id="31749" name="Text Box 6"/>
          <p:cNvSpPr txBox="1">
            <a:spLocks noChangeArrowheads="1"/>
          </p:cNvSpPr>
          <p:nvPr/>
        </p:nvSpPr>
        <p:spPr bwMode="auto">
          <a:xfrm>
            <a:off x="468313" y="4881563"/>
            <a:ext cx="16557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Popular articles</a:t>
            </a:r>
          </a:p>
        </p:txBody>
      </p:sp>
      <p:sp>
        <p:nvSpPr>
          <p:cNvPr id="31750" name="Text Box 7"/>
          <p:cNvSpPr txBox="1">
            <a:spLocks noChangeArrowheads="1"/>
          </p:cNvSpPr>
          <p:nvPr/>
        </p:nvSpPr>
        <p:spPr bwMode="auto">
          <a:xfrm>
            <a:off x="468313" y="3806825"/>
            <a:ext cx="1655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Exams</a:t>
            </a:r>
          </a:p>
        </p:txBody>
      </p:sp>
      <p:sp>
        <p:nvSpPr>
          <p:cNvPr id="31751" name="Text Box 8"/>
          <p:cNvSpPr txBox="1">
            <a:spLocks noChangeArrowheads="1"/>
          </p:cNvSpPr>
          <p:nvPr/>
        </p:nvSpPr>
        <p:spPr bwMode="auto">
          <a:xfrm>
            <a:off x="4140200" y="4527550"/>
            <a:ext cx="2160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Presentations</a:t>
            </a:r>
          </a:p>
        </p:txBody>
      </p:sp>
      <p:sp>
        <p:nvSpPr>
          <p:cNvPr id="31752" name="Text Box 9"/>
          <p:cNvSpPr txBox="1">
            <a:spLocks noChangeArrowheads="1"/>
          </p:cNvSpPr>
          <p:nvPr/>
        </p:nvSpPr>
        <p:spPr bwMode="auto">
          <a:xfrm>
            <a:off x="795338" y="4329113"/>
            <a:ext cx="1655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Reports</a:t>
            </a:r>
          </a:p>
        </p:txBody>
      </p:sp>
      <p:sp>
        <p:nvSpPr>
          <p:cNvPr id="31753" name="Text Box 10"/>
          <p:cNvSpPr txBox="1">
            <a:spLocks noChangeArrowheads="1"/>
          </p:cNvSpPr>
          <p:nvPr/>
        </p:nvSpPr>
        <p:spPr bwMode="auto">
          <a:xfrm>
            <a:off x="6804025" y="4507923"/>
            <a:ext cx="1657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External linkages</a:t>
            </a:r>
          </a:p>
        </p:txBody>
      </p:sp>
      <p:sp>
        <p:nvSpPr>
          <p:cNvPr id="31754" name="Text Box 11"/>
          <p:cNvSpPr txBox="1">
            <a:spLocks noChangeArrowheads="1"/>
          </p:cNvSpPr>
          <p:nvPr/>
        </p:nvSpPr>
        <p:spPr bwMode="auto">
          <a:xfrm>
            <a:off x="6661150" y="1647825"/>
            <a:ext cx="1655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Careers support</a:t>
            </a:r>
          </a:p>
        </p:txBody>
      </p:sp>
      <p:sp>
        <p:nvSpPr>
          <p:cNvPr id="31755" name="Text Box 12"/>
          <p:cNvSpPr txBox="1">
            <a:spLocks noChangeArrowheads="1"/>
          </p:cNvSpPr>
          <p:nvPr/>
        </p:nvSpPr>
        <p:spPr bwMode="auto">
          <a:xfrm>
            <a:off x="539750" y="2671763"/>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Dissertation</a:t>
            </a:r>
          </a:p>
        </p:txBody>
      </p:sp>
      <p:sp>
        <p:nvSpPr>
          <p:cNvPr id="31757" name="Text Box 14"/>
          <p:cNvSpPr txBox="1">
            <a:spLocks noChangeArrowheads="1"/>
          </p:cNvSpPr>
          <p:nvPr/>
        </p:nvSpPr>
        <p:spPr bwMode="auto">
          <a:xfrm>
            <a:off x="6156325" y="5464175"/>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Fieldtrips</a:t>
            </a:r>
          </a:p>
        </p:txBody>
      </p:sp>
      <p:sp>
        <p:nvSpPr>
          <p:cNvPr id="31758" name="Text Box 15"/>
          <p:cNvSpPr txBox="1">
            <a:spLocks noChangeArrowheads="1"/>
          </p:cNvSpPr>
          <p:nvPr/>
        </p:nvSpPr>
        <p:spPr bwMode="auto">
          <a:xfrm>
            <a:off x="3635375" y="5248275"/>
            <a:ext cx="18716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Reflective assignments</a:t>
            </a:r>
          </a:p>
        </p:txBody>
      </p:sp>
      <p:sp>
        <p:nvSpPr>
          <p:cNvPr id="31759" name="Text Box 16"/>
          <p:cNvSpPr txBox="1">
            <a:spLocks noChangeArrowheads="1"/>
          </p:cNvSpPr>
          <p:nvPr/>
        </p:nvSpPr>
        <p:spPr bwMode="auto">
          <a:xfrm>
            <a:off x="6552805" y="2694781"/>
            <a:ext cx="1655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Debate</a:t>
            </a:r>
          </a:p>
        </p:txBody>
      </p:sp>
      <p:sp>
        <p:nvSpPr>
          <p:cNvPr id="31760" name="Text Box 17"/>
          <p:cNvSpPr txBox="1">
            <a:spLocks noChangeArrowheads="1"/>
          </p:cNvSpPr>
          <p:nvPr/>
        </p:nvSpPr>
        <p:spPr bwMode="auto">
          <a:xfrm>
            <a:off x="1150938" y="3246438"/>
            <a:ext cx="165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Marketing</a:t>
            </a:r>
          </a:p>
        </p:txBody>
      </p:sp>
      <p:sp>
        <p:nvSpPr>
          <p:cNvPr id="31761" name="Text Box 18"/>
          <p:cNvSpPr txBox="1">
            <a:spLocks noChangeArrowheads="1"/>
          </p:cNvSpPr>
          <p:nvPr/>
        </p:nvSpPr>
        <p:spPr bwMode="auto">
          <a:xfrm>
            <a:off x="1763713" y="5248275"/>
            <a:ext cx="2089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Time management</a:t>
            </a:r>
          </a:p>
        </p:txBody>
      </p:sp>
      <p:sp>
        <p:nvSpPr>
          <p:cNvPr id="31762" name="Text Box 19"/>
          <p:cNvSpPr txBox="1">
            <a:spLocks noChangeArrowheads="1"/>
          </p:cNvSpPr>
          <p:nvPr/>
        </p:nvSpPr>
        <p:spPr bwMode="auto">
          <a:xfrm>
            <a:off x="1622425" y="1566863"/>
            <a:ext cx="1655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Educational display</a:t>
            </a:r>
          </a:p>
        </p:txBody>
      </p:sp>
      <p:sp>
        <p:nvSpPr>
          <p:cNvPr id="31763" name="Text Box 20"/>
          <p:cNvSpPr txBox="1">
            <a:spLocks noChangeArrowheads="1"/>
          </p:cNvSpPr>
          <p:nvPr/>
        </p:nvSpPr>
        <p:spPr bwMode="auto">
          <a:xfrm>
            <a:off x="5335588" y="1719263"/>
            <a:ext cx="1655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GB" altLang="en-US" sz="2000">
                <a:latin typeface="Arial" charset="0"/>
              </a:rPr>
              <a:t>Design</a:t>
            </a:r>
          </a:p>
        </p:txBody>
      </p:sp>
      <p:pic>
        <p:nvPicPr>
          <p:cNvPr id="31764" name="Picture 21" descr="participation pics sd3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27313" y="2281238"/>
            <a:ext cx="3636962" cy="2725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407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3"/>
          <p:cNvSpPr>
            <a:spLocks noChangeArrowheads="1"/>
          </p:cNvSpPr>
          <p:nvPr/>
        </p:nvSpPr>
        <p:spPr bwMode="auto">
          <a:xfrm>
            <a:off x="3059113" y="933450"/>
            <a:ext cx="6084887" cy="6064250"/>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endParaRPr lang="en-GB" sz="2000" dirty="0">
              <a:solidFill>
                <a:schemeClr val="accent3">
                  <a:lumMod val="50000"/>
                </a:schemeClr>
              </a:solidFill>
              <a:ea typeface="ＭＳ Ｐゴシック" charset="0"/>
              <a:cs typeface="ＭＳ Ｐゴシック" charset="0"/>
            </a:endParaRPr>
          </a:p>
          <a:p>
            <a:pPr>
              <a:defRPr/>
            </a:pPr>
            <a:endParaRPr lang="en-GB" sz="2000" dirty="0">
              <a:solidFill>
                <a:srgbClr val="10253F"/>
              </a:solidFill>
              <a:ea typeface="ＭＳ Ｐゴシック" charset="0"/>
              <a:cs typeface="ＭＳ Ｐゴシック" charset="0"/>
            </a:endParaRPr>
          </a:p>
          <a:p>
            <a:pPr lvl="1">
              <a:defRPr/>
            </a:pPr>
            <a:r>
              <a:rPr lang="en-GB" sz="2400" b="1" dirty="0">
                <a:solidFill>
                  <a:schemeClr val="bg2">
                    <a:lumMod val="50000"/>
                  </a:schemeClr>
                </a:solidFill>
                <a:ea typeface="ＭＳ Ｐゴシック" charset="0"/>
                <a:cs typeface="ＭＳ Ｐゴシック" charset="0"/>
              </a:rPr>
              <a:t>Topics:</a:t>
            </a:r>
          </a:p>
          <a:p>
            <a:pPr marL="742950" lvl="1" indent="-285750">
              <a:buFont typeface="Arial"/>
              <a:buChar char="•"/>
              <a:defRPr/>
            </a:pPr>
            <a:r>
              <a:rPr lang="en-GB" sz="2000" dirty="0">
                <a:solidFill>
                  <a:srgbClr val="10253F"/>
                </a:solidFill>
                <a:ea typeface="ＭＳ Ｐゴシック" charset="0"/>
                <a:cs typeface="ＭＳ Ｐゴシック" charset="0"/>
              </a:rPr>
              <a:t>Poverty</a:t>
            </a:r>
          </a:p>
          <a:p>
            <a:pPr marL="742950" lvl="1" indent="-285750">
              <a:buFont typeface="Arial"/>
              <a:buChar char="•"/>
              <a:defRPr/>
            </a:pPr>
            <a:r>
              <a:rPr lang="en-GB" sz="2000" dirty="0">
                <a:solidFill>
                  <a:srgbClr val="10253F"/>
                </a:solidFill>
                <a:ea typeface="ＭＳ Ｐゴシック" charset="0"/>
                <a:cs typeface="ＭＳ Ｐゴシック" charset="0"/>
              </a:rPr>
              <a:t>Health and wellbeing</a:t>
            </a:r>
          </a:p>
          <a:p>
            <a:pPr marL="742950" lvl="1" indent="-285750">
              <a:buFont typeface="Arial"/>
              <a:buChar char="•"/>
              <a:defRPr/>
            </a:pPr>
            <a:r>
              <a:rPr lang="en-GB" sz="2000" dirty="0">
                <a:solidFill>
                  <a:srgbClr val="10253F"/>
                </a:solidFill>
                <a:ea typeface="ＭＳ Ｐゴシック" charset="0"/>
                <a:cs typeface="ＭＳ Ｐゴシック" charset="0"/>
              </a:rPr>
              <a:t>Water and sanitation</a:t>
            </a:r>
          </a:p>
          <a:p>
            <a:pPr marL="742950" lvl="1" indent="-285750">
              <a:buFont typeface="Arial"/>
              <a:buChar char="•"/>
              <a:defRPr/>
            </a:pPr>
            <a:r>
              <a:rPr lang="en-GB" sz="2000" dirty="0">
                <a:solidFill>
                  <a:srgbClr val="10253F"/>
                </a:solidFill>
                <a:ea typeface="ＭＳ Ｐゴシック" charset="0"/>
                <a:cs typeface="ＭＳ Ｐゴシック" charset="0"/>
              </a:rPr>
              <a:t>Climate change and energy</a:t>
            </a:r>
          </a:p>
          <a:p>
            <a:pPr marL="742950" lvl="1" indent="-285750">
              <a:buFont typeface="Arial"/>
              <a:buChar char="•"/>
              <a:defRPr/>
            </a:pPr>
            <a:r>
              <a:rPr lang="en-GB" sz="2000" dirty="0">
                <a:solidFill>
                  <a:srgbClr val="10253F"/>
                </a:solidFill>
                <a:ea typeface="ＭＳ Ｐゴシック" charset="0"/>
                <a:cs typeface="ＭＳ Ｐゴシック" charset="0"/>
              </a:rPr>
              <a:t>Prosperity and responsible consumption and production</a:t>
            </a:r>
          </a:p>
          <a:p>
            <a:pPr marL="742950" lvl="1" indent="-285750">
              <a:buFont typeface="Arial"/>
              <a:buChar char="•"/>
              <a:defRPr/>
            </a:pPr>
            <a:r>
              <a:rPr lang="en-GB" sz="2000" dirty="0">
                <a:solidFill>
                  <a:srgbClr val="10253F"/>
                </a:solidFill>
                <a:ea typeface="ＭＳ Ｐゴシック" charset="0"/>
                <a:cs typeface="ＭＳ Ｐゴシック" charset="0"/>
              </a:rPr>
              <a:t>Sustainable communities and cities</a:t>
            </a:r>
          </a:p>
          <a:p>
            <a:pPr marL="742950" lvl="1" indent="-285750">
              <a:buFont typeface="Arial"/>
              <a:buChar char="•"/>
              <a:defRPr/>
            </a:pPr>
            <a:r>
              <a:rPr lang="en-GB" sz="2000" dirty="0">
                <a:solidFill>
                  <a:srgbClr val="10253F"/>
                </a:solidFill>
                <a:ea typeface="ＭＳ Ｐゴシック" charset="0"/>
                <a:cs typeface="ＭＳ Ｐゴシック" charset="0"/>
              </a:rPr>
              <a:t>Biodiversity and ecosystems</a:t>
            </a:r>
          </a:p>
          <a:p>
            <a:pPr lvl="1">
              <a:defRPr/>
            </a:pPr>
            <a:endParaRPr lang="en-GB" sz="2000" dirty="0">
              <a:solidFill>
                <a:srgbClr val="10253F"/>
              </a:solidFill>
              <a:ea typeface="ＭＳ Ｐゴシック" charset="0"/>
              <a:cs typeface="ＭＳ Ｐゴシック" charset="0"/>
            </a:endParaRPr>
          </a:p>
          <a:p>
            <a:pPr lvl="1">
              <a:defRPr/>
            </a:pPr>
            <a:r>
              <a:rPr lang="en-GB" sz="2400" b="1" dirty="0">
                <a:solidFill>
                  <a:schemeClr val="accent4">
                    <a:lumMod val="50000"/>
                  </a:schemeClr>
                </a:solidFill>
                <a:ea typeface="ＭＳ Ｐゴシック" charset="0"/>
                <a:cs typeface="ＭＳ Ｐゴシック" charset="0"/>
              </a:rPr>
              <a:t>Cross cutting themes:</a:t>
            </a:r>
            <a:endParaRPr lang="en-GB" sz="2000" dirty="0">
              <a:solidFill>
                <a:schemeClr val="accent4">
                  <a:lumMod val="50000"/>
                </a:schemeClr>
              </a:solidFill>
              <a:ea typeface="ＭＳ Ｐゴシック" charset="0"/>
              <a:cs typeface="ＭＳ Ｐゴシック" charset="0"/>
            </a:endParaRPr>
          </a:p>
          <a:p>
            <a:pPr lvl="1">
              <a:buFontTx/>
              <a:buChar char="•"/>
              <a:defRPr/>
            </a:pPr>
            <a:r>
              <a:rPr lang="en-GB" sz="2000" dirty="0">
                <a:solidFill>
                  <a:srgbClr val="10253F"/>
                </a:solidFill>
                <a:ea typeface="ＭＳ Ｐゴシック" charset="0"/>
                <a:cs typeface="ＭＳ Ｐゴシック" charset="0"/>
              </a:rPr>
              <a:t>Knowledge for research, learning and practice</a:t>
            </a:r>
          </a:p>
          <a:p>
            <a:pPr lvl="1">
              <a:buFontTx/>
              <a:buChar char="•"/>
              <a:defRPr/>
            </a:pPr>
            <a:r>
              <a:rPr lang="en-GB" sz="2000" dirty="0">
                <a:solidFill>
                  <a:srgbClr val="10253F"/>
                </a:solidFill>
                <a:ea typeface="ＭＳ Ｐゴシック" charset="0"/>
                <a:cs typeface="ＭＳ Ｐゴシック" charset="0"/>
              </a:rPr>
              <a:t>Policy, decision making and governance</a:t>
            </a:r>
          </a:p>
          <a:p>
            <a:pPr lvl="1">
              <a:buFontTx/>
              <a:buChar char="•"/>
              <a:defRPr/>
            </a:pPr>
            <a:r>
              <a:rPr lang="en-GB" sz="2000" dirty="0">
                <a:solidFill>
                  <a:srgbClr val="10253F"/>
                </a:solidFill>
                <a:ea typeface="ＭＳ Ｐゴシック" charset="0"/>
                <a:cs typeface="ＭＳ Ｐゴシック" charset="0"/>
              </a:rPr>
              <a:t>Partnership and diversity</a:t>
            </a:r>
          </a:p>
          <a:p>
            <a:pPr lvl="1">
              <a:buFontTx/>
              <a:buChar char="•"/>
              <a:defRPr/>
            </a:pPr>
            <a:r>
              <a:rPr lang="en-GB" sz="2000" dirty="0">
                <a:solidFill>
                  <a:srgbClr val="10253F"/>
                </a:solidFill>
                <a:ea typeface="ＭＳ Ｐゴシック" charset="0"/>
                <a:cs typeface="ＭＳ Ｐゴシック" charset="0"/>
              </a:rPr>
              <a:t>Sustainable behaviours</a:t>
            </a:r>
          </a:p>
          <a:p>
            <a:pPr lvl="1">
              <a:buFontTx/>
              <a:buChar char="•"/>
              <a:defRPr/>
            </a:pPr>
            <a:r>
              <a:rPr lang="en-GB" sz="2000" dirty="0">
                <a:solidFill>
                  <a:srgbClr val="10253F"/>
                </a:solidFill>
                <a:ea typeface="ＭＳ Ｐゴシック" charset="0"/>
                <a:cs typeface="ＭＳ Ｐゴシック" charset="0"/>
              </a:rPr>
              <a:t>Values, philosophies and ethics</a:t>
            </a:r>
          </a:p>
          <a:p>
            <a:pPr lvl="1">
              <a:buFontTx/>
              <a:buChar char="•"/>
              <a:defRPr/>
            </a:pPr>
            <a:r>
              <a:rPr lang="en-GB" sz="2000" dirty="0">
                <a:solidFill>
                  <a:srgbClr val="10253F"/>
                </a:solidFill>
                <a:ea typeface="ＭＳ Ｐゴシック" charset="0"/>
                <a:cs typeface="ＭＳ Ｐゴシック" charset="0"/>
              </a:rPr>
              <a:t>Equity and Gender</a:t>
            </a:r>
          </a:p>
        </p:txBody>
      </p:sp>
      <p:grpSp>
        <p:nvGrpSpPr>
          <p:cNvPr id="33796" name="Group 7"/>
          <p:cNvGrpSpPr>
            <a:grpSpLocks/>
          </p:cNvGrpSpPr>
          <p:nvPr/>
        </p:nvGrpSpPr>
        <p:grpSpPr bwMode="auto">
          <a:xfrm>
            <a:off x="847725" y="5805488"/>
            <a:ext cx="1296988" cy="863600"/>
            <a:chOff x="1383" y="3566"/>
            <a:chExt cx="817" cy="544"/>
          </a:xfrm>
        </p:grpSpPr>
        <p:sp>
          <p:nvSpPr>
            <p:cNvPr id="33801" name="Line 8"/>
            <p:cNvSpPr>
              <a:spLocks noChangeShapeType="1"/>
            </p:cNvSpPr>
            <p:nvPr/>
          </p:nvSpPr>
          <p:spPr bwMode="auto">
            <a:xfrm>
              <a:off x="1519" y="3566"/>
              <a:ext cx="0" cy="544"/>
            </a:xfrm>
            <a:prstGeom prst="line">
              <a:avLst/>
            </a:prstGeom>
            <a:noFill/>
            <a:ln w="28575">
              <a:solidFill>
                <a:srgbClr val="66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02" name="Line 9"/>
            <p:cNvSpPr>
              <a:spLocks noChangeShapeType="1"/>
            </p:cNvSpPr>
            <p:nvPr/>
          </p:nvSpPr>
          <p:spPr bwMode="auto">
            <a:xfrm>
              <a:off x="1655" y="3566"/>
              <a:ext cx="0" cy="544"/>
            </a:xfrm>
            <a:prstGeom prst="line">
              <a:avLst/>
            </a:prstGeom>
            <a:noFill/>
            <a:ln w="28575">
              <a:solidFill>
                <a:srgbClr val="66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03" name="Line 10"/>
            <p:cNvSpPr>
              <a:spLocks noChangeShapeType="1"/>
            </p:cNvSpPr>
            <p:nvPr/>
          </p:nvSpPr>
          <p:spPr bwMode="auto">
            <a:xfrm>
              <a:off x="1791" y="3566"/>
              <a:ext cx="0" cy="544"/>
            </a:xfrm>
            <a:prstGeom prst="line">
              <a:avLst/>
            </a:prstGeom>
            <a:noFill/>
            <a:ln w="28575">
              <a:solidFill>
                <a:srgbClr val="66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04" name="Line 11"/>
            <p:cNvSpPr>
              <a:spLocks noChangeShapeType="1"/>
            </p:cNvSpPr>
            <p:nvPr/>
          </p:nvSpPr>
          <p:spPr bwMode="auto">
            <a:xfrm>
              <a:off x="1927" y="3566"/>
              <a:ext cx="0" cy="544"/>
            </a:xfrm>
            <a:prstGeom prst="line">
              <a:avLst/>
            </a:prstGeom>
            <a:noFill/>
            <a:ln w="28575">
              <a:solidFill>
                <a:srgbClr val="66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05" name="Line 12"/>
            <p:cNvSpPr>
              <a:spLocks noChangeShapeType="1"/>
            </p:cNvSpPr>
            <p:nvPr/>
          </p:nvSpPr>
          <p:spPr bwMode="auto">
            <a:xfrm>
              <a:off x="2063" y="3566"/>
              <a:ext cx="0" cy="544"/>
            </a:xfrm>
            <a:prstGeom prst="line">
              <a:avLst/>
            </a:prstGeom>
            <a:noFill/>
            <a:ln w="28575">
              <a:solidFill>
                <a:srgbClr val="66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06" name="Line 13"/>
            <p:cNvSpPr>
              <a:spLocks noChangeShapeType="1"/>
            </p:cNvSpPr>
            <p:nvPr/>
          </p:nvSpPr>
          <p:spPr bwMode="auto">
            <a:xfrm rot="5400000">
              <a:off x="1768" y="3272"/>
              <a:ext cx="0" cy="771"/>
            </a:xfrm>
            <a:prstGeom prst="line">
              <a:avLst/>
            </a:prstGeom>
            <a:noFill/>
            <a:ln w="28575">
              <a:solidFill>
                <a:srgbClr val="66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07" name="Line 14"/>
            <p:cNvSpPr>
              <a:spLocks noChangeShapeType="1"/>
            </p:cNvSpPr>
            <p:nvPr/>
          </p:nvSpPr>
          <p:spPr bwMode="auto">
            <a:xfrm rot="5400000">
              <a:off x="1768" y="3453"/>
              <a:ext cx="0" cy="771"/>
            </a:xfrm>
            <a:prstGeom prst="line">
              <a:avLst/>
            </a:prstGeom>
            <a:noFill/>
            <a:ln w="28575">
              <a:solidFill>
                <a:srgbClr val="66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08" name="Line 15"/>
            <p:cNvSpPr>
              <a:spLocks noChangeShapeType="1"/>
            </p:cNvSpPr>
            <p:nvPr/>
          </p:nvSpPr>
          <p:spPr bwMode="auto">
            <a:xfrm rot="5400000">
              <a:off x="1815" y="3644"/>
              <a:ext cx="0" cy="771"/>
            </a:xfrm>
            <a:prstGeom prst="line">
              <a:avLst/>
            </a:prstGeom>
            <a:noFill/>
            <a:ln w="28575">
              <a:solidFill>
                <a:srgbClr val="6600CC"/>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54997" name="Rectangle 21"/>
          <p:cNvSpPr>
            <a:spLocks noChangeArrowheads="1"/>
          </p:cNvSpPr>
          <p:nvPr/>
        </p:nvSpPr>
        <p:spPr bwMode="auto">
          <a:xfrm>
            <a:off x="374930" y="1117361"/>
            <a:ext cx="8458200" cy="533400"/>
          </a:xfrm>
          <a:prstGeom prst="rect">
            <a:avLst/>
          </a:prstGeom>
          <a:noFill/>
          <a:ln>
            <a:noFill/>
          </a:ln>
          <a:effectLst/>
          <a:extLst>
            <a:ext uri="{909E8E84-426E-40dd-AFC4-6F175D3DCCD1}"/>
            <a:ext uri="{91240B29-F687-4f45-9708-019B960494DF}"/>
            <a:ext uri="{AF507438-7753-43e0-B8FC-AC1667EBCBE1}"/>
          </a:extLst>
        </p:spPr>
        <p:txBody>
          <a:bodyPr anchor="ctr"/>
          <a:lstStyle/>
          <a:p>
            <a:pPr algn="ctr">
              <a:defRPr/>
            </a:pPr>
            <a:r>
              <a:rPr lang="en-GB" sz="2400" b="1" dirty="0">
                <a:solidFill>
                  <a:schemeClr val="accent3">
                    <a:lumMod val="50000"/>
                  </a:schemeClr>
                </a:solidFill>
                <a:ea typeface="ＭＳ Ｐゴシック" charset="0"/>
              </a:rPr>
              <a:t>Contemporary sustainability </a:t>
            </a:r>
            <a:r>
              <a:rPr lang="en-GB" sz="2400" b="1">
                <a:solidFill>
                  <a:schemeClr val="accent3">
                    <a:lumMod val="50000"/>
                  </a:schemeClr>
                </a:solidFill>
                <a:ea typeface="ＭＳ Ｐゴシック" charset="0"/>
              </a:rPr>
              <a:t>issues matrix 2016</a:t>
            </a:r>
            <a:endParaRPr lang="en-GB" sz="2400" b="1" dirty="0">
              <a:solidFill>
                <a:schemeClr val="accent3">
                  <a:lumMod val="50000"/>
                </a:schemeClr>
              </a:solidFill>
              <a:latin typeface="Times New Roman" charset="0"/>
              <a:ea typeface="ＭＳ Ｐゴシック" charset="0"/>
            </a:endParaRPr>
          </a:p>
        </p:txBody>
      </p:sp>
      <p:pic>
        <p:nvPicPr>
          <p:cNvPr id="33798" name="Picture 2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21018704">
            <a:off x="228024" y="1814685"/>
            <a:ext cx="29083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8463" y="3791744"/>
            <a:ext cx="18700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Rectangle 1"/>
          <p:cNvSpPr>
            <a:spLocks noChangeArrowheads="1"/>
          </p:cNvSpPr>
          <p:nvPr/>
        </p:nvSpPr>
        <p:spPr bwMode="auto">
          <a:xfrm>
            <a:off x="187605" y="116632"/>
            <a:ext cx="84010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GB" altLang="x-none" dirty="0" smtClean="0">
                <a:solidFill>
                  <a:schemeClr val="accent1">
                    <a:lumMod val="50000"/>
                  </a:schemeClr>
                </a:solidFill>
                <a:latin typeface="Arial" charset="0"/>
              </a:rPr>
              <a:t>What</a:t>
            </a:r>
            <a:r>
              <a:rPr lang="en-GB" altLang="x-none" dirty="0">
                <a:solidFill>
                  <a:schemeClr val="accent1">
                    <a:lumMod val="50000"/>
                  </a:schemeClr>
                </a:solidFill>
                <a:latin typeface="Arial" charset="0"/>
              </a:rPr>
              <a:t>? </a:t>
            </a:r>
            <a:endParaRPr lang="en-GB" altLang="x-none" dirty="0" smtClean="0">
              <a:solidFill>
                <a:schemeClr val="accent1">
                  <a:lumMod val="50000"/>
                </a:schemeClr>
              </a:solidFill>
              <a:latin typeface="Arial" charset="0"/>
            </a:endParaRPr>
          </a:p>
          <a:p>
            <a:pPr algn="ctr" eaLnBrk="1" hangingPunct="1">
              <a:spcBef>
                <a:spcPct val="0"/>
              </a:spcBef>
              <a:buFontTx/>
              <a:buNone/>
            </a:pPr>
            <a:r>
              <a:rPr lang="en-GB" altLang="x-none" i="1" dirty="0" smtClean="0">
                <a:solidFill>
                  <a:schemeClr val="accent1">
                    <a:lumMod val="50000"/>
                  </a:schemeClr>
                </a:solidFill>
                <a:latin typeface="Arial" charset="0"/>
              </a:rPr>
              <a:t>Curriculum: Academia </a:t>
            </a:r>
            <a:r>
              <a:rPr lang="en-GB" altLang="x-none" i="1" dirty="0">
                <a:solidFill>
                  <a:schemeClr val="accent1">
                    <a:lumMod val="50000"/>
                  </a:schemeClr>
                </a:solidFill>
                <a:latin typeface="Arial" charset="0"/>
              </a:rPr>
              <a:t>as if the world matters</a:t>
            </a:r>
            <a:br>
              <a:rPr lang="en-GB" altLang="x-none" i="1" dirty="0">
                <a:solidFill>
                  <a:schemeClr val="accent1">
                    <a:lumMod val="50000"/>
                  </a:schemeClr>
                </a:solidFill>
                <a:latin typeface="Arial" charset="0"/>
              </a:rPr>
            </a:br>
            <a:endParaRPr lang="en-GB" altLang="x-none" i="1" dirty="0" smtClean="0">
              <a:solidFill>
                <a:schemeClr val="accent1">
                  <a:lumMod val="50000"/>
                </a:schemeClr>
              </a:solidFill>
              <a:latin typeface="Arial" charset="0"/>
            </a:endParaRPr>
          </a:p>
          <a:p>
            <a:pPr algn="ctr" eaLnBrk="1" hangingPunct="1">
              <a:spcBef>
                <a:spcPct val="0"/>
              </a:spcBef>
              <a:buFontTx/>
              <a:buNone/>
            </a:pPr>
            <a:endParaRPr lang="en-GB" altLang="x-none" i="1" dirty="0">
              <a:solidFill>
                <a:schemeClr val="accent1">
                  <a:lumMod val="50000"/>
                </a:schemeClr>
              </a:solidFill>
              <a:latin typeface="Arial" charset="0"/>
            </a:endParaRPr>
          </a:p>
        </p:txBody>
      </p:sp>
    </p:spTree>
    <p:extLst>
      <p:ext uri="{BB962C8B-B14F-4D97-AF65-F5344CB8AC3E}">
        <p14:creationId xmlns:p14="http://schemas.microsoft.com/office/powerpoint/2010/main" val="268137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17694" y="5105485"/>
            <a:ext cx="2026306" cy="1751856"/>
          </a:xfrm>
          <a:prstGeom prst="rect">
            <a:avLst/>
          </a:prstGeom>
        </p:spPr>
      </p:pic>
      <p:sp>
        <p:nvSpPr>
          <p:cNvPr id="35841" name="Rectangle 2"/>
          <p:cNvSpPr>
            <a:spLocks noGrp="1" noChangeArrowheads="1"/>
          </p:cNvSpPr>
          <p:nvPr>
            <p:ph type="title"/>
          </p:nvPr>
        </p:nvSpPr>
        <p:spPr>
          <a:xfrm>
            <a:off x="228600" y="125413"/>
            <a:ext cx="8686800" cy="1143000"/>
          </a:xfrm>
        </p:spPr>
        <p:txBody>
          <a:bodyPr/>
          <a:lstStyle/>
          <a:p>
            <a:r>
              <a:rPr lang="en-US" altLang="en-US" sz="3200" dirty="0" smtClean="0">
                <a:ea typeface="ＭＳ Ｐゴシック" charset="-128"/>
              </a:rPr>
              <a:t>Where</a:t>
            </a:r>
            <a:r>
              <a:rPr lang="en-US" altLang="en-US" sz="3200" dirty="0">
                <a:ea typeface="ＭＳ Ｐゴシック" charset="-128"/>
              </a:rPr>
              <a:t>?</a:t>
            </a:r>
            <a:br>
              <a:rPr lang="en-US" altLang="en-US" sz="3200" dirty="0">
                <a:ea typeface="ＭＳ Ｐゴシック" charset="-128"/>
              </a:rPr>
            </a:br>
            <a:r>
              <a:rPr lang="en-US" altLang="en-US" sz="3200" i="1" dirty="0">
                <a:ea typeface="ＭＳ Ｐゴシック" charset="-128"/>
              </a:rPr>
              <a:t>Local </a:t>
            </a:r>
            <a:r>
              <a:rPr lang="en-US" altLang="en-US" sz="3200" i="1" dirty="0" smtClean="0">
                <a:ea typeface="ＭＳ Ｐゴシック" charset="-128"/>
              </a:rPr>
              <a:t>focus and global </a:t>
            </a:r>
            <a:r>
              <a:rPr lang="en-US" altLang="en-US" sz="3200" i="1" dirty="0">
                <a:ea typeface="ＭＳ Ｐゴシック" charset="-128"/>
              </a:rPr>
              <a:t>perspective</a:t>
            </a:r>
          </a:p>
        </p:txBody>
      </p:sp>
      <p:pic>
        <p:nvPicPr>
          <p:cNvPr id="2" name="Picture 1"/>
          <p:cNvPicPr>
            <a:picLocks noChangeAspect="1"/>
          </p:cNvPicPr>
          <p:nvPr/>
        </p:nvPicPr>
        <p:blipFill>
          <a:blip r:embed="rId4"/>
          <a:stretch>
            <a:fillRect/>
          </a:stretch>
        </p:blipFill>
        <p:spPr>
          <a:xfrm>
            <a:off x="2862518" y="2173126"/>
            <a:ext cx="3433982" cy="1926341"/>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44414" y="5141042"/>
            <a:ext cx="2683152" cy="1830826"/>
          </a:xfrm>
          <a:prstGeom prst="rect">
            <a:avLst/>
          </a:prstGeom>
        </p:spPr>
      </p:pic>
      <p:pic>
        <p:nvPicPr>
          <p:cNvPr id="6" name="Picture 5"/>
          <p:cNvPicPr>
            <a:picLocks noChangeAspect="1"/>
          </p:cNvPicPr>
          <p:nvPr/>
        </p:nvPicPr>
        <p:blipFill>
          <a:blip r:embed="rId6"/>
          <a:stretch>
            <a:fillRect/>
          </a:stretch>
        </p:blipFill>
        <p:spPr>
          <a:xfrm>
            <a:off x="-3071" y="5132450"/>
            <a:ext cx="1725937" cy="1725937"/>
          </a:xfrm>
          <a:prstGeom prst="rect">
            <a:avLst/>
          </a:prstGeom>
        </p:spPr>
      </p:pic>
      <p:pic>
        <p:nvPicPr>
          <p:cNvPr id="7" name="Picture 6"/>
          <p:cNvPicPr>
            <a:picLocks noChangeAspect="1"/>
          </p:cNvPicPr>
          <p:nvPr/>
        </p:nvPicPr>
        <p:blipFill>
          <a:blip r:embed="rId7"/>
          <a:stretch>
            <a:fillRect/>
          </a:stretch>
        </p:blipFill>
        <p:spPr>
          <a:xfrm>
            <a:off x="4236702" y="5132450"/>
            <a:ext cx="1752934" cy="1752934"/>
          </a:xfrm>
          <a:prstGeom prst="rect">
            <a:avLst/>
          </a:prstGeom>
        </p:spPr>
      </p:pic>
      <p:pic>
        <p:nvPicPr>
          <p:cNvPr id="8" name="Picture 7"/>
          <p:cNvPicPr>
            <a:picLocks noChangeAspect="1"/>
          </p:cNvPicPr>
          <p:nvPr/>
        </p:nvPicPr>
        <p:blipFill>
          <a:blip r:embed="rId8"/>
          <a:stretch>
            <a:fillRect/>
          </a:stretch>
        </p:blipFill>
        <p:spPr>
          <a:xfrm>
            <a:off x="5892886" y="5109926"/>
            <a:ext cx="1775458" cy="1775458"/>
          </a:xfrm>
          <a:prstGeom prst="rect">
            <a:avLst/>
          </a:prstGeom>
        </p:spPr>
      </p:pic>
      <p:pic>
        <p:nvPicPr>
          <p:cNvPr id="10" name="Picture 9"/>
          <p:cNvPicPr>
            <a:picLocks noChangeAspect="1"/>
          </p:cNvPicPr>
          <p:nvPr/>
        </p:nvPicPr>
        <p:blipFill>
          <a:blip r:embed="rId9"/>
          <a:stretch>
            <a:fillRect/>
          </a:stretch>
        </p:blipFill>
        <p:spPr>
          <a:xfrm>
            <a:off x="2483768" y="4140814"/>
            <a:ext cx="4826793" cy="933180"/>
          </a:xfrm>
          <a:prstGeom prst="rect">
            <a:avLst/>
          </a:prstGeom>
        </p:spPr>
      </p:pic>
      <p:pic>
        <p:nvPicPr>
          <p:cNvPr id="11" name="Picture 5"/>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bwMode="auto">
          <a:xfrm>
            <a:off x="5439" y="1632769"/>
            <a:ext cx="2664296" cy="168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Placeholder 13" descr="2012-07-14 16.30.09.jp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489283" y="1700808"/>
            <a:ext cx="2619221" cy="1661131"/>
          </a:xfrm>
          <a:prstGeom prst="rect">
            <a:avLst/>
          </a:prstGeom>
        </p:spPr>
      </p:pic>
    </p:spTree>
    <p:extLst>
      <p:ext uri="{BB962C8B-B14F-4D97-AF65-F5344CB8AC3E}">
        <p14:creationId xmlns:p14="http://schemas.microsoft.com/office/powerpoint/2010/main" val="1744376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irvine building_5"/>
          <p:cNvPicPr>
            <a:picLocks noChangeAspect="1" noChangeArrowheads="1"/>
          </p:cNvPicPr>
          <p:nvPr/>
        </p:nvPicPr>
        <p:blipFill>
          <a:blip r:embed="rId3">
            <a:lum bright="40000" contrast="-52000"/>
            <a:extLst>
              <a:ext uri="{28A0092B-C50C-407E-A947-70E740481C1C}">
                <a14:useLocalDpi xmlns:a14="http://schemas.microsoft.com/office/drawing/2010/main"/>
              </a:ext>
            </a:extLst>
          </a:blip>
          <a:srcRect/>
          <a:stretch>
            <a:fillRect/>
          </a:stretch>
        </p:blipFill>
        <p:spPr bwMode="auto">
          <a:xfrm>
            <a:off x="-828675" y="0"/>
            <a:ext cx="10294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2" name="Picture 3" descr="participation pics sd30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59563" y="3500438"/>
            <a:ext cx="187325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2500" y="4797425"/>
            <a:ext cx="233045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5"/>
          <p:cNvSpPr txBox="1">
            <a:spLocks noChangeArrowheads="1"/>
          </p:cNvSpPr>
          <p:nvPr/>
        </p:nvSpPr>
        <p:spPr bwMode="auto">
          <a:xfrm>
            <a:off x="7019925" y="5013325"/>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GB" altLang="x-none" sz="1800" b="0">
                <a:latin typeface="Arial" charset="0"/>
              </a:rPr>
              <a:t>Students</a:t>
            </a:r>
            <a:endParaRPr lang="en-US" altLang="x-none" sz="1800" b="0">
              <a:latin typeface="Arial" charset="0"/>
            </a:endParaRPr>
          </a:p>
        </p:txBody>
      </p:sp>
      <p:sp>
        <p:nvSpPr>
          <p:cNvPr id="51205" name="Text Box 6"/>
          <p:cNvSpPr txBox="1">
            <a:spLocks noChangeArrowheads="1"/>
          </p:cNvSpPr>
          <p:nvPr/>
        </p:nvSpPr>
        <p:spPr bwMode="auto">
          <a:xfrm>
            <a:off x="5076825" y="2349500"/>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1800" b="0">
                <a:latin typeface="Arial" charset="0"/>
              </a:rPr>
              <a:t>Estates</a:t>
            </a:r>
            <a:endParaRPr lang="en-US" altLang="x-none" sz="1800" b="0">
              <a:latin typeface="Arial" charset="0"/>
            </a:endParaRPr>
          </a:p>
        </p:txBody>
      </p:sp>
      <p:sp>
        <p:nvSpPr>
          <p:cNvPr id="51206" name="Text Box 7"/>
          <p:cNvSpPr txBox="1">
            <a:spLocks noChangeArrowheads="1"/>
          </p:cNvSpPr>
          <p:nvPr/>
        </p:nvSpPr>
        <p:spPr bwMode="auto">
          <a:xfrm>
            <a:off x="323850" y="4724400"/>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1800" b="0">
                <a:latin typeface="Arial" charset="0"/>
              </a:rPr>
              <a:t>Governance</a:t>
            </a:r>
            <a:endParaRPr lang="en-US" altLang="x-none" sz="1800" b="0">
              <a:latin typeface="Arial" charset="0"/>
            </a:endParaRPr>
          </a:p>
        </p:txBody>
      </p:sp>
      <p:sp>
        <p:nvSpPr>
          <p:cNvPr id="51207" name="Text Box 8"/>
          <p:cNvSpPr txBox="1">
            <a:spLocks noChangeArrowheads="1"/>
          </p:cNvSpPr>
          <p:nvPr/>
        </p:nvSpPr>
        <p:spPr bwMode="auto">
          <a:xfrm>
            <a:off x="3708400" y="3998913"/>
            <a:ext cx="2016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1800" b="0">
                <a:latin typeface="Arial" charset="0"/>
              </a:rPr>
              <a:t>Research</a:t>
            </a:r>
            <a:endParaRPr lang="en-US" altLang="x-none" sz="1800" b="0">
              <a:latin typeface="Arial" charset="0"/>
            </a:endParaRPr>
          </a:p>
        </p:txBody>
      </p:sp>
      <p:sp>
        <p:nvSpPr>
          <p:cNvPr id="51208" name="Text Box 9"/>
          <p:cNvSpPr txBox="1">
            <a:spLocks noChangeArrowheads="1"/>
          </p:cNvSpPr>
          <p:nvPr/>
        </p:nvSpPr>
        <p:spPr bwMode="auto">
          <a:xfrm>
            <a:off x="3635375" y="6308725"/>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1800" b="0">
                <a:latin typeface="Arial" charset="0"/>
              </a:rPr>
              <a:t>Community</a:t>
            </a:r>
            <a:endParaRPr lang="en-US" altLang="x-none" sz="1800" b="0">
              <a:latin typeface="Arial" charset="0"/>
            </a:endParaRPr>
          </a:p>
        </p:txBody>
      </p:sp>
      <p:pic>
        <p:nvPicPr>
          <p:cNvPr id="51209" name="Picture 11" descr="grad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51050" y="1049338"/>
            <a:ext cx="1728788"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Text Box 12"/>
          <p:cNvSpPr txBox="1">
            <a:spLocks noChangeArrowheads="1"/>
          </p:cNvSpPr>
          <p:nvPr/>
        </p:nvSpPr>
        <p:spPr bwMode="auto">
          <a:xfrm>
            <a:off x="1835150" y="2349500"/>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1800" b="0">
                <a:latin typeface="Arial" charset="0"/>
              </a:rPr>
              <a:t>Teaching</a:t>
            </a:r>
            <a:endParaRPr lang="en-US" altLang="x-none" sz="1800" b="0">
              <a:latin typeface="Arial" charset="0"/>
            </a:endParaRPr>
          </a:p>
        </p:txBody>
      </p:sp>
      <p:pic>
        <p:nvPicPr>
          <p:cNvPr id="51211" name="Picture 1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08400" y="2852738"/>
            <a:ext cx="18129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4" descr="Rocke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651500" y="981075"/>
            <a:ext cx="96837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3" name="Text Box 15"/>
          <p:cNvSpPr txBox="1">
            <a:spLocks noChangeArrowheads="1"/>
          </p:cNvSpPr>
          <p:nvPr/>
        </p:nvSpPr>
        <p:spPr bwMode="auto">
          <a:xfrm>
            <a:off x="-757114" y="260350"/>
            <a:ext cx="10153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2400">
                <a:solidFill>
                  <a:schemeClr val="accent2"/>
                </a:solidFill>
                <a:latin typeface="Arial" charset="0"/>
              </a:rPr>
              <a:t>Towards a sustainable university? </a:t>
            </a:r>
            <a:r>
              <a:rPr lang="en-GB" altLang="x-none" sz="2400" dirty="0">
                <a:solidFill>
                  <a:schemeClr val="accent2"/>
                </a:solidFill>
                <a:latin typeface="Arial" charset="0"/>
              </a:rPr>
              <a:t>University of St Andrews</a:t>
            </a:r>
            <a:endParaRPr lang="en-US" altLang="x-none" sz="2400" dirty="0">
              <a:solidFill>
                <a:schemeClr val="accent2"/>
              </a:solidFill>
              <a:latin typeface="Arial" charset="0"/>
            </a:endParaRPr>
          </a:p>
        </p:txBody>
      </p:sp>
      <p:pic>
        <p:nvPicPr>
          <p:cNvPr id="51214" name="Picture 15"/>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827088" y="3357563"/>
            <a:ext cx="101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56325" y="6021388"/>
            <a:ext cx="3240088" cy="708025"/>
          </a:xfrm>
          <a:prstGeom prst="rect">
            <a:avLst/>
          </a:prstGeom>
          <a:noFill/>
        </p:spPr>
        <p:txBody>
          <a:bodyPr>
            <a:spAutoFit/>
          </a:bodyPr>
          <a:lstStyle/>
          <a:p>
            <a:pPr>
              <a:defRPr/>
            </a:pPr>
            <a:r>
              <a:rPr lang="en-US" dirty="0">
                <a:solidFill>
                  <a:schemeClr val="accent6">
                    <a:lumMod val="50000"/>
                  </a:schemeClr>
                </a:solidFill>
                <a:ea typeface="ＭＳ Ｐゴシック" charset="0"/>
                <a:cs typeface="ＭＳ Ｐゴシック" charset="0"/>
              </a:rPr>
              <a:t>White 2013; White and Harder 2013; White 2014</a:t>
            </a:r>
          </a:p>
        </p:txBody>
      </p:sp>
      <p:sp>
        <p:nvSpPr>
          <p:cNvPr id="3" name="Rectangle 2"/>
          <p:cNvSpPr/>
          <p:nvPr/>
        </p:nvSpPr>
        <p:spPr>
          <a:xfrm>
            <a:off x="2286000" y="3105835"/>
            <a:ext cx="4572000" cy="646331"/>
          </a:xfrm>
          <a:prstGeom prst="rect">
            <a:avLst/>
          </a:prstGeom>
        </p:spPr>
        <p:txBody>
          <a:bodyPr>
            <a:spAutoFit/>
          </a:bodyPr>
          <a:lstStyle/>
          <a:p>
            <a:r>
              <a:rPr lang="en-GB" b="1" dirty="0">
                <a:solidFill>
                  <a:srgbClr val="FF0000"/>
                </a:solidFill>
                <a:latin typeface="Calibri" charset="0"/>
                <a:ea typeface="Times New Roman" charset="0"/>
                <a:cs typeface="Times New Roman" charset="0"/>
              </a:rPr>
              <a:t>Linking to Institutional Sustainability Intentions</a:t>
            </a:r>
            <a:r>
              <a:rPr lang="en-US"/>
              <a:t> </a:t>
            </a:r>
            <a:endParaRPr lang="en-GB"/>
          </a:p>
        </p:txBody>
      </p:sp>
    </p:spTree>
    <p:extLst>
      <p:ext uri="{BB962C8B-B14F-4D97-AF65-F5344CB8AC3E}">
        <p14:creationId xmlns:p14="http://schemas.microsoft.com/office/powerpoint/2010/main" val="1483264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irvine building_5"/>
          <p:cNvPicPr>
            <a:picLocks noChangeAspect="1" noChangeArrowheads="1"/>
          </p:cNvPicPr>
          <p:nvPr/>
        </p:nvPicPr>
        <p:blipFill>
          <a:blip r:embed="rId3">
            <a:lum bright="40000" contrast="-52000"/>
            <a:extLst>
              <a:ext uri="{28A0092B-C50C-407E-A947-70E740481C1C}">
                <a14:useLocalDpi xmlns:a14="http://schemas.microsoft.com/office/drawing/2010/main"/>
              </a:ext>
            </a:extLst>
          </a:blip>
          <a:srcRect/>
          <a:stretch>
            <a:fillRect/>
          </a:stretch>
        </p:blipFill>
        <p:spPr bwMode="auto">
          <a:xfrm>
            <a:off x="-973138" y="15875"/>
            <a:ext cx="10294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3" descr="participation pics sd30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59563" y="3500438"/>
            <a:ext cx="187325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2500" y="4797425"/>
            <a:ext cx="233045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5"/>
          <p:cNvSpPr txBox="1">
            <a:spLocks noChangeArrowheads="1"/>
          </p:cNvSpPr>
          <p:nvPr/>
        </p:nvSpPr>
        <p:spPr bwMode="auto">
          <a:xfrm>
            <a:off x="7019925" y="5013325"/>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GB" altLang="x-none" sz="1800" b="0">
                <a:latin typeface="Arial" charset="0"/>
              </a:rPr>
              <a:t>Students</a:t>
            </a:r>
            <a:endParaRPr lang="en-US" altLang="x-none" sz="1800" b="0">
              <a:latin typeface="Arial" charset="0"/>
            </a:endParaRPr>
          </a:p>
        </p:txBody>
      </p:sp>
      <p:sp>
        <p:nvSpPr>
          <p:cNvPr id="53253" name="Text Box 6"/>
          <p:cNvSpPr txBox="1">
            <a:spLocks noChangeArrowheads="1"/>
          </p:cNvSpPr>
          <p:nvPr/>
        </p:nvSpPr>
        <p:spPr bwMode="auto">
          <a:xfrm>
            <a:off x="5076825" y="2349500"/>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1800" b="0">
                <a:latin typeface="Arial" charset="0"/>
              </a:rPr>
              <a:t>Estates</a:t>
            </a:r>
            <a:endParaRPr lang="en-US" altLang="x-none" sz="1800" b="0">
              <a:latin typeface="Arial" charset="0"/>
            </a:endParaRPr>
          </a:p>
        </p:txBody>
      </p:sp>
      <p:sp>
        <p:nvSpPr>
          <p:cNvPr id="53254" name="Text Box 7"/>
          <p:cNvSpPr txBox="1">
            <a:spLocks noChangeArrowheads="1"/>
          </p:cNvSpPr>
          <p:nvPr/>
        </p:nvSpPr>
        <p:spPr bwMode="auto">
          <a:xfrm>
            <a:off x="323850" y="4724400"/>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1800" b="0">
                <a:latin typeface="Arial" charset="0"/>
              </a:rPr>
              <a:t>Governance</a:t>
            </a:r>
            <a:endParaRPr lang="en-US" altLang="x-none" sz="1800" b="0">
              <a:latin typeface="Arial" charset="0"/>
            </a:endParaRPr>
          </a:p>
        </p:txBody>
      </p:sp>
      <p:sp>
        <p:nvSpPr>
          <p:cNvPr id="53255" name="Text Box 8"/>
          <p:cNvSpPr txBox="1">
            <a:spLocks noChangeArrowheads="1"/>
          </p:cNvSpPr>
          <p:nvPr/>
        </p:nvSpPr>
        <p:spPr bwMode="auto">
          <a:xfrm>
            <a:off x="2124075" y="4149725"/>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1800" b="0">
                <a:latin typeface="Arial" charset="0"/>
              </a:rPr>
              <a:t>Research</a:t>
            </a:r>
            <a:endParaRPr lang="en-US" altLang="x-none" sz="1800" b="0">
              <a:latin typeface="Arial" charset="0"/>
            </a:endParaRPr>
          </a:p>
        </p:txBody>
      </p:sp>
      <p:sp>
        <p:nvSpPr>
          <p:cNvPr id="53256" name="Text Box 9"/>
          <p:cNvSpPr txBox="1">
            <a:spLocks noChangeArrowheads="1"/>
          </p:cNvSpPr>
          <p:nvPr/>
        </p:nvSpPr>
        <p:spPr bwMode="auto">
          <a:xfrm>
            <a:off x="3635375" y="6308725"/>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1800" b="0">
                <a:latin typeface="Arial" charset="0"/>
              </a:rPr>
              <a:t>Wider Community</a:t>
            </a:r>
            <a:endParaRPr lang="en-US" altLang="x-none" sz="1800" b="0">
              <a:latin typeface="Arial" charset="0"/>
            </a:endParaRPr>
          </a:p>
        </p:txBody>
      </p:sp>
      <p:pic>
        <p:nvPicPr>
          <p:cNvPr id="53257" name="Picture 11" descr="grad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51050" y="1049338"/>
            <a:ext cx="1728788"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12"/>
          <p:cNvSpPr txBox="1">
            <a:spLocks noChangeArrowheads="1"/>
          </p:cNvSpPr>
          <p:nvPr/>
        </p:nvSpPr>
        <p:spPr bwMode="auto">
          <a:xfrm>
            <a:off x="1835150" y="2349500"/>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1800" b="0">
                <a:latin typeface="Arial" charset="0"/>
              </a:rPr>
              <a:t>Teaching</a:t>
            </a:r>
            <a:endParaRPr lang="en-US" altLang="x-none" sz="1800" b="0">
              <a:latin typeface="Arial" charset="0"/>
            </a:endParaRPr>
          </a:p>
        </p:txBody>
      </p:sp>
      <p:pic>
        <p:nvPicPr>
          <p:cNvPr id="53259" name="Picture 1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95513" y="2997200"/>
            <a:ext cx="18129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4" descr="Rocke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651500" y="981075"/>
            <a:ext cx="96837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1"/>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827088" y="3357563"/>
            <a:ext cx="101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6156325" y="6021388"/>
            <a:ext cx="3240088" cy="708025"/>
          </a:xfrm>
          <a:prstGeom prst="rect">
            <a:avLst/>
          </a:prstGeom>
          <a:noFill/>
        </p:spPr>
        <p:txBody>
          <a:bodyPr>
            <a:spAutoFit/>
          </a:bodyPr>
          <a:lstStyle/>
          <a:p>
            <a:pPr>
              <a:defRPr/>
            </a:pPr>
            <a:r>
              <a:rPr lang="en-US" dirty="0">
                <a:solidFill>
                  <a:schemeClr val="accent6">
                    <a:lumMod val="50000"/>
                  </a:schemeClr>
                </a:solidFill>
                <a:ea typeface="ＭＳ Ｐゴシック" charset="0"/>
                <a:cs typeface="ＭＳ Ｐゴシック" charset="0"/>
              </a:rPr>
              <a:t>White 2013; White and Harder 2013; White 2014</a:t>
            </a:r>
          </a:p>
        </p:txBody>
      </p:sp>
      <p:sp>
        <p:nvSpPr>
          <p:cNvPr id="53263" name="Curved Left Arrow 17"/>
          <p:cNvSpPr>
            <a:spLocks noChangeArrowheads="1"/>
          </p:cNvSpPr>
          <p:nvPr/>
        </p:nvSpPr>
        <p:spPr bwMode="auto">
          <a:xfrm>
            <a:off x="-1217613" y="3478213"/>
            <a:ext cx="822325" cy="823912"/>
          </a:xfrm>
          <a:prstGeom prst="curvedLeftArrow">
            <a:avLst>
              <a:gd name="adj1" fmla="val 24997"/>
              <a:gd name="adj2" fmla="val 49999"/>
              <a:gd name="adj3"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x-none" altLang="x-none" sz="1800" b="0">
              <a:latin typeface="Arial" charset="0"/>
            </a:endParaRPr>
          </a:p>
        </p:txBody>
      </p:sp>
      <p:sp>
        <p:nvSpPr>
          <p:cNvPr id="53264" name="Curved Left Arrow 2"/>
          <p:cNvSpPr>
            <a:spLocks noChangeArrowheads="1"/>
          </p:cNvSpPr>
          <p:nvPr/>
        </p:nvSpPr>
        <p:spPr bwMode="auto">
          <a:xfrm>
            <a:off x="-828675" y="3933825"/>
            <a:ext cx="731837" cy="1216025"/>
          </a:xfrm>
          <a:prstGeom prst="curvedLeftArrow">
            <a:avLst>
              <a:gd name="adj1" fmla="val 25001"/>
              <a:gd name="adj2" fmla="val 50002"/>
              <a:gd name="adj3"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x-none" altLang="x-none" sz="1800" b="0">
              <a:latin typeface="Arial" charset="0"/>
            </a:endParaRPr>
          </a:p>
        </p:txBody>
      </p:sp>
      <p:sp>
        <p:nvSpPr>
          <p:cNvPr id="53265" name="Curved Right Arrow 19"/>
          <p:cNvSpPr>
            <a:spLocks noChangeArrowheads="1"/>
          </p:cNvSpPr>
          <p:nvPr/>
        </p:nvSpPr>
        <p:spPr bwMode="auto">
          <a:xfrm>
            <a:off x="-1152525" y="2276475"/>
            <a:ext cx="823912" cy="823913"/>
          </a:xfrm>
          <a:prstGeom prst="curvedRightArrow">
            <a:avLst>
              <a:gd name="adj1" fmla="val 25000"/>
              <a:gd name="adj2" fmla="val 50000"/>
              <a:gd name="adj3"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x-none" altLang="x-none" sz="1800" b="0">
              <a:latin typeface="Arial" charset="0"/>
            </a:endParaRPr>
          </a:p>
        </p:txBody>
      </p:sp>
      <p:sp>
        <p:nvSpPr>
          <p:cNvPr id="53266" name="Curved Right Arrow 21"/>
          <p:cNvSpPr>
            <a:spLocks noChangeArrowheads="1"/>
          </p:cNvSpPr>
          <p:nvPr/>
        </p:nvSpPr>
        <p:spPr bwMode="auto">
          <a:xfrm>
            <a:off x="-284163" y="4054475"/>
            <a:ext cx="822326" cy="823913"/>
          </a:xfrm>
          <a:prstGeom prst="curvedRightArrow">
            <a:avLst>
              <a:gd name="adj1" fmla="val 24997"/>
              <a:gd name="adj2" fmla="val 49999"/>
              <a:gd name="adj3"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x-none" altLang="x-none" sz="1800" b="0">
              <a:latin typeface="Arial" charset="0"/>
            </a:endParaRPr>
          </a:p>
        </p:txBody>
      </p:sp>
      <p:sp>
        <p:nvSpPr>
          <p:cNvPr id="53267" name="Curved Right Arrow 4"/>
          <p:cNvSpPr>
            <a:spLocks noChangeArrowheads="1"/>
          </p:cNvSpPr>
          <p:nvPr/>
        </p:nvSpPr>
        <p:spPr bwMode="auto">
          <a:xfrm>
            <a:off x="-323850" y="4437063"/>
            <a:ext cx="1235075" cy="1216025"/>
          </a:xfrm>
          <a:prstGeom prst="curvedRightArrow">
            <a:avLst>
              <a:gd name="adj1" fmla="val 25000"/>
              <a:gd name="adj2" fmla="val 50000"/>
              <a:gd name="adj3" fmla="val 2500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x-none" altLang="x-none" sz="1800" b="0">
              <a:latin typeface="Arial" charset="0"/>
            </a:endParaRPr>
          </a:p>
        </p:txBody>
      </p:sp>
      <p:sp>
        <p:nvSpPr>
          <p:cNvPr id="24" name="Curved Right Arrow 23"/>
          <p:cNvSpPr/>
          <p:nvPr/>
        </p:nvSpPr>
        <p:spPr bwMode="auto">
          <a:xfrm rot="3944240" flipV="1">
            <a:off x="1969294" y="-1085056"/>
            <a:ext cx="2066925" cy="5037137"/>
          </a:xfrm>
          <a:prstGeom prst="curvedRightArrow">
            <a:avLst>
              <a:gd name="adj1" fmla="val 2895"/>
              <a:gd name="adj2" fmla="val 12720"/>
              <a:gd name="adj3" fmla="val 25000"/>
            </a:avLst>
          </a:prstGeom>
          <a:solidFill>
            <a:schemeClr val="accent2">
              <a:lumMod val="75000"/>
            </a:schemeClr>
          </a:solidFill>
          <a:ln>
            <a:noFill/>
          </a:ln>
          <a:effectLst/>
          <a:extLst/>
        </p:spPr>
        <p:txBody>
          <a:bodyPr/>
          <a:lstStyle/>
          <a:p>
            <a:pPr>
              <a:defRPr/>
            </a:pPr>
            <a:endParaRPr lang="en-US">
              <a:ea typeface="ＭＳ Ｐゴシック" charset="0"/>
              <a:cs typeface="ＭＳ Ｐゴシック" charset="0"/>
            </a:endParaRPr>
          </a:p>
        </p:txBody>
      </p:sp>
      <p:sp>
        <p:nvSpPr>
          <p:cNvPr id="25" name="Curved Right Arrow 24"/>
          <p:cNvSpPr/>
          <p:nvPr/>
        </p:nvSpPr>
        <p:spPr bwMode="auto">
          <a:xfrm rot="10287561">
            <a:off x="3763963" y="2044700"/>
            <a:ext cx="823912" cy="823913"/>
          </a:xfrm>
          <a:prstGeom prst="curvedRightArrow">
            <a:avLst/>
          </a:prstGeom>
          <a:solidFill>
            <a:schemeClr val="accent2">
              <a:lumMod val="75000"/>
            </a:schemeClr>
          </a:solidFill>
          <a:ln>
            <a:noFill/>
          </a:ln>
          <a:effectLst/>
          <a:extLst/>
        </p:spPr>
        <p:txBody>
          <a:bodyPr/>
          <a:lstStyle/>
          <a:p>
            <a:pPr>
              <a:defRPr/>
            </a:pPr>
            <a:endParaRPr lang="en-US">
              <a:ea typeface="ＭＳ Ｐゴシック" charset="0"/>
              <a:cs typeface="ＭＳ Ｐゴシック" charset="0"/>
            </a:endParaRPr>
          </a:p>
        </p:txBody>
      </p:sp>
      <p:sp>
        <p:nvSpPr>
          <p:cNvPr id="26" name="Curved Right Arrow 25"/>
          <p:cNvSpPr/>
          <p:nvPr/>
        </p:nvSpPr>
        <p:spPr bwMode="auto">
          <a:xfrm>
            <a:off x="1042988" y="2205038"/>
            <a:ext cx="823912" cy="822325"/>
          </a:xfrm>
          <a:prstGeom prst="curvedRightArrow">
            <a:avLst/>
          </a:prstGeom>
          <a:solidFill>
            <a:schemeClr val="accent2">
              <a:lumMod val="75000"/>
            </a:schemeClr>
          </a:solidFill>
          <a:ln>
            <a:noFill/>
          </a:ln>
          <a:effectLst/>
          <a:extLst/>
        </p:spPr>
        <p:txBody>
          <a:bodyPr/>
          <a:lstStyle/>
          <a:p>
            <a:pPr>
              <a:defRPr/>
            </a:pPr>
            <a:endParaRPr lang="en-US">
              <a:ea typeface="ＭＳ Ｐゴシック" charset="0"/>
              <a:cs typeface="ＭＳ Ｐゴシック" charset="0"/>
            </a:endParaRPr>
          </a:p>
        </p:txBody>
      </p:sp>
      <p:sp>
        <p:nvSpPr>
          <p:cNvPr id="27" name="Curved Right Arrow 26"/>
          <p:cNvSpPr/>
          <p:nvPr/>
        </p:nvSpPr>
        <p:spPr bwMode="auto">
          <a:xfrm rot="16749037">
            <a:off x="2031207" y="4622006"/>
            <a:ext cx="741362" cy="2143125"/>
          </a:xfrm>
          <a:prstGeom prst="curvedRightArrow">
            <a:avLst>
              <a:gd name="adj1" fmla="val 25000"/>
              <a:gd name="adj2" fmla="val 50000"/>
              <a:gd name="adj3" fmla="val 50390"/>
            </a:avLst>
          </a:prstGeom>
          <a:solidFill>
            <a:schemeClr val="accent2">
              <a:lumMod val="75000"/>
            </a:schemeClr>
          </a:solidFill>
          <a:ln>
            <a:noFill/>
          </a:ln>
          <a:effectLst/>
          <a:extLst/>
        </p:spPr>
        <p:txBody>
          <a:bodyPr/>
          <a:lstStyle/>
          <a:p>
            <a:pPr>
              <a:defRPr/>
            </a:pPr>
            <a:endParaRPr lang="en-US">
              <a:ea typeface="ＭＳ Ｐゴシック" charset="0"/>
              <a:cs typeface="ＭＳ Ｐゴシック" charset="0"/>
            </a:endParaRPr>
          </a:p>
        </p:txBody>
      </p:sp>
      <p:sp>
        <p:nvSpPr>
          <p:cNvPr id="28" name="Curved Right Arrow 27"/>
          <p:cNvSpPr/>
          <p:nvPr/>
        </p:nvSpPr>
        <p:spPr bwMode="auto">
          <a:xfrm rot="5791565">
            <a:off x="4456907" y="658019"/>
            <a:ext cx="546100" cy="1773237"/>
          </a:xfrm>
          <a:prstGeom prst="curvedRightArrow">
            <a:avLst>
              <a:gd name="adj1" fmla="val 25000"/>
              <a:gd name="adj2" fmla="val 50000"/>
              <a:gd name="adj3" fmla="val 20153"/>
            </a:avLst>
          </a:prstGeom>
          <a:solidFill>
            <a:schemeClr val="accent2">
              <a:lumMod val="75000"/>
            </a:schemeClr>
          </a:solidFill>
          <a:ln>
            <a:noFill/>
          </a:ln>
          <a:effectLst/>
          <a:extLst/>
        </p:spPr>
        <p:txBody>
          <a:bodyPr/>
          <a:lstStyle/>
          <a:p>
            <a:pPr>
              <a:defRPr/>
            </a:pPr>
            <a:endParaRPr lang="en-US">
              <a:ea typeface="ＭＳ Ｐゴシック" charset="0"/>
              <a:cs typeface="ＭＳ Ｐゴシック" charset="0"/>
            </a:endParaRPr>
          </a:p>
        </p:txBody>
      </p:sp>
      <p:sp>
        <p:nvSpPr>
          <p:cNvPr id="29" name="Curved Right Arrow 28"/>
          <p:cNvSpPr/>
          <p:nvPr/>
        </p:nvSpPr>
        <p:spPr bwMode="auto">
          <a:xfrm rot="1059241">
            <a:off x="3071813" y="4048125"/>
            <a:ext cx="404812" cy="812800"/>
          </a:xfrm>
          <a:prstGeom prst="curvedRightArrow">
            <a:avLst/>
          </a:prstGeom>
          <a:solidFill>
            <a:schemeClr val="accent2">
              <a:lumMod val="75000"/>
            </a:schemeClr>
          </a:solidFill>
          <a:ln>
            <a:noFill/>
          </a:ln>
          <a:effectLst/>
          <a:extLst/>
        </p:spPr>
        <p:txBody>
          <a:bodyPr/>
          <a:lstStyle/>
          <a:p>
            <a:pPr>
              <a:defRPr/>
            </a:pPr>
            <a:endParaRPr lang="en-US">
              <a:ea typeface="ＭＳ Ｐゴシック" charset="0"/>
              <a:cs typeface="ＭＳ Ｐゴシック" charset="0"/>
            </a:endParaRPr>
          </a:p>
        </p:txBody>
      </p:sp>
      <p:pic>
        <p:nvPicPr>
          <p:cNvPr id="53274" name="Picture 5"/>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16463" y="2852738"/>
            <a:ext cx="1003300" cy="13604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3275" name="Text Box 6"/>
          <p:cNvSpPr txBox="1">
            <a:spLocks noChangeArrowheads="1"/>
          </p:cNvSpPr>
          <p:nvPr/>
        </p:nvSpPr>
        <p:spPr bwMode="auto">
          <a:xfrm>
            <a:off x="4284663" y="4149725"/>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1800" b="0">
                <a:latin typeface="Arial" charset="0"/>
              </a:rPr>
              <a:t>Transition UStA</a:t>
            </a:r>
            <a:endParaRPr lang="en-US" altLang="x-none" sz="1800" b="0">
              <a:latin typeface="Arial" charset="0"/>
            </a:endParaRPr>
          </a:p>
        </p:txBody>
      </p:sp>
      <p:sp>
        <p:nvSpPr>
          <p:cNvPr id="32" name="Curved Right Arrow 31"/>
          <p:cNvSpPr/>
          <p:nvPr/>
        </p:nvSpPr>
        <p:spPr bwMode="auto">
          <a:xfrm rot="10287561">
            <a:off x="6702425" y="1778000"/>
            <a:ext cx="822325" cy="1598613"/>
          </a:xfrm>
          <a:prstGeom prst="curvedRightArrow">
            <a:avLst/>
          </a:prstGeom>
          <a:solidFill>
            <a:schemeClr val="accent2">
              <a:lumMod val="75000"/>
            </a:schemeClr>
          </a:solidFill>
          <a:ln>
            <a:noFill/>
          </a:ln>
          <a:effectLst/>
          <a:extLst/>
        </p:spPr>
        <p:txBody>
          <a:bodyPr/>
          <a:lstStyle/>
          <a:p>
            <a:pPr>
              <a:defRPr/>
            </a:pPr>
            <a:endParaRPr lang="en-US">
              <a:ea typeface="ＭＳ Ｐゴシック" charset="0"/>
              <a:cs typeface="ＭＳ Ｐゴシック" charset="0"/>
            </a:endParaRPr>
          </a:p>
        </p:txBody>
      </p:sp>
      <p:sp>
        <p:nvSpPr>
          <p:cNvPr id="33" name="Curved Right Arrow 32"/>
          <p:cNvSpPr/>
          <p:nvPr/>
        </p:nvSpPr>
        <p:spPr bwMode="auto">
          <a:xfrm rot="6624080">
            <a:off x="5956300" y="3376613"/>
            <a:ext cx="287337" cy="839788"/>
          </a:xfrm>
          <a:prstGeom prst="curvedRightArrow">
            <a:avLst/>
          </a:prstGeom>
          <a:solidFill>
            <a:schemeClr val="accent2">
              <a:lumMod val="75000"/>
            </a:schemeClr>
          </a:solidFill>
          <a:ln>
            <a:noFill/>
          </a:ln>
          <a:effectLst/>
          <a:extLst/>
        </p:spPr>
        <p:txBody>
          <a:bodyPr/>
          <a:lstStyle/>
          <a:p>
            <a:pPr>
              <a:defRPr/>
            </a:pPr>
            <a:endParaRPr lang="en-US">
              <a:ea typeface="ＭＳ Ｐゴシック" charset="0"/>
              <a:cs typeface="ＭＳ Ｐゴシック" charset="0"/>
            </a:endParaRPr>
          </a:p>
        </p:txBody>
      </p:sp>
      <p:sp>
        <p:nvSpPr>
          <p:cNvPr id="34" name="Curved Right Arrow 33"/>
          <p:cNvSpPr/>
          <p:nvPr/>
        </p:nvSpPr>
        <p:spPr bwMode="auto">
          <a:xfrm rot="16540314">
            <a:off x="4226719" y="3253581"/>
            <a:ext cx="327025" cy="906463"/>
          </a:xfrm>
          <a:prstGeom prst="curvedRightArrow">
            <a:avLst/>
          </a:prstGeom>
          <a:solidFill>
            <a:schemeClr val="accent2">
              <a:lumMod val="75000"/>
            </a:schemeClr>
          </a:solidFill>
          <a:ln>
            <a:noFill/>
          </a:ln>
          <a:effectLst/>
          <a:extLst/>
        </p:spPr>
        <p:txBody>
          <a:bodyPr/>
          <a:lstStyle/>
          <a:p>
            <a:pPr>
              <a:defRPr/>
            </a:pPr>
            <a:endParaRPr lang="en-US">
              <a:ea typeface="ＭＳ Ｐゴシック" charset="0"/>
              <a:cs typeface="ＭＳ Ｐゴシック" charset="0"/>
            </a:endParaRPr>
          </a:p>
        </p:txBody>
      </p:sp>
      <p:sp>
        <p:nvSpPr>
          <p:cNvPr id="36" name="Curved Right Arrow 35"/>
          <p:cNvSpPr/>
          <p:nvPr/>
        </p:nvSpPr>
        <p:spPr bwMode="auto">
          <a:xfrm rot="2348644">
            <a:off x="5121275" y="2232025"/>
            <a:ext cx="314325" cy="796925"/>
          </a:xfrm>
          <a:prstGeom prst="curvedRightArrow">
            <a:avLst/>
          </a:prstGeom>
          <a:solidFill>
            <a:schemeClr val="accent2">
              <a:lumMod val="75000"/>
            </a:schemeClr>
          </a:solidFill>
          <a:ln>
            <a:noFill/>
          </a:ln>
          <a:effectLst/>
          <a:extLst/>
        </p:spPr>
        <p:txBody>
          <a:bodyPr/>
          <a:lstStyle/>
          <a:p>
            <a:pPr>
              <a:defRPr/>
            </a:pPr>
            <a:endParaRPr lang="en-US">
              <a:ea typeface="ＭＳ Ｐゴシック" charset="0"/>
              <a:cs typeface="ＭＳ Ｐゴシック" charset="0"/>
            </a:endParaRPr>
          </a:p>
        </p:txBody>
      </p:sp>
      <p:sp>
        <p:nvSpPr>
          <p:cNvPr id="37" name="Curved Right Arrow 36"/>
          <p:cNvSpPr/>
          <p:nvPr/>
        </p:nvSpPr>
        <p:spPr bwMode="auto">
          <a:xfrm rot="2917318">
            <a:off x="4356894" y="3731419"/>
            <a:ext cx="354013" cy="1120775"/>
          </a:xfrm>
          <a:prstGeom prst="curvedRightArrow">
            <a:avLst/>
          </a:prstGeom>
          <a:solidFill>
            <a:schemeClr val="accent2">
              <a:lumMod val="75000"/>
            </a:schemeClr>
          </a:solidFill>
          <a:ln>
            <a:noFill/>
          </a:ln>
          <a:effectLst/>
          <a:extLst/>
        </p:spPr>
        <p:txBody>
          <a:bodyPr/>
          <a:lstStyle/>
          <a:p>
            <a:pPr>
              <a:defRPr/>
            </a:pPr>
            <a:endParaRPr lang="en-US">
              <a:ea typeface="ＭＳ Ｐゴシック" charset="0"/>
              <a:cs typeface="ＭＳ Ｐゴシック" charset="0"/>
            </a:endParaRPr>
          </a:p>
        </p:txBody>
      </p:sp>
      <p:sp>
        <p:nvSpPr>
          <p:cNvPr id="38" name="Curved Right Arrow 37"/>
          <p:cNvSpPr/>
          <p:nvPr/>
        </p:nvSpPr>
        <p:spPr bwMode="auto">
          <a:xfrm rot="6984364" flipV="1">
            <a:off x="4963319" y="-1293018"/>
            <a:ext cx="2066925" cy="5037137"/>
          </a:xfrm>
          <a:prstGeom prst="curvedRightArrow">
            <a:avLst>
              <a:gd name="adj1" fmla="val 2895"/>
              <a:gd name="adj2" fmla="val 12720"/>
              <a:gd name="adj3" fmla="val 25000"/>
            </a:avLst>
          </a:prstGeom>
          <a:solidFill>
            <a:schemeClr val="accent2">
              <a:lumMod val="75000"/>
            </a:schemeClr>
          </a:solidFill>
          <a:ln>
            <a:noFill/>
          </a:ln>
          <a:effectLst/>
          <a:extLst/>
        </p:spPr>
        <p:txBody>
          <a:bodyPr/>
          <a:lstStyle/>
          <a:p>
            <a:pPr>
              <a:defRPr/>
            </a:pPr>
            <a:endParaRPr lang="en-US">
              <a:ea typeface="ＭＳ Ｐゴシック" charset="0"/>
              <a:cs typeface="ＭＳ Ｐゴシック" charset="0"/>
            </a:endParaRPr>
          </a:p>
        </p:txBody>
      </p:sp>
      <p:sp>
        <p:nvSpPr>
          <p:cNvPr id="39" name="Curved Right Arrow 38"/>
          <p:cNvSpPr/>
          <p:nvPr/>
        </p:nvSpPr>
        <p:spPr bwMode="auto">
          <a:xfrm rot="2080356">
            <a:off x="5848350" y="4298950"/>
            <a:ext cx="377825" cy="1139825"/>
          </a:xfrm>
          <a:prstGeom prst="curvedRightArrow">
            <a:avLst/>
          </a:prstGeom>
          <a:solidFill>
            <a:schemeClr val="accent2">
              <a:lumMod val="75000"/>
            </a:schemeClr>
          </a:solidFill>
          <a:ln>
            <a:noFill/>
          </a:ln>
          <a:effectLst/>
          <a:extLst/>
        </p:spPr>
        <p:txBody>
          <a:bodyPr/>
          <a:lstStyle/>
          <a:p>
            <a:pPr>
              <a:defRPr/>
            </a:pPr>
            <a:endParaRPr lang="en-US">
              <a:ea typeface="ＭＳ Ｐゴシック" charset="0"/>
              <a:cs typeface="ＭＳ Ｐゴシック" charset="0"/>
            </a:endParaRPr>
          </a:p>
        </p:txBody>
      </p:sp>
      <p:sp>
        <p:nvSpPr>
          <p:cNvPr id="40" name="Curved Right Arrow 39"/>
          <p:cNvSpPr/>
          <p:nvPr/>
        </p:nvSpPr>
        <p:spPr bwMode="auto">
          <a:xfrm rot="5400000">
            <a:off x="1739900" y="3236913"/>
            <a:ext cx="503237" cy="744538"/>
          </a:xfrm>
          <a:prstGeom prst="curvedRightArrow">
            <a:avLst/>
          </a:prstGeom>
          <a:solidFill>
            <a:schemeClr val="accent2">
              <a:lumMod val="75000"/>
            </a:schemeClr>
          </a:solidFill>
          <a:ln>
            <a:noFill/>
          </a:ln>
          <a:effectLst/>
          <a:extLst/>
        </p:spPr>
        <p:txBody>
          <a:bodyPr/>
          <a:lstStyle/>
          <a:p>
            <a:pPr>
              <a:defRPr/>
            </a:pPr>
            <a:endParaRPr lang="en-US">
              <a:ea typeface="ＭＳ Ｐゴシック" charset="0"/>
              <a:cs typeface="ＭＳ Ｐゴシック" charset="0"/>
            </a:endParaRPr>
          </a:p>
        </p:txBody>
      </p:sp>
      <p:sp>
        <p:nvSpPr>
          <p:cNvPr id="53284" name="Text Box 15"/>
          <p:cNvSpPr txBox="1">
            <a:spLocks noChangeArrowheads="1"/>
          </p:cNvSpPr>
          <p:nvPr/>
        </p:nvSpPr>
        <p:spPr bwMode="auto">
          <a:xfrm>
            <a:off x="-757114" y="260350"/>
            <a:ext cx="10153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b="1">
                <a:solidFill>
                  <a:schemeClr val="tx1"/>
                </a:solidFill>
                <a:latin typeface="Calibri" charset="0"/>
                <a:ea typeface="ＭＳ Ｐゴシック" charset="-128"/>
              </a:defRPr>
            </a:lvl1pPr>
            <a:lvl2pPr marL="742950" indent="-285750">
              <a:spcBef>
                <a:spcPct val="20000"/>
              </a:spcBef>
              <a:buFont typeface="Arial" charset="0"/>
              <a:buChar char="–"/>
              <a:defRPr sz="24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2400">
                <a:solidFill>
                  <a:schemeClr val="accent2"/>
                </a:solidFill>
                <a:latin typeface="Arial" charset="0"/>
              </a:rPr>
              <a:t>Towards a sustainable university? </a:t>
            </a:r>
            <a:r>
              <a:rPr lang="en-GB" altLang="x-none" sz="2400" dirty="0">
                <a:solidFill>
                  <a:schemeClr val="accent2"/>
                </a:solidFill>
                <a:latin typeface="Arial" charset="0"/>
              </a:rPr>
              <a:t>University of St Andrews</a:t>
            </a:r>
            <a:endParaRPr lang="en-US" altLang="x-none" sz="2400" dirty="0">
              <a:solidFill>
                <a:schemeClr val="accent2"/>
              </a:solidFill>
              <a:latin typeface="Arial" charset="0"/>
            </a:endParaRPr>
          </a:p>
        </p:txBody>
      </p:sp>
    </p:spTree>
    <p:extLst>
      <p:ext uri="{BB962C8B-B14F-4D97-AF65-F5344CB8AC3E}">
        <p14:creationId xmlns:p14="http://schemas.microsoft.com/office/powerpoint/2010/main" val="1477737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143920"/>
            <a:ext cx="7861300" cy="1143000"/>
          </a:xfrm>
        </p:spPr>
        <p:txBody>
          <a:bodyPr>
            <a:normAutofit/>
          </a:bodyPr>
          <a:lstStyle/>
          <a:p>
            <a:r>
              <a:rPr lang="en-US" sz="3200" dirty="0" smtClean="0"/>
              <a:t>Transition University of St Andrews</a:t>
            </a:r>
            <a:endParaRPr lang="en-US" sz="3200"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4712307" y="1265425"/>
            <a:ext cx="3669693" cy="4961839"/>
          </a:xfrm>
          <a:prstGeom prst="rect">
            <a:avLst/>
          </a:prstGeom>
        </p:spPr>
      </p:pic>
      <p:pic>
        <p:nvPicPr>
          <p:cNvPr id="8" name="Picture 7" descr="IMG_070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70" y="2292736"/>
            <a:ext cx="1777050" cy="2379192"/>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3728" y="2292736"/>
            <a:ext cx="1276735" cy="2072252"/>
          </a:xfrm>
          <a:prstGeom prst="rect">
            <a:avLst/>
          </a:prstGeom>
        </p:spPr>
      </p:pic>
      <p:pic>
        <p:nvPicPr>
          <p:cNvPr id="10" name="Picture 9"/>
          <p:cNvPicPr>
            <a:picLocks noChangeAspect="1"/>
          </p:cNvPicPr>
          <p:nvPr/>
        </p:nvPicPr>
        <p:blipFill>
          <a:blip r:embed="rId7"/>
          <a:stretch>
            <a:fillRect/>
          </a:stretch>
        </p:blipFill>
        <p:spPr>
          <a:xfrm>
            <a:off x="88900" y="0"/>
            <a:ext cx="900902" cy="1133894"/>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287" y="4671928"/>
            <a:ext cx="5203351" cy="2186072"/>
          </a:xfrm>
          <a:prstGeom prst="rect">
            <a:avLst/>
          </a:prstGeom>
        </p:spPr>
      </p:pic>
    </p:spTree>
    <p:extLst>
      <p:ext uri="{BB962C8B-B14F-4D97-AF65-F5344CB8AC3E}">
        <p14:creationId xmlns:p14="http://schemas.microsoft.com/office/powerpoint/2010/main" val="1669956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Approaches to </a:t>
            </a:r>
            <a:r>
              <a:rPr lang="en-US" sz="3600" dirty="0" smtClean="0"/>
              <a:t>measuring / encouraging </a:t>
            </a:r>
            <a:r>
              <a:rPr lang="en-US" sz="3600" dirty="0" smtClean="0"/>
              <a:t>sustainability in the curriculum </a:t>
            </a:r>
            <a:endParaRPr lang="en-US" sz="3600" dirty="0"/>
          </a:p>
        </p:txBody>
      </p:sp>
      <p:sp>
        <p:nvSpPr>
          <p:cNvPr id="3" name="Content Placeholder 2"/>
          <p:cNvSpPr>
            <a:spLocks noGrp="1"/>
          </p:cNvSpPr>
          <p:nvPr>
            <p:ph idx="1"/>
          </p:nvPr>
        </p:nvSpPr>
        <p:spPr>
          <a:xfrm>
            <a:off x="457200" y="1600200"/>
            <a:ext cx="8229600" cy="5257800"/>
          </a:xfrm>
        </p:spPr>
        <p:txBody>
          <a:bodyPr/>
          <a:lstStyle/>
          <a:p>
            <a:pPr marL="457200" lvl="0" indent="-457200">
              <a:buFont typeface="+mj-lt"/>
              <a:buAutoNum type="arabicPeriod"/>
            </a:pPr>
            <a:r>
              <a:rPr lang="en-US" sz="2200" b="1" dirty="0">
                <a:solidFill>
                  <a:schemeClr val="accent5">
                    <a:lumMod val="50000"/>
                  </a:schemeClr>
                </a:solidFill>
              </a:rPr>
              <a:t>MODULE SURVEY </a:t>
            </a:r>
            <a:r>
              <a:rPr lang="en-US" sz="2200" dirty="0" smtClean="0"/>
              <a:t>SDWG </a:t>
            </a:r>
            <a:r>
              <a:rPr lang="en-US" sz="2200" dirty="0"/>
              <a:t>initial survey of module names and </a:t>
            </a:r>
            <a:r>
              <a:rPr lang="en-US" sz="2200" dirty="0" smtClean="0"/>
              <a:t>engagement </a:t>
            </a:r>
            <a:r>
              <a:rPr lang="en-US" sz="2200" dirty="0"/>
              <a:t>with </a:t>
            </a:r>
            <a:r>
              <a:rPr lang="en-US" sz="2200" dirty="0" err="1"/>
              <a:t>HoSs</a:t>
            </a:r>
            <a:r>
              <a:rPr lang="en-US" sz="2200" dirty="0"/>
              <a:t> – </a:t>
            </a:r>
            <a:r>
              <a:rPr lang="en-US" sz="2200" dirty="0" err="1"/>
              <a:t>uni</a:t>
            </a:r>
            <a:r>
              <a:rPr lang="en-US" sz="2200" dirty="0"/>
              <a:t> wide </a:t>
            </a:r>
            <a:r>
              <a:rPr lang="en-US" sz="2200" dirty="0" smtClean="0"/>
              <a:t>survey C 2014</a:t>
            </a:r>
            <a:endParaRPr lang="en-US" sz="2200" dirty="0"/>
          </a:p>
          <a:p>
            <a:pPr marL="457200" lvl="0" indent="-457200">
              <a:buFont typeface="+mj-lt"/>
              <a:buAutoNum type="arabicPeriod"/>
            </a:pPr>
            <a:r>
              <a:rPr lang="en-US" sz="2200" b="1" dirty="0" smtClean="0">
                <a:solidFill>
                  <a:schemeClr val="accent5">
                    <a:lumMod val="50000"/>
                  </a:schemeClr>
                </a:solidFill>
              </a:rPr>
              <a:t>WORKING GROUP </a:t>
            </a:r>
            <a:r>
              <a:rPr lang="en-US" sz="2200" dirty="0" smtClean="0"/>
              <a:t>- LTC </a:t>
            </a:r>
            <a:r>
              <a:rPr lang="en-US" sz="2200" dirty="0"/>
              <a:t>WG on </a:t>
            </a:r>
            <a:r>
              <a:rPr lang="en-US" sz="2200" dirty="0" err="1"/>
              <a:t>LfS</a:t>
            </a:r>
            <a:r>
              <a:rPr lang="en-US" sz="2200" dirty="0"/>
              <a:t> – attempt to gain cross institutional support from LTC but not resourced</a:t>
            </a:r>
          </a:p>
          <a:p>
            <a:pPr marL="457200" lvl="0" indent="-457200">
              <a:buFont typeface="+mj-lt"/>
              <a:buAutoNum type="arabicPeriod"/>
            </a:pPr>
            <a:r>
              <a:rPr lang="en-US" sz="2200" b="1" dirty="0" smtClean="0">
                <a:solidFill>
                  <a:schemeClr val="accent5">
                    <a:lumMod val="50000"/>
                  </a:schemeClr>
                </a:solidFill>
              </a:rPr>
              <a:t>SCOPING AND INTERVIEWS </a:t>
            </a:r>
            <a:r>
              <a:rPr lang="en-US" sz="2200" dirty="0" smtClean="0"/>
              <a:t>Transition </a:t>
            </a:r>
            <a:r>
              <a:rPr lang="en-US" sz="2200" dirty="0"/>
              <a:t>links with research and </a:t>
            </a:r>
            <a:r>
              <a:rPr lang="en-US" sz="2200" dirty="0" smtClean="0"/>
              <a:t>teaching</a:t>
            </a:r>
            <a:endParaRPr lang="en-US" sz="2200" dirty="0"/>
          </a:p>
          <a:p>
            <a:pPr marL="457200" lvl="0" indent="-457200">
              <a:buFont typeface="+mj-lt"/>
              <a:buAutoNum type="arabicPeriod"/>
            </a:pPr>
            <a:r>
              <a:rPr lang="en-US" sz="2200" b="1" dirty="0" smtClean="0">
                <a:solidFill>
                  <a:schemeClr val="accent5">
                    <a:lumMod val="50000"/>
                  </a:schemeClr>
                </a:solidFill>
              </a:rPr>
              <a:t>LEARNING FROM OTHERS</a:t>
            </a:r>
            <a:r>
              <a:rPr lang="en-US" sz="2200" dirty="0" smtClean="0"/>
              <a:t>–beginning </a:t>
            </a:r>
            <a:r>
              <a:rPr lang="en-US" sz="2200" dirty="0"/>
              <a:t>of a strategy with smart targets. At this stage wanted to know more of hat others had done</a:t>
            </a:r>
          </a:p>
          <a:p>
            <a:pPr marL="457200" lvl="0" indent="-457200">
              <a:buFont typeface="+mj-lt"/>
              <a:buAutoNum type="arabicPeriod"/>
            </a:pPr>
            <a:r>
              <a:rPr lang="en-US" sz="2200" b="1" dirty="0" smtClean="0">
                <a:solidFill>
                  <a:schemeClr val="accent5">
                    <a:lumMod val="50000"/>
                  </a:schemeClr>
                </a:solidFill>
              </a:rPr>
              <a:t>DRAFT AIM AND </a:t>
            </a:r>
            <a:r>
              <a:rPr lang="en-US" sz="2200" b="1" dirty="0" smtClean="0">
                <a:solidFill>
                  <a:schemeClr val="accent5">
                    <a:lumMod val="50000"/>
                  </a:schemeClr>
                </a:solidFill>
              </a:rPr>
              <a:t>INDICATORS </a:t>
            </a:r>
            <a:r>
              <a:rPr lang="en-US" sz="2200" dirty="0" smtClean="0"/>
              <a:t>Preliminary </a:t>
            </a:r>
            <a:r>
              <a:rPr lang="en-US" sz="2200" dirty="0"/>
              <a:t>research on other institutional experiences and draft aims to our SDWG</a:t>
            </a:r>
          </a:p>
          <a:p>
            <a:pPr marL="457200" lvl="0" indent="-457200">
              <a:buFont typeface="+mj-lt"/>
              <a:buAutoNum type="arabicPeriod"/>
            </a:pPr>
            <a:r>
              <a:rPr lang="en-US" sz="2200" b="1" dirty="0">
                <a:solidFill>
                  <a:schemeClr val="accent5">
                    <a:lumMod val="50000"/>
                  </a:schemeClr>
                </a:solidFill>
              </a:rPr>
              <a:t>ENCOURAGING MORE!</a:t>
            </a:r>
            <a:r>
              <a:rPr lang="en-US" sz="2200" dirty="0">
                <a:solidFill>
                  <a:schemeClr val="accent5">
                    <a:lumMod val="50000"/>
                  </a:schemeClr>
                </a:solidFill>
              </a:rPr>
              <a:t> </a:t>
            </a:r>
            <a:r>
              <a:rPr lang="en-US" sz="2200" dirty="0" smtClean="0"/>
              <a:t>Symposium </a:t>
            </a:r>
            <a:r>
              <a:rPr lang="en-US" sz="2200" dirty="0"/>
              <a:t>plan to pursue sustainability in curriculum discussions and present draft outline for comment</a:t>
            </a:r>
          </a:p>
          <a:p>
            <a:endParaRPr lang="en-US" sz="2200" dirty="0"/>
          </a:p>
        </p:txBody>
      </p:sp>
    </p:spTree>
    <p:extLst>
      <p:ext uri="{BB962C8B-B14F-4D97-AF65-F5344CB8AC3E}">
        <p14:creationId xmlns:p14="http://schemas.microsoft.com/office/powerpoint/2010/main" val="14857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smtClean="0">
                <a:solidFill>
                  <a:srgbClr val="34A69C"/>
                </a:solidFill>
                <a:ea typeface="ＭＳ Ｐゴシック" panose="020B0600070205080204" pitchFamily="34" charset="-128"/>
              </a:rPr>
              <a:t>Welcome!</a:t>
            </a:r>
          </a:p>
        </p:txBody>
      </p:sp>
      <p:sp>
        <p:nvSpPr>
          <p:cNvPr id="3075" name="Content Placeholder 2"/>
          <p:cNvSpPr>
            <a:spLocks noGrp="1"/>
          </p:cNvSpPr>
          <p:nvPr>
            <p:ph idx="1"/>
          </p:nvPr>
        </p:nvSpPr>
        <p:spPr/>
        <p:txBody>
          <a:bodyPr/>
          <a:lstStyle/>
          <a:p>
            <a:pPr marL="0" indent="0">
              <a:spcBef>
                <a:spcPts val="0"/>
              </a:spcBef>
              <a:buNone/>
            </a:pPr>
            <a:endParaRPr lang="en-GB" sz="4000" b="1" dirty="0">
              <a:solidFill>
                <a:srgbClr val="009999"/>
              </a:solidFill>
            </a:endParaRPr>
          </a:p>
          <a:p>
            <a:pPr marL="0" indent="0">
              <a:spcBef>
                <a:spcPts val="0"/>
              </a:spcBef>
              <a:buNone/>
            </a:pPr>
            <a:endParaRPr lang="en-GB" sz="4000" b="1" dirty="0" smtClean="0">
              <a:solidFill>
                <a:srgbClr val="009999"/>
              </a:solidFill>
            </a:endParaRPr>
          </a:p>
          <a:p>
            <a:pPr marL="0" indent="0">
              <a:spcBef>
                <a:spcPts val="0"/>
              </a:spcBef>
              <a:buNone/>
            </a:pPr>
            <a:r>
              <a:rPr lang="en-GB" sz="4000" b="1" dirty="0" err="1" smtClean="0">
                <a:solidFill>
                  <a:srgbClr val="009999"/>
                </a:solidFill>
              </a:rPr>
              <a:t>Rehema</a:t>
            </a:r>
            <a:r>
              <a:rPr lang="en-GB" sz="4000" b="1" dirty="0" smtClean="0">
                <a:solidFill>
                  <a:srgbClr val="009999"/>
                </a:solidFill>
              </a:rPr>
              <a:t> </a:t>
            </a:r>
            <a:r>
              <a:rPr lang="en-GB" sz="4000" b="1" dirty="0">
                <a:solidFill>
                  <a:srgbClr val="009999"/>
                </a:solidFill>
              </a:rPr>
              <a:t>White, </a:t>
            </a:r>
            <a:endParaRPr lang="en-GB" sz="4000" b="1" dirty="0" smtClean="0">
              <a:solidFill>
                <a:srgbClr val="009999"/>
              </a:solidFill>
            </a:endParaRPr>
          </a:p>
          <a:p>
            <a:pPr marL="0" indent="0">
              <a:spcBef>
                <a:spcPts val="0"/>
              </a:spcBef>
              <a:buNone/>
            </a:pPr>
            <a:r>
              <a:rPr lang="en-GB" b="1" dirty="0" smtClean="0">
                <a:solidFill>
                  <a:srgbClr val="009999"/>
                </a:solidFill>
              </a:rPr>
              <a:t>Chair </a:t>
            </a:r>
            <a:r>
              <a:rPr lang="en-GB" b="1" dirty="0" err="1" smtClean="0">
                <a:solidFill>
                  <a:srgbClr val="009999"/>
                </a:solidFill>
              </a:rPr>
              <a:t>LfS</a:t>
            </a:r>
            <a:r>
              <a:rPr lang="en-GB" b="1" dirty="0" smtClean="0">
                <a:solidFill>
                  <a:srgbClr val="009999"/>
                </a:solidFill>
              </a:rPr>
              <a:t> Scotland, University of St Andrews </a:t>
            </a:r>
            <a:endParaRPr lang="en-GB" b="1" dirty="0">
              <a:solidFill>
                <a:srgbClr val="009999"/>
              </a:solidFill>
            </a:endParaRPr>
          </a:p>
          <a:p>
            <a:pPr marL="0" indent="0">
              <a:spcBef>
                <a:spcPts val="0"/>
              </a:spcBef>
              <a:buFont typeface="Arial" panose="020B0604020202020204" pitchFamily="34" charset="0"/>
              <a:buNone/>
            </a:pPr>
            <a:endParaRPr lang="en-GB" altLang="en-US" dirty="0" smtClean="0">
              <a:ea typeface="ＭＳ Ｐゴシック" panose="020B0600070205080204" pitchFamily="34" charset="-128"/>
            </a:endParaRPr>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611560" y="4797152"/>
            <a:ext cx="2406953" cy="1685239"/>
          </a:xfrm>
          <a:prstGeom prst="rect">
            <a:avLst/>
          </a:prstGeom>
        </p:spPr>
      </p:pic>
    </p:spTree>
    <p:extLst>
      <p:ext uri="{BB962C8B-B14F-4D97-AF65-F5344CB8AC3E}">
        <p14:creationId xmlns:p14="http://schemas.microsoft.com/office/powerpoint/2010/main" val="1987862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396536" cy="1143000"/>
          </a:xfrm>
        </p:spPr>
        <p:txBody>
          <a:bodyPr/>
          <a:lstStyle/>
          <a:p>
            <a:r>
              <a:rPr lang="en-US" sz="3200" dirty="0" smtClean="0"/>
              <a:t>Examples of scoping sustainability in the curriculum: </a:t>
            </a:r>
            <a:br>
              <a:rPr lang="en-US" sz="3200" dirty="0" smtClean="0"/>
            </a:br>
            <a:r>
              <a:rPr lang="en-US" sz="2400" dirty="0" smtClean="0"/>
              <a:t>Shona Russell and Katherine Ellsworth-Krebs</a:t>
            </a:r>
            <a:endParaRPr lang="en-US" sz="2400" dirty="0"/>
          </a:p>
        </p:txBody>
      </p:sp>
      <p:sp>
        <p:nvSpPr>
          <p:cNvPr id="3" name="Content Placeholder 2"/>
          <p:cNvSpPr>
            <a:spLocks noGrp="1"/>
          </p:cNvSpPr>
          <p:nvPr>
            <p:ph idx="1"/>
          </p:nvPr>
        </p:nvSpPr>
        <p:spPr>
          <a:xfrm>
            <a:off x="457200" y="1600200"/>
            <a:ext cx="8219256" cy="4637112"/>
          </a:xfrm>
        </p:spPr>
        <p:txBody>
          <a:bodyPr/>
          <a:lstStyle/>
          <a:p>
            <a:r>
              <a:rPr lang="en-US" sz="2000" dirty="0" smtClean="0"/>
              <a:t>Pro </a:t>
            </a:r>
            <a:r>
              <a:rPr lang="en-US" sz="2000" dirty="0"/>
              <a:t>Deans (Curriculum) identified relevant modules codes </a:t>
            </a:r>
            <a:r>
              <a:rPr lang="en-US" sz="2000" dirty="0" smtClean="0"/>
              <a:t>/descriptions </a:t>
            </a:r>
          </a:p>
          <a:p>
            <a:r>
              <a:rPr lang="en-US" sz="2000" dirty="0" smtClean="0"/>
              <a:t>Directors </a:t>
            </a:r>
            <a:r>
              <a:rPr lang="en-US" sz="2000" dirty="0"/>
              <a:t>of Teaching </a:t>
            </a:r>
            <a:r>
              <a:rPr lang="en-US" sz="2000" dirty="0" smtClean="0"/>
              <a:t>from </a:t>
            </a:r>
            <a:r>
              <a:rPr lang="en-US" sz="2000" dirty="0"/>
              <a:t>13 out of 20 Schools and </a:t>
            </a:r>
            <a:r>
              <a:rPr lang="en-US" sz="2000" dirty="0" smtClean="0"/>
              <a:t>Units responded</a:t>
            </a:r>
            <a:endParaRPr lang="en-US" sz="2000" dirty="0"/>
          </a:p>
          <a:p>
            <a:r>
              <a:rPr lang="en-US" sz="2000" dirty="0" smtClean="0"/>
              <a:t>194 modules identified across most schools and departments</a:t>
            </a:r>
          </a:p>
          <a:p>
            <a:r>
              <a:rPr lang="en-US" sz="2000" dirty="0"/>
              <a:t>S</a:t>
            </a:r>
            <a:r>
              <a:rPr lang="en-US" sz="2000" dirty="0" smtClean="0"/>
              <a:t>ustainability </a:t>
            </a:r>
            <a:r>
              <a:rPr lang="en-US" sz="2000" dirty="0"/>
              <a:t>spans topics of </a:t>
            </a:r>
            <a:r>
              <a:rPr lang="en-US" sz="2000" dirty="0">
                <a:solidFill>
                  <a:schemeClr val="accent5">
                    <a:lumMod val="50000"/>
                  </a:schemeClr>
                </a:solidFill>
              </a:rPr>
              <a:t>localism, human-nature relations, technological development, </a:t>
            </a:r>
            <a:r>
              <a:rPr lang="en-US" sz="2000" dirty="0" err="1">
                <a:solidFill>
                  <a:schemeClr val="accent5">
                    <a:lumMod val="50000"/>
                  </a:schemeClr>
                </a:solidFill>
              </a:rPr>
              <a:t>behaviour</a:t>
            </a:r>
            <a:r>
              <a:rPr lang="en-US" sz="2000" dirty="0">
                <a:solidFill>
                  <a:schemeClr val="accent5">
                    <a:lumMod val="50000"/>
                  </a:schemeClr>
                </a:solidFill>
              </a:rPr>
              <a:t> change, ethics and </a:t>
            </a:r>
            <a:r>
              <a:rPr lang="en-US" sz="2000" dirty="0" smtClean="0">
                <a:solidFill>
                  <a:schemeClr val="accent5">
                    <a:lumMod val="50000"/>
                  </a:schemeClr>
                </a:solidFill>
              </a:rPr>
              <a:t>CSR.</a:t>
            </a:r>
            <a:r>
              <a:rPr lang="en-US" sz="2000" dirty="0"/>
              <a:t> </a:t>
            </a:r>
            <a:endParaRPr lang="en-US" sz="2000" dirty="0" smtClean="0"/>
          </a:p>
          <a:p>
            <a:endParaRPr lang="en-US" sz="2000" dirty="0"/>
          </a:p>
          <a:p>
            <a:pPr marL="0" indent="0">
              <a:buNone/>
            </a:pPr>
            <a:r>
              <a:rPr lang="en-US" sz="2000" dirty="0" smtClean="0"/>
              <a:t>Examples: </a:t>
            </a:r>
          </a:p>
          <a:p>
            <a:r>
              <a:rPr lang="en-US" sz="2000" i="1" dirty="0" smtClean="0">
                <a:solidFill>
                  <a:schemeClr val="accent3">
                    <a:lumMod val="50000"/>
                  </a:schemeClr>
                </a:solidFill>
              </a:rPr>
              <a:t>The arts of Islam; the age of Klimt; experimental art of the 1960s</a:t>
            </a:r>
          </a:p>
          <a:p>
            <a:r>
              <a:rPr lang="en-US" sz="2000" i="1" dirty="0" smtClean="0">
                <a:solidFill>
                  <a:schemeClr val="bg2">
                    <a:lumMod val="25000"/>
                  </a:schemeClr>
                </a:solidFill>
              </a:rPr>
              <a:t>Ecosystems and conservation; Evolution; Animal cognition</a:t>
            </a:r>
          </a:p>
          <a:p>
            <a:r>
              <a:rPr lang="en-US" sz="2000" i="1" dirty="0" smtClean="0">
                <a:solidFill>
                  <a:srgbClr val="0070C0"/>
                </a:solidFill>
              </a:rPr>
              <a:t>The impact of chemistry; Surface </a:t>
            </a:r>
            <a:r>
              <a:rPr lang="en-US" sz="2000" i="1" dirty="0">
                <a:solidFill>
                  <a:srgbClr val="0070C0"/>
                </a:solidFill>
              </a:rPr>
              <a:t>Chemistry and Heterogeneous Catalysis</a:t>
            </a:r>
            <a:r>
              <a:rPr lang="en-US" sz="2000" i="1" dirty="0"/>
              <a:t> </a:t>
            </a:r>
          </a:p>
          <a:p>
            <a:r>
              <a:rPr lang="en-US" sz="2000" i="1" dirty="0" smtClean="0">
                <a:solidFill>
                  <a:schemeClr val="accent6">
                    <a:lumMod val="50000"/>
                  </a:schemeClr>
                </a:solidFill>
              </a:rPr>
              <a:t>Green information technology; data intensive systems</a:t>
            </a:r>
          </a:p>
          <a:p>
            <a:r>
              <a:rPr lang="en-US" sz="2000" i="1" dirty="0" smtClean="0">
                <a:solidFill>
                  <a:schemeClr val="accent2">
                    <a:lumMod val="75000"/>
                  </a:schemeClr>
                </a:solidFill>
              </a:rPr>
              <a:t>Theology in Latin America</a:t>
            </a:r>
          </a:p>
          <a:p>
            <a:r>
              <a:rPr lang="en-US" sz="2000" i="1" dirty="0" smtClean="0">
                <a:solidFill>
                  <a:schemeClr val="accent4">
                    <a:lumMod val="50000"/>
                  </a:schemeClr>
                </a:solidFill>
              </a:rPr>
              <a:t>Victorian literature and science; literature and ecology</a:t>
            </a:r>
          </a:p>
          <a:p>
            <a:r>
              <a:rPr lang="en-US" sz="2000" i="1" dirty="0" smtClean="0">
                <a:solidFill>
                  <a:srgbClr val="00B050"/>
                </a:solidFill>
              </a:rPr>
              <a:t>Planet earth; welcome to the </a:t>
            </a:r>
            <a:r>
              <a:rPr lang="en-US" sz="2000" i="1" dirty="0" smtClean="0">
                <a:solidFill>
                  <a:srgbClr val="00B050"/>
                </a:solidFill>
              </a:rPr>
              <a:t>Anthropocene</a:t>
            </a:r>
            <a:r>
              <a:rPr lang="en-US" sz="2000" dirty="0"/>
              <a:t/>
            </a:r>
            <a:br>
              <a:rPr lang="en-US" sz="2000" dirty="0"/>
            </a:br>
            <a:endParaRPr lang="en-US" sz="2000" dirty="0"/>
          </a:p>
          <a:p>
            <a:endParaRPr lang="en-US" sz="2000" dirty="0"/>
          </a:p>
        </p:txBody>
      </p:sp>
    </p:spTree>
    <p:extLst>
      <p:ext uri="{BB962C8B-B14F-4D97-AF65-F5344CB8AC3E}">
        <p14:creationId xmlns:p14="http://schemas.microsoft.com/office/powerpoint/2010/main" val="102953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031"/>
            <a:ext cx="8229600" cy="1143000"/>
          </a:xfrm>
        </p:spPr>
        <p:txBody>
          <a:bodyPr/>
          <a:lstStyle/>
          <a:p>
            <a:r>
              <a:rPr lang="en-GB" sz="2400" b="1" i="1" smtClean="0"/>
              <a:t>Overall aim: </a:t>
            </a:r>
            <a:r>
              <a:rPr lang="en-GB" sz="2400" b="1" i="1" dirty="0"/>
              <a:t>to equip our University community with the knowledge and skills to understand and address sustainability</a:t>
            </a:r>
            <a:r>
              <a:rPr lang="en-US" sz="2400" dirty="0"/>
              <a:t/>
            </a:r>
            <a:br>
              <a:rPr lang="en-US" sz="2400" dirty="0"/>
            </a:br>
            <a:endParaRPr lang="en-US" sz="2400" dirty="0"/>
          </a:p>
        </p:txBody>
      </p:sp>
      <p:sp>
        <p:nvSpPr>
          <p:cNvPr id="3" name="Content Placeholder 2"/>
          <p:cNvSpPr>
            <a:spLocks noGrp="1"/>
          </p:cNvSpPr>
          <p:nvPr>
            <p:ph idx="1"/>
          </p:nvPr>
        </p:nvSpPr>
        <p:spPr>
          <a:xfrm>
            <a:off x="179512" y="1340768"/>
            <a:ext cx="8507288" cy="4680520"/>
          </a:xfrm>
        </p:spPr>
        <p:txBody>
          <a:bodyPr/>
          <a:lstStyle/>
          <a:p>
            <a:pPr lvl="0">
              <a:spcBef>
                <a:spcPts val="800"/>
              </a:spcBef>
            </a:pPr>
            <a:r>
              <a:rPr lang="en-US" sz="2000" dirty="0" smtClean="0"/>
              <a:t>All </a:t>
            </a:r>
            <a:r>
              <a:rPr lang="en-US" sz="2000" dirty="0"/>
              <a:t>students are aware of and understand what sustainability is</a:t>
            </a:r>
          </a:p>
          <a:p>
            <a:pPr lvl="0">
              <a:spcBef>
                <a:spcPts val="800"/>
              </a:spcBef>
            </a:pPr>
            <a:r>
              <a:rPr lang="en-US" sz="2000" dirty="0"/>
              <a:t>All students have an understanding of different facets of sustainability </a:t>
            </a:r>
          </a:p>
          <a:p>
            <a:pPr lvl="0">
              <a:spcBef>
                <a:spcPts val="800"/>
              </a:spcBef>
            </a:pPr>
            <a:r>
              <a:rPr lang="en-US" sz="2000" dirty="0"/>
              <a:t>All students have the opportunity to study sustainability</a:t>
            </a:r>
          </a:p>
          <a:p>
            <a:pPr lvl="0">
              <a:spcBef>
                <a:spcPts val="800"/>
              </a:spcBef>
            </a:pPr>
            <a:r>
              <a:rPr lang="en-US" sz="2000" dirty="0"/>
              <a:t>All students have the opportunity to be involved in sustainability activities outside </a:t>
            </a:r>
            <a:r>
              <a:rPr lang="en-US" sz="2000" dirty="0" smtClean="0"/>
              <a:t>of</a:t>
            </a:r>
            <a:r>
              <a:rPr lang="en-US" sz="2000" dirty="0" smtClean="0"/>
              <a:t> </a:t>
            </a:r>
            <a:r>
              <a:rPr lang="en-US" sz="2000" dirty="0"/>
              <a:t>the curriculum</a:t>
            </a:r>
          </a:p>
          <a:p>
            <a:pPr lvl="0">
              <a:spcBef>
                <a:spcPts val="800"/>
              </a:spcBef>
            </a:pPr>
            <a:r>
              <a:rPr lang="en-US" sz="2000" dirty="0"/>
              <a:t>Students will understand the links between their knowledge and experience.</a:t>
            </a:r>
          </a:p>
          <a:p>
            <a:pPr lvl="0">
              <a:spcBef>
                <a:spcPts val="800"/>
              </a:spcBef>
            </a:pPr>
            <a:r>
              <a:rPr lang="en-US" sz="2000" dirty="0"/>
              <a:t>All students will have the opportunity to develop critical thinking in relation to sustainability, as widely defined</a:t>
            </a:r>
          </a:p>
          <a:p>
            <a:pPr lvl="0">
              <a:spcBef>
                <a:spcPts val="800"/>
              </a:spcBef>
            </a:pPr>
            <a:r>
              <a:rPr lang="en-US" sz="2000" dirty="0"/>
              <a:t>All academic staff are aware of the drive to consider and support learning for sustainability </a:t>
            </a:r>
          </a:p>
          <a:p>
            <a:pPr lvl="0">
              <a:spcBef>
                <a:spcPts val="800"/>
              </a:spcBef>
            </a:pPr>
            <a:r>
              <a:rPr lang="en-US" sz="2000" dirty="0"/>
              <a:t>All support and operations staff understand how their activities could support learning for </a:t>
            </a:r>
            <a:r>
              <a:rPr lang="en-US" sz="2000" dirty="0" smtClean="0"/>
              <a:t>sustainability</a:t>
            </a:r>
          </a:p>
          <a:p>
            <a:pPr lvl="0"/>
            <a:endParaRPr lang="en-US" sz="2000" dirty="0"/>
          </a:p>
          <a:p>
            <a:r>
              <a:rPr lang="en-GB" sz="1600" dirty="0"/>
              <a:t>(adapted from Leeds University Sustainability Action Plan document)</a:t>
            </a:r>
            <a:endParaRPr lang="en-US" sz="1600" dirty="0"/>
          </a:p>
          <a:p>
            <a:r>
              <a:rPr lang="en-GB" sz="1600" u="sng" dirty="0">
                <a:hlinkClick r:id="rId2"/>
              </a:rPr>
              <a:t>http://2ej3yy3dhmmm499wwc3l4n36.wpengine.netdna-cdn.com/wp-content/uploads/2015/03/4381-Leeds-Action-Plan-A4-Landscape-V5.pdf</a:t>
            </a:r>
            <a:endParaRPr lang="en-US" sz="1600" dirty="0"/>
          </a:p>
          <a:p>
            <a:endParaRPr lang="en-US" sz="2000" dirty="0"/>
          </a:p>
        </p:txBody>
      </p:sp>
    </p:spTree>
    <p:extLst>
      <p:ext uri="{BB962C8B-B14F-4D97-AF65-F5344CB8AC3E}">
        <p14:creationId xmlns:p14="http://schemas.microsoft.com/office/powerpoint/2010/main" val="2041760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a ‘sustainable university’</a:t>
            </a:r>
            <a:endParaRPr lang="en-US" dirty="0"/>
          </a:p>
        </p:txBody>
      </p:sp>
      <p:sp>
        <p:nvSpPr>
          <p:cNvPr id="3" name="Content Placeholder 2"/>
          <p:cNvSpPr>
            <a:spLocks noGrp="1"/>
          </p:cNvSpPr>
          <p:nvPr>
            <p:ph idx="1"/>
          </p:nvPr>
        </p:nvSpPr>
        <p:spPr>
          <a:xfrm>
            <a:off x="571500" y="1672165"/>
            <a:ext cx="8191500" cy="4783668"/>
          </a:xfrm>
        </p:spPr>
        <p:txBody>
          <a:bodyPr>
            <a:noAutofit/>
          </a:bodyPr>
          <a:lstStyle/>
          <a:p>
            <a:r>
              <a:rPr lang="en-US" sz="2600" i="1" dirty="0" smtClean="0"/>
              <a:t>“It </a:t>
            </a:r>
            <a:r>
              <a:rPr lang="en-US" sz="2600" i="1" dirty="0"/>
              <a:t>is essentially </a:t>
            </a:r>
            <a:r>
              <a:rPr lang="en-US" sz="2600" b="1" i="1" dirty="0"/>
              <a:t>a transformative space</a:t>
            </a:r>
            <a:r>
              <a:rPr lang="en-US" sz="2600" i="1" dirty="0"/>
              <a:t>; where transformational practices are theorized, </a:t>
            </a:r>
            <a:r>
              <a:rPr lang="en-US" sz="2600" i="1" dirty="0" err="1"/>
              <a:t>modelled</a:t>
            </a:r>
            <a:r>
              <a:rPr lang="en-US" sz="2600" i="1" dirty="0"/>
              <a:t> and imagined. An open space which is not known by its 'ivory towers'; its rigid traditions, or its allegiance to power, but rather by its creativity, and energy for change; a 'hub' of social transformation and social learning for a more sustainable, just and equitable future. At the heart of such a university lies independence of thought, </a:t>
            </a:r>
            <a:r>
              <a:rPr lang="en-US" sz="2600" b="1" i="1" dirty="0"/>
              <a:t>critical debate </a:t>
            </a:r>
            <a:r>
              <a:rPr lang="en-US" sz="2600" i="1" dirty="0"/>
              <a:t>and social critique, but perhaps more importantly, such critical debate and social critique should feed imagination and re-imagination that is creative, productive, and intellectually rich and </a:t>
            </a:r>
            <a:r>
              <a:rPr lang="en-US" sz="2600" i="1" dirty="0" smtClean="0"/>
              <a:t>stimulating”</a:t>
            </a:r>
            <a:r>
              <a:rPr lang="en-GB" sz="2600" i="1" dirty="0" smtClean="0"/>
              <a:t> (</a:t>
            </a:r>
            <a:r>
              <a:rPr lang="en-GB" sz="2600" i="1" dirty="0" err="1" smtClean="0"/>
              <a:t>Lotz-Sisitka</a:t>
            </a:r>
            <a:r>
              <a:rPr lang="en-GB" sz="2600" i="1" dirty="0" smtClean="0"/>
              <a:t> in Sterling et al 2013)</a:t>
            </a:r>
            <a:endParaRPr lang="en-US" sz="2600" i="1" dirty="0"/>
          </a:p>
        </p:txBody>
      </p:sp>
    </p:spTree>
    <p:extLst>
      <p:ext uri="{BB962C8B-B14F-4D97-AF65-F5344CB8AC3E}">
        <p14:creationId xmlns:p14="http://schemas.microsoft.com/office/powerpoint/2010/main" val="45889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lstStyle/>
          <a:p>
            <a:r>
              <a:rPr lang="en-US" dirty="0" smtClean="0"/>
              <a:t>Widely scoping </a:t>
            </a:r>
            <a:r>
              <a:rPr lang="en-US" dirty="0" smtClean="0"/>
              <a:t>sustainability is useful</a:t>
            </a:r>
            <a:endParaRPr lang="en-US" dirty="0" smtClean="0"/>
          </a:p>
          <a:p>
            <a:r>
              <a:rPr lang="en-US" dirty="0" smtClean="0"/>
              <a:t>Support for ESD grown – timing? </a:t>
            </a:r>
          </a:p>
          <a:p>
            <a:r>
              <a:rPr lang="en-US" dirty="0" smtClean="0"/>
              <a:t>Focus on </a:t>
            </a:r>
            <a:r>
              <a:rPr lang="en-US" dirty="0" smtClean="0"/>
              <a:t>pedagogy? </a:t>
            </a:r>
            <a:r>
              <a:rPr lang="en-US" dirty="0" smtClean="0"/>
              <a:t>- critical thinking</a:t>
            </a:r>
          </a:p>
          <a:p>
            <a:r>
              <a:rPr lang="en-US" dirty="0" smtClean="0"/>
              <a:t>Strategy and SMART indicators being developed alongside theoretical discussions</a:t>
            </a:r>
          </a:p>
          <a:p>
            <a:r>
              <a:rPr lang="en-US" dirty="0" smtClean="0"/>
              <a:t>How much is enough?</a:t>
            </a:r>
          </a:p>
          <a:p>
            <a:endParaRPr lang="en-US" dirty="0"/>
          </a:p>
        </p:txBody>
      </p:sp>
      <p:pic>
        <p:nvPicPr>
          <p:cNvPr id="4" name="Picture 3"/>
          <p:cNvPicPr>
            <a:picLocks noChangeAspect="1"/>
          </p:cNvPicPr>
          <p:nvPr/>
        </p:nvPicPr>
        <p:blipFill>
          <a:blip r:embed="rId2"/>
          <a:stretch>
            <a:fillRect/>
          </a:stretch>
        </p:blipFill>
        <p:spPr>
          <a:xfrm>
            <a:off x="-127002" y="4938850"/>
            <a:ext cx="3001024" cy="1940317"/>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1688" y="4938850"/>
            <a:ext cx="2489200" cy="1945783"/>
          </a:xfrm>
          <a:prstGeom prst="rect">
            <a:avLst/>
          </a:prstGeom>
        </p:spPr>
      </p:pic>
      <p:pic>
        <p:nvPicPr>
          <p:cNvPr id="6" name="Picture 5"/>
          <p:cNvPicPr>
            <a:picLocks noChangeAspect="1"/>
          </p:cNvPicPr>
          <p:nvPr/>
        </p:nvPicPr>
        <p:blipFill>
          <a:blip r:embed="rId4"/>
          <a:stretch>
            <a:fillRect/>
          </a:stretch>
        </p:blipFill>
        <p:spPr>
          <a:xfrm>
            <a:off x="5299720" y="4938850"/>
            <a:ext cx="3134483" cy="2009284"/>
          </a:xfrm>
          <a:prstGeom prst="rect">
            <a:avLst/>
          </a:prstGeom>
        </p:spPr>
      </p:pic>
      <p:pic>
        <p:nvPicPr>
          <p:cNvPr id="7" name="Picture 6"/>
          <p:cNvPicPr>
            <a:picLocks noChangeAspect="1"/>
          </p:cNvPicPr>
          <p:nvPr/>
        </p:nvPicPr>
        <p:blipFill>
          <a:blip r:embed="rId5"/>
          <a:stretch>
            <a:fillRect/>
          </a:stretch>
        </p:blipFill>
        <p:spPr>
          <a:xfrm>
            <a:off x="8413036" y="4883138"/>
            <a:ext cx="1344797" cy="2017196"/>
          </a:xfrm>
          <a:prstGeom prst="rect">
            <a:avLst/>
          </a:prstGeom>
        </p:spPr>
      </p:pic>
    </p:spTree>
    <p:extLst>
      <p:ext uri="{BB962C8B-B14F-4D97-AF65-F5344CB8AC3E}">
        <p14:creationId xmlns:p14="http://schemas.microsoft.com/office/powerpoint/2010/main" val="1134557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b="1" dirty="0" smtClean="0">
                <a:solidFill>
                  <a:srgbClr val="34A69C"/>
                </a:solidFill>
              </a:rPr>
              <a:t>Measuring sustainability in </a:t>
            </a:r>
            <a:br>
              <a:rPr lang="en-GB" b="1" dirty="0" smtClean="0">
                <a:solidFill>
                  <a:srgbClr val="34A69C"/>
                </a:solidFill>
              </a:rPr>
            </a:br>
            <a:r>
              <a:rPr lang="en-GB" b="1" dirty="0" smtClean="0">
                <a:solidFill>
                  <a:srgbClr val="34A69C"/>
                </a:solidFill>
              </a:rPr>
              <a:t>the curriculum</a:t>
            </a:r>
            <a:endParaRPr lang="en-GB" b="1" dirty="0">
              <a:solidFill>
                <a:srgbClr val="34A69C"/>
              </a:solidFill>
            </a:endParaRPr>
          </a:p>
        </p:txBody>
      </p:sp>
      <p:sp>
        <p:nvSpPr>
          <p:cNvPr id="3" name="Content Placeholder 2"/>
          <p:cNvSpPr>
            <a:spLocks noGrp="1"/>
          </p:cNvSpPr>
          <p:nvPr>
            <p:ph idx="1"/>
          </p:nvPr>
        </p:nvSpPr>
        <p:spPr/>
        <p:txBody>
          <a:bodyPr/>
          <a:lstStyle/>
          <a:p>
            <a:pPr marL="114300" indent="0">
              <a:lnSpc>
                <a:spcPct val="115000"/>
              </a:lnSpc>
              <a:spcAft>
                <a:spcPts val="0"/>
              </a:spcAft>
              <a:buNone/>
            </a:pPr>
            <a:r>
              <a:rPr lang="en-GB" b="1" dirty="0" smtClean="0">
                <a:ea typeface="Calibri"/>
                <a:cs typeface="Times New Roman"/>
              </a:rPr>
              <a:t>Group Discussion</a:t>
            </a:r>
            <a:endParaRPr lang="en-GB" dirty="0"/>
          </a:p>
        </p:txBody>
      </p:sp>
    </p:spTree>
    <p:extLst>
      <p:ext uri="{BB962C8B-B14F-4D97-AF65-F5344CB8AC3E}">
        <p14:creationId xmlns:p14="http://schemas.microsoft.com/office/powerpoint/2010/main" val="1364386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b="1" dirty="0">
                <a:solidFill>
                  <a:srgbClr val="34A69C"/>
                </a:solidFill>
              </a:rPr>
              <a:t>Measuring sustainability in </a:t>
            </a:r>
            <a:br>
              <a:rPr lang="en-GB" b="1" dirty="0">
                <a:solidFill>
                  <a:srgbClr val="34A69C"/>
                </a:solidFill>
              </a:rPr>
            </a:br>
            <a:r>
              <a:rPr lang="en-GB" b="1" dirty="0">
                <a:solidFill>
                  <a:srgbClr val="34A69C"/>
                </a:solidFill>
              </a:rPr>
              <a:t>the curriculum</a:t>
            </a:r>
          </a:p>
        </p:txBody>
      </p:sp>
      <p:sp>
        <p:nvSpPr>
          <p:cNvPr id="3" name="Content Placeholder 2"/>
          <p:cNvSpPr>
            <a:spLocks noGrp="1"/>
          </p:cNvSpPr>
          <p:nvPr>
            <p:ph idx="1"/>
          </p:nvPr>
        </p:nvSpPr>
        <p:spPr/>
        <p:txBody>
          <a:bodyPr/>
          <a:lstStyle/>
          <a:p>
            <a:pPr marL="0" indent="0" algn="ctr">
              <a:buNone/>
            </a:pPr>
            <a:r>
              <a:rPr lang="en-GB" sz="3600" b="1" dirty="0" smtClean="0"/>
              <a:t>Summary and Next Steps</a:t>
            </a:r>
          </a:p>
          <a:p>
            <a:pPr marL="0" indent="0">
              <a:buNone/>
            </a:pPr>
            <a:endParaRPr lang="en-GB" b="1" dirty="0"/>
          </a:p>
          <a:p>
            <a:pPr marL="0" indent="0">
              <a:buNone/>
            </a:pPr>
            <a:r>
              <a:rPr lang="en-GB" b="1" dirty="0">
                <a:solidFill>
                  <a:srgbClr val="009999"/>
                </a:solidFill>
              </a:rPr>
              <a:t>Rehema White, Chair LfS </a:t>
            </a:r>
            <a:r>
              <a:rPr lang="en-GB" b="1" dirty="0" smtClean="0">
                <a:solidFill>
                  <a:srgbClr val="009999"/>
                </a:solidFill>
              </a:rPr>
              <a:t>Scotland</a:t>
            </a:r>
          </a:p>
          <a:p>
            <a:pPr marL="0" indent="0">
              <a:buNone/>
            </a:pPr>
            <a:endParaRPr lang="en-GB" dirty="0"/>
          </a:p>
        </p:txBody>
      </p:sp>
    </p:spTree>
    <p:extLst>
      <p:ext uri="{BB962C8B-B14F-4D97-AF65-F5344CB8AC3E}">
        <p14:creationId xmlns:p14="http://schemas.microsoft.com/office/powerpoint/2010/main" val="2049321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dirty="0" smtClean="0">
                <a:solidFill>
                  <a:srgbClr val="34A69C"/>
                </a:solidFill>
                <a:ea typeface="ＭＳ Ｐゴシック" panose="020B0600070205080204" pitchFamily="34" charset="-128"/>
              </a:rPr>
              <a:t>Learning for Sustainability Scotland</a:t>
            </a:r>
          </a:p>
        </p:txBody>
      </p:sp>
      <p:sp>
        <p:nvSpPr>
          <p:cNvPr id="3075" name="Content Placeholder 2"/>
          <p:cNvSpPr>
            <a:spLocks noGrp="1"/>
          </p:cNvSpPr>
          <p:nvPr>
            <p:ph idx="1"/>
          </p:nvPr>
        </p:nvSpPr>
        <p:spPr/>
        <p:txBody>
          <a:bodyPr/>
          <a:lstStyle/>
          <a:p>
            <a:pPr marL="0" indent="0">
              <a:spcBef>
                <a:spcPts val="0"/>
              </a:spcBef>
              <a:buFont typeface="Arial" panose="020B0604020202020204" pitchFamily="34" charset="0"/>
              <a:buNone/>
            </a:pPr>
            <a:r>
              <a:rPr lang="en-GB" altLang="en-US" dirty="0" smtClean="0">
                <a:ea typeface="ＭＳ Ｐゴシック" panose="020B0600070205080204" pitchFamily="34" charset="-128"/>
              </a:rPr>
              <a:t>Learning for Sustainability (</a:t>
            </a:r>
            <a:r>
              <a:rPr lang="en-GB" altLang="en-US" dirty="0" err="1" smtClean="0">
                <a:ea typeface="ＭＳ Ｐゴシック" panose="020B0600070205080204" pitchFamily="34" charset="-128"/>
              </a:rPr>
              <a:t>LfS</a:t>
            </a:r>
            <a:r>
              <a:rPr lang="en-GB" altLang="en-US" dirty="0" smtClean="0">
                <a:ea typeface="ＭＳ Ｐゴシック" panose="020B0600070205080204" pitchFamily="34" charset="-128"/>
              </a:rPr>
              <a:t>) Scotland is an </a:t>
            </a:r>
            <a:r>
              <a:rPr lang="en-GB" altLang="en-US" dirty="0" smtClean="0">
                <a:solidFill>
                  <a:srgbClr val="34A69C"/>
                </a:solidFill>
                <a:ea typeface="ＭＳ Ｐゴシック" panose="020B0600070205080204" pitchFamily="34" charset="-128"/>
              </a:rPr>
              <a:t>open network </a:t>
            </a:r>
            <a:r>
              <a:rPr lang="en-GB" altLang="en-US" dirty="0" smtClean="0">
                <a:ea typeface="ＭＳ Ｐゴシック" panose="020B0600070205080204" pitchFamily="34" charset="-128"/>
              </a:rPr>
              <a:t>where members and partners come together to undertake </a:t>
            </a:r>
            <a:r>
              <a:rPr lang="en-GB" altLang="en-US" dirty="0" smtClean="0">
                <a:solidFill>
                  <a:srgbClr val="34A69C"/>
                </a:solidFill>
                <a:ea typeface="ＭＳ Ｐゴシック" panose="020B0600070205080204" pitchFamily="34" charset="-128"/>
              </a:rPr>
              <a:t>collaborative </a:t>
            </a:r>
            <a:r>
              <a:rPr lang="en-GB" altLang="en-US" dirty="0" smtClean="0">
                <a:ea typeface="ＭＳ Ｐゴシック" panose="020B0600070205080204" pitchFamily="34" charset="-128"/>
              </a:rPr>
              <a:t>projects, research and advocacy that push forward </a:t>
            </a:r>
            <a:r>
              <a:rPr lang="en-GB" altLang="en-US" dirty="0" smtClean="0">
                <a:solidFill>
                  <a:srgbClr val="34A69C"/>
                </a:solidFill>
                <a:ea typeface="ＭＳ Ｐゴシック" panose="020B0600070205080204" pitchFamily="34" charset="-128"/>
              </a:rPr>
              <a:t>Learning for Sustainability practice </a:t>
            </a:r>
          </a:p>
          <a:p>
            <a:pPr marL="0" indent="0">
              <a:spcBef>
                <a:spcPts val="0"/>
              </a:spcBef>
              <a:buFont typeface="Arial" panose="020B0604020202020204" pitchFamily="34" charset="0"/>
              <a:buNone/>
            </a:pPr>
            <a:r>
              <a:rPr lang="en-GB" altLang="en-US" dirty="0" smtClean="0">
                <a:solidFill>
                  <a:srgbClr val="34A69C"/>
                </a:solidFill>
                <a:ea typeface="ＭＳ Ｐゴシック" panose="020B0600070205080204" pitchFamily="34" charset="-128"/>
              </a:rPr>
              <a:t>and policy in Scotland. </a:t>
            </a:r>
          </a:p>
        </p:txBody>
      </p:sp>
    </p:spTree>
    <p:extLst>
      <p:ext uri="{BB962C8B-B14F-4D97-AF65-F5344CB8AC3E}">
        <p14:creationId xmlns:p14="http://schemas.microsoft.com/office/powerpoint/2010/main" val="1157830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Historical development</a:t>
            </a:r>
            <a:endParaRPr lang="en-GB" dirty="0"/>
          </a:p>
        </p:txBody>
      </p:sp>
      <p:sp>
        <p:nvSpPr>
          <p:cNvPr id="3" name="Content Placeholder 2"/>
          <p:cNvSpPr>
            <a:spLocks noGrp="1"/>
          </p:cNvSpPr>
          <p:nvPr>
            <p:ph idx="1"/>
          </p:nvPr>
        </p:nvSpPr>
        <p:spPr>
          <a:xfrm>
            <a:off x="457200" y="1268760"/>
            <a:ext cx="6347048" cy="4525963"/>
          </a:xfrm>
        </p:spPr>
        <p:txBody>
          <a:bodyPr/>
          <a:lstStyle/>
          <a:p>
            <a:r>
              <a:rPr lang="en-GB" sz="2400" dirty="0" smtClean="0"/>
              <a:t>Environmental movement catalysed by Silent Spring (1962); environmental education</a:t>
            </a:r>
          </a:p>
          <a:p>
            <a:r>
              <a:rPr lang="en-GB" sz="2400" dirty="0" smtClean="0"/>
              <a:t>Changes in notions of development post-colonialism; famine</a:t>
            </a:r>
          </a:p>
          <a:p>
            <a:r>
              <a:rPr lang="en-GB" sz="2400" dirty="0" smtClean="0"/>
              <a:t>Interdependence of social justice and ecological integrity</a:t>
            </a:r>
          </a:p>
          <a:p>
            <a:r>
              <a:rPr lang="en-GB" sz="2400" dirty="0" smtClean="0"/>
              <a:t>Education for sustainable development; learning for sustainability</a:t>
            </a:r>
          </a:p>
          <a:p>
            <a:r>
              <a:rPr lang="en-GB" sz="2400" dirty="0" smtClean="0"/>
              <a:t>Pedagogy and curriculum: </a:t>
            </a:r>
            <a:r>
              <a:rPr lang="en-GB" sz="2400" dirty="0"/>
              <a:t>critical </a:t>
            </a:r>
            <a:r>
              <a:rPr lang="en-GB" sz="2400" dirty="0" smtClean="0"/>
              <a:t>reflection, </a:t>
            </a:r>
            <a:r>
              <a:rPr lang="en-GB" sz="2400" dirty="0"/>
              <a:t>transformative </a:t>
            </a:r>
            <a:r>
              <a:rPr lang="en-GB" sz="2400" dirty="0" smtClean="0"/>
              <a:t>learning, outdoor learning, </a:t>
            </a:r>
            <a:r>
              <a:rPr lang="en-GB" sz="2400" dirty="0"/>
              <a:t>global </a:t>
            </a:r>
            <a:r>
              <a:rPr lang="en-GB" sz="2400" dirty="0" smtClean="0"/>
              <a:t>citizenship, holistic view, future thinking, values based, systems thinking, interdisciplinary, real world problems, problem solving, experiential, practice linked</a:t>
            </a:r>
            <a:r>
              <a:rPr lang="is-IS" sz="2400" dirty="0" smtClean="0"/>
              <a:t>….....</a:t>
            </a:r>
            <a:r>
              <a:rPr lang="en-GB" sz="2400" dirty="0" smtClean="0"/>
              <a:t> </a:t>
            </a:r>
          </a:p>
          <a:p>
            <a:endParaRPr lang="en-GB" sz="2400" dirty="0"/>
          </a:p>
        </p:txBody>
      </p:sp>
      <p:pic>
        <p:nvPicPr>
          <p:cNvPr id="4" name="Picture 3"/>
          <p:cNvPicPr>
            <a:picLocks noChangeAspect="1"/>
          </p:cNvPicPr>
          <p:nvPr/>
        </p:nvPicPr>
        <p:blipFill>
          <a:blip r:embed="rId2"/>
          <a:stretch>
            <a:fillRect/>
          </a:stretch>
        </p:blipFill>
        <p:spPr>
          <a:xfrm>
            <a:off x="7190069" y="1277392"/>
            <a:ext cx="1953766" cy="195376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0069" y="3231158"/>
            <a:ext cx="1953931" cy="2987662"/>
          </a:xfrm>
          <a:prstGeom prst="rect">
            <a:avLst/>
          </a:prstGeom>
        </p:spPr>
      </p:pic>
    </p:spTree>
    <p:extLst>
      <p:ext uri="{BB962C8B-B14F-4D97-AF65-F5344CB8AC3E}">
        <p14:creationId xmlns:p14="http://schemas.microsoft.com/office/powerpoint/2010/main" val="161882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for sustainability</a:t>
            </a:r>
            <a:endParaRPr lang="en-US" dirty="0"/>
          </a:p>
        </p:txBody>
      </p:sp>
      <p:sp>
        <p:nvSpPr>
          <p:cNvPr id="3" name="Content Placeholder 2"/>
          <p:cNvSpPr>
            <a:spLocks noGrp="1"/>
          </p:cNvSpPr>
          <p:nvPr>
            <p:ph idx="1"/>
          </p:nvPr>
        </p:nvSpPr>
        <p:spPr/>
        <p:txBody>
          <a:bodyPr/>
          <a:lstStyle/>
          <a:p>
            <a:pPr marL="0" indent="0">
              <a:buFontTx/>
              <a:buNone/>
              <a:defRPr/>
            </a:pPr>
            <a:r>
              <a:rPr lang="en-GB" i="1" dirty="0" smtClean="0"/>
              <a:t>Harnessing the full potential of learning to create </a:t>
            </a:r>
            <a:r>
              <a:rPr lang="en-GB" i="1" dirty="0"/>
              <a:t>a flourishing, sustainable world </a:t>
            </a:r>
            <a:r>
              <a:rPr lang="en-GB" i="1" dirty="0" smtClean="0"/>
              <a:t>within </a:t>
            </a:r>
            <a:r>
              <a:rPr lang="en-GB" i="1" dirty="0"/>
              <a:t>formal institutions (e.g. schools, FE and HE) and in non-formal (e.g. community, business) and informal (e.g. through media and cultural norms) contexts</a:t>
            </a:r>
            <a:r>
              <a:rPr lang="en-GB" dirty="0" smtClean="0"/>
              <a:t> </a:t>
            </a:r>
          </a:p>
          <a:p>
            <a:pPr marL="0" indent="0">
              <a:buFontTx/>
              <a:buNone/>
              <a:defRPr/>
            </a:pPr>
            <a:r>
              <a:rPr lang="en-GB" sz="2000" dirty="0" smtClean="0">
                <a:solidFill>
                  <a:srgbClr val="660066"/>
                </a:solidFill>
              </a:rPr>
              <a:t>See Learning for Sustainability Scotland website</a:t>
            </a:r>
          </a:p>
          <a:p>
            <a:pPr marL="0" indent="0">
              <a:buFontTx/>
              <a:buNone/>
              <a:defRPr/>
            </a:pPr>
            <a:endParaRPr lang="en-US" sz="2000" dirty="0">
              <a:solidFill>
                <a:srgbClr val="660066"/>
              </a:solidFill>
            </a:endParaRPr>
          </a:p>
        </p:txBody>
      </p:sp>
    </p:spTree>
    <p:extLst>
      <p:ext uri="{BB962C8B-B14F-4D97-AF65-F5344CB8AC3E}">
        <p14:creationId xmlns:p14="http://schemas.microsoft.com/office/powerpoint/2010/main" val="276570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sustainability context</a:t>
            </a:r>
            <a:endParaRPr lang="en-GB" dirty="0"/>
          </a:p>
        </p:txBody>
      </p:sp>
      <p:sp>
        <p:nvSpPr>
          <p:cNvPr id="3" name="Content Placeholder 2"/>
          <p:cNvSpPr>
            <a:spLocks noGrp="1"/>
          </p:cNvSpPr>
          <p:nvPr>
            <p:ph idx="1"/>
          </p:nvPr>
        </p:nvSpPr>
        <p:spPr>
          <a:xfrm>
            <a:off x="457200" y="1600200"/>
            <a:ext cx="8686800" cy="4525963"/>
          </a:xfrm>
        </p:spPr>
        <p:txBody>
          <a:bodyPr/>
          <a:lstStyle/>
          <a:p>
            <a:r>
              <a:rPr lang="en-GB" sz="2400" dirty="0" smtClean="0"/>
              <a:t>UN DESD 2005-2015 and UN RCEs in ESD</a:t>
            </a:r>
          </a:p>
          <a:p>
            <a:r>
              <a:rPr lang="en-GB" sz="2400" dirty="0" smtClean="0"/>
              <a:t>UK UN national commission note on ESD </a:t>
            </a:r>
          </a:p>
          <a:p>
            <a:r>
              <a:rPr lang="en-GB" sz="2400" dirty="0" smtClean="0"/>
              <a:t>QAA </a:t>
            </a:r>
            <a:r>
              <a:rPr lang="en-GB" sz="2400" dirty="0"/>
              <a:t>ESD guidance </a:t>
            </a:r>
            <a:r>
              <a:rPr lang="en-GB" sz="2400" dirty="0" smtClean="0"/>
              <a:t>2014</a:t>
            </a:r>
          </a:p>
          <a:p>
            <a:r>
              <a:rPr lang="en-GB" sz="2400" dirty="0" smtClean="0"/>
              <a:t>HEA report on embedding sustainability in the curriculum</a:t>
            </a:r>
          </a:p>
          <a:p>
            <a:r>
              <a:rPr lang="en-GB" sz="2400" dirty="0" smtClean="0"/>
              <a:t>SDGs: UKSSD action plan; Young people, education &amp; SDGs St Georges house consultations</a:t>
            </a:r>
          </a:p>
          <a:p>
            <a:endParaRPr lang="en-GB" sz="24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752" y="4347393"/>
            <a:ext cx="4158208" cy="253799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752" y="4333096"/>
            <a:ext cx="1774814" cy="2511813"/>
          </a:xfrm>
          <a:prstGeom prst="rect">
            <a:avLst/>
          </a:prstGeom>
        </p:spPr>
      </p:pic>
      <p:pic>
        <p:nvPicPr>
          <p:cNvPr id="6"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485656" y="4400256"/>
            <a:ext cx="1758752" cy="126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0797" y="5704996"/>
            <a:ext cx="1732163" cy="1166323"/>
          </a:xfrm>
          <a:prstGeom prst="rect">
            <a:avLst/>
          </a:prstGeom>
        </p:spPr>
      </p:pic>
    </p:spTree>
    <p:extLst>
      <p:ext uri="{BB962C8B-B14F-4D97-AF65-F5344CB8AC3E}">
        <p14:creationId xmlns:p14="http://schemas.microsoft.com/office/powerpoint/2010/main" val="78730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b="1" dirty="0"/>
              <a:t>Linking to Institutional Sustainability Intentions</a:t>
            </a:r>
            <a:endParaRPr lang="en-GB" dirty="0"/>
          </a:p>
        </p:txBody>
      </p:sp>
      <p:sp>
        <p:nvSpPr>
          <p:cNvPr id="7" name="Subtitle 6"/>
          <p:cNvSpPr>
            <a:spLocks noGrp="1"/>
          </p:cNvSpPr>
          <p:nvPr>
            <p:ph type="subTitle" idx="1"/>
          </p:nvPr>
        </p:nvSpPr>
        <p:spPr/>
        <p:txBody>
          <a:bodyPr/>
          <a:lstStyle/>
          <a:p>
            <a:r>
              <a:rPr lang="en-GB" dirty="0" err="1" smtClean="0"/>
              <a:t>Rehema</a:t>
            </a:r>
            <a:r>
              <a:rPr lang="en-GB" dirty="0" smtClean="0"/>
              <a:t> White</a:t>
            </a:r>
          </a:p>
          <a:p>
            <a:r>
              <a:rPr lang="en-GB" dirty="0" smtClean="0"/>
              <a:t>University of St Andrews</a:t>
            </a:r>
            <a:endParaRPr lang="en-GB" dirty="0"/>
          </a:p>
        </p:txBody>
      </p:sp>
    </p:spTree>
    <p:extLst>
      <p:ext uri="{BB962C8B-B14F-4D97-AF65-F5344CB8AC3E}">
        <p14:creationId xmlns:p14="http://schemas.microsoft.com/office/powerpoint/2010/main" val="152530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University of St Andrews</a:t>
            </a:r>
            <a:endParaRPr lang="en-US" dirty="0"/>
          </a:p>
        </p:txBody>
      </p:sp>
      <p:sp>
        <p:nvSpPr>
          <p:cNvPr id="3" name="Content Placeholder 2"/>
          <p:cNvSpPr>
            <a:spLocks noGrp="1"/>
          </p:cNvSpPr>
          <p:nvPr>
            <p:ph idx="1"/>
          </p:nvPr>
        </p:nvSpPr>
        <p:spPr>
          <a:xfrm>
            <a:off x="457200" y="1600200"/>
            <a:ext cx="8229600" cy="3333184"/>
          </a:xfrm>
        </p:spPr>
        <p:txBody>
          <a:bodyPr>
            <a:normAutofit fontScale="70000" lnSpcReduction="20000"/>
          </a:bodyPr>
          <a:lstStyle/>
          <a:p>
            <a:r>
              <a:rPr lang="en-US" dirty="0" smtClean="0"/>
              <a:t>A small and ancient institution (600 </a:t>
            </a:r>
            <a:r>
              <a:rPr lang="en-US" dirty="0" err="1" smtClean="0"/>
              <a:t>yrs</a:t>
            </a:r>
            <a:r>
              <a:rPr lang="en-US" dirty="0" smtClean="0"/>
              <a:t>); 8000 students in small coastal town</a:t>
            </a:r>
          </a:p>
          <a:p>
            <a:r>
              <a:rPr lang="en-US" dirty="0" smtClean="0"/>
              <a:t>Research intensive</a:t>
            </a:r>
          </a:p>
          <a:p>
            <a:r>
              <a:rPr lang="en-US" dirty="0" smtClean="0"/>
              <a:t>52% students in residences</a:t>
            </a:r>
          </a:p>
          <a:p>
            <a:r>
              <a:rPr lang="en-US" dirty="0" smtClean="0"/>
              <a:t>SD module then undergraduate </a:t>
            </a:r>
            <a:r>
              <a:rPr lang="en-US" dirty="0" err="1" smtClean="0"/>
              <a:t>Programme</a:t>
            </a:r>
            <a:r>
              <a:rPr lang="en-US" dirty="0" smtClean="0"/>
              <a:t> then postgraduate</a:t>
            </a:r>
          </a:p>
          <a:p>
            <a:r>
              <a:rPr lang="en-US" dirty="0" smtClean="0"/>
              <a:t>St Andrews </a:t>
            </a:r>
            <a:r>
              <a:rPr lang="en-US" dirty="0"/>
              <a:t>S</a:t>
            </a:r>
            <a:r>
              <a:rPr lang="en-US" dirty="0" smtClean="0"/>
              <a:t>ustainability Institute (SASI)</a:t>
            </a:r>
          </a:p>
          <a:p>
            <a:r>
              <a:rPr lang="en-US" dirty="0" smtClean="0"/>
              <a:t>Estates enthusiasm</a:t>
            </a:r>
          </a:p>
          <a:p>
            <a:r>
              <a:rPr lang="en-US" dirty="0" smtClean="0"/>
              <a:t>Student and staff grassroots movement including Transition</a:t>
            </a:r>
          </a:p>
          <a:p>
            <a:r>
              <a:rPr lang="en-US" dirty="0" smtClean="0"/>
              <a:t>Integrated action and </a:t>
            </a:r>
            <a:r>
              <a:rPr lang="en-US" dirty="0" err="1" smtClean="0"/>
              <a:t>revitalised</a:t>
            </a:r>
            <a:r>
              <a:rPr lang="en-US" dirty="0" smtClean="0"/>
              <a:t> SD Working Group</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127002" y="4938850"/>
            <a:ext cx="3001024" cy="194031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1688" y="4938850"/>
            <a:ext cx="2489200" cy="1945783"/>
          </a:xfrm>
          <a:prstGeom prst="rect">
            <a:avLst/>
          </a:prstGeom>
        </p:spPr>
      </p:pic>
      <p:pic>
        <p:nvPicPr>
          <p:cNvPr id="7" name="Picture 6"/>
          <p:cNvPicPr>
            <a:picLocks noChangeAspect="1"/>
          </p:cNvPicPr>
          <p:nvPr/>
        </p:nvPicPr>
        <p:blipFill>
          <a:blip r:embed="rId5"/>
          <a:stretch>
            <a:fillRect/>
          </a:stretch>
        </p:blipFill>
        <p:spPr>
          <a:xfrm>
            <a:off x="5299720" y="4938850"/>
            <a:ext cx="3134483" cy="2009284"/>
          </a:xfrm>
          <a:prstGeom prst="rect">
            <a:avLst/>
          </a:prstGeom>
        </p:spPr>
      </p:pic>
      <p:pic>
        <p:nvPicPr>
          <p:cNvPr id="8" name="Picture 7"/>
          <p:cNvPicPr>
            <a:picLocks noChangeAspect="1"/>
          </p:cNvPicPr>
          <p:nvPr/>
        </p:nvPicPr>
        <p:blipFill>
          <a:blip r:embed="rId6"/>
          <a:stretch>
            <a:fillRect/>
          </a:stretch>
        </p:blipFill>
        <p:spPr>
          <a:xfrm>
            <a:off x="8413036" y="4883138"/>
            <a:ext cx="1344797" cy="2017196"/>
          </a:xfrm>
          <a:prstGeom prst="rect">
            <a:avLst/>
          </a:prstGeom>
        </p:spPr>
      </p:pic>
    </p:spTree>
    <p:extLst>
      <p:ext uri="{BB962C8B-B14F-4D97-AF65-F5344CB8AC3E}">
        <p14:creationId xmlns:p14="http://schemas.microsoft.com/office/powerpoint/2010/main" val="211236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258888" y="1185863"/>
            <a:ext cx="6553200" cy="4114800"/>
          </a:xfrm>
        </p:spPr>
        <p:txBody>
          <a:bodyPr/>
          <a:lstStyle/>
          <a:p>
            <a:pPr algn="ctr">
              <a:buFontTx/>
              <a:buNone/>
              <a:defRPr/>
            </a:pPr>
            <a:r>
              <a:rPr lang="en-GB" dirty="0" smtClean="0">
                <a:latin typeface="Berlin Sans FB Demi" pitchFamily="34" charset="0"/>
                <a:ea typeface="+mn-ea"/>
                <a:cs typeface="+mn-cs"/>
              </a:rPr>
              <a:t>	</a:t>
            </a:r>
            <a:r>
              <a:rPr lang="en-GB" sz="4000" dirty="0" smtClean="0">
                <a:latin typeface="+mj-lt"/>
                <a:ea typeface="+mn-ea"/>
                <a:cs typeface="+mn-cs"/>
              </a:rPr>
              <a:t>Aim of SD Programme</a:t>
            </a:r>
          </a:p>
          <a:p>
            <a:pPr marL="0" indent="0" algn="ctr">
              <a:buFontTx/>
              <a:buNone/>
              <a:defRPr/>
            </a:pPr>
            <a:r>
              <a:rPr lang="en-GB" dirty="0" smtClean="0">
                <a:latin typeface="+mj-lt"/>
                <a:ea typeface="+mn-ea"/>
                <a:cs typeface="+mn-cs"/>
              </a:rPr>
              <a:t>Enable students to critically interrogate the principles, practice and plurality of sustainable development and contribute to the evolution of innovative, interdisciplinary thinking and action necessary to move towards more sustainable futures </a:t>
            </a:r>
            <a:endParaRPr lang="en-US" dirty="0" smtClean="0">
              <a:latin typeface="+mj-lt"/>
              <a:ea typeface="+mn-ea"/>
              <a:cs typeface="+mn-cs"/>
            </a:endParaRPr>
          </a:p>
        </p:txBody>
      </p:sp>
      <p:pic>
        <p:nvPicPr>
          <p:cNvPr id="23554" name="Picture 5" descr="cre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67175" y="5484813"/>
            <a:ext cx="1081088"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20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3508</TotalTime>
  <Words>1136</Words>
  <Application>Microsoft Macintosh PowerPoint</Application>
  <PresentationFormat>On-screen Show (4:3)</PresentationFormat>
  <Paragraphs>191</Paragraphs>
  <Slides>25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Apple Chancery</vt:lpstr>
      <vt:lpstr>Berlin Sans FB Demi</vt:lpstr>
      <vt:lpstr>Calibri</vt:lpstr>
      <vt:lpstr>ＭＳ Ｐゴシック</vt:lpstr>
      <vt:lpstr>Times New Roman</vt:lpstr>
      <vt:lpstr>Arial</vt:lpstr>
      <vt:lpstr>Office Theme</vt:lpstr>
      <vt:lpstr>PowerPoint Presentation</vt:lpstr>
      <vt:lpstr>Welcome!</vt:lpstr>
      <vt:lpstr>Learning for Sustainability Scotland</vt:lpstr>
      <vt:lpstr>Historical development</vt:lpstr>
      <vt:lpstr>Learning for sustainability</vt:lpstr>
      <vt:lpstr>UK sustainability context</vt:lpstr>
      <vt:lpstr>Linking to Institutional Sustainability Intentions</vt:lpstr>
      <vt:lpstr>University of St Andrews</vt:lpstr>
      <vt:lpstr>PowerPoint Presentation</vt:lpstr>
      <vt:lpstr>PowerPoint Presentation</vt:lpstr>
      <vt:lpstr>Why?  Critical thinking</vt:lpstr>
      <vt:lpstr>PowerPoint Presentation</vt:lpstr>
      <vt:lpstr>How?  Pedagogy: Transformative learning &amp; skills</vt:lpstr>
      <vt:lpstr>PowerPoint Presentation</vt:lpstr>
      <vt:lpstr>Where? Local focus and global perspective</vt:lpstr>
      <vt:lpstr>PowerPoint Presentation</vt:lpstr>
      <vt:lpstr>PowerPoint Presentation</vt:lpstr>
      <vt:lpstr>Transition University of St Andrews</vt:lpstr>
      <vt:lpstr>Approaches to measuring / encouraging sustainability in the curriculum </vt:lpstr>
      <vt:lpstr>Examples of scoping sustainability in the curriculum:  Shona Russell and Katherine Ellsworth-Krebs</vt:lpstr>
      <vt:lpstr>Overall aim: to equip our University community with the knowledge and skills to understand and address sustainability </vt:lpstr>
      <vt:lpstr>Towards a ‘sustainable university’</vt:lpstr>
      <vt:lpstr>Conclusions </vt:lpstr>
      <vt:lpstr>Measuring sustainability in  the curriculum</vt:lpstr>
      <vt:lpstr>Measuring sustainability in  the curriculum</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imenzies</dc:creator>
  <cp:lastModifiedBy>Microsoft Office User</cp:lastModifiedBy>
  <cp:revision>264</cp:revision>
  <cp:lastPrinted>2014-02-19T17:00:56Z</cp:lastPrinted>
  <dcterms:created xsi:type="dcterms:W3CDTF">2010-09-19T20:22:28Z</dcterms:created>
  <dcterms:modified xsi:type="dcterms:W3CDTF">2018-01-10T10:18:32Z</dcterms:modified>
</cp:coreProperties>
</file>