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04"/>
    <p:restoredTop sz="86086"/>
  </p:normalViewPr>
  <p:slideViewPr>
    <p:cSldViewPr snapToGrid="0" snapToObjects="1">
      <p:cViewPr varScale="1">
        <p:scale>
          <a:sx n="52" d="100"/>
          <a:sy n="52" d="100"/>
        </p:scale>
        <p:origin x="6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ERSON, Lucy" userId="6d7afb57-2940-4fa5-9da0-44279efd2b31" providerId="ADAL" clId="{FF4E351B-9A41-4AA3-A980-B5E5660EFF86}"/>
    <pc:docChg chg="modSld">
      <pc:chgData name="PATTERSON, Lucy" userId="6d7afb57-2940-4fa5-9da0-44279efd2b31" providerId="ADAL" clId="{FF4E351B-9A41-4AA3-A980-B5E5660EFF86}" dt="2022-05-03T15:25:43.444" v="0" actId="1076"/>
      <pc:docMkLst>
        <pc:docMk/>
      </pc:docMkLst>
      <pc:sldChg chg="modSp mod">
        <pc:chgData name="PATTERSON, Lucy" userId="6d7afb57-2940-4fa5-9da0-44279efd2b31" providerId="ADAL" clId="{FF4E351B-9A41-4AA3-A980-B5E5660EFF86}" dt="2022-05-03T15:25:43.444" v="0" actId="1076"/>
        <pc:sldMkLst>
          <pc:docMk/>
          <pc:sldMk cId="15564345" sldId="260"/>
        </pc:sldMkLst>
        <pc:spChg chg="mod">
          <ac:chgData name="PATTERSON, Lucy" userId="6d7afb57-2940-4fa5-9da0-44279efd2b31" providerId="ADAL" clId="{FF4E351B-9A41-4AA3-A980-B5E5660EFF86}" dt="2022-05-03T15:25:43.444" v="0" actId="1076"/>
          <ac:spMkLst>
            <pc:docMk/>
            <pc:sldMk cId="15564345" sldId="260"/>
            <ac:spMk id="4" creationId="{5F83FC36-EF64-384A-BE9F-87D0605454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B6C38-91FF-764A-9D47-0443FB0CD36A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E454D-6879-2F48-8E20-0991F163F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4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454D-6879-2F48-8E20-0991F163F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8951-A5B3-F343-BF23-ACE52D783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50B75-E147-5245-8DAB-1C776A3A6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10E9-8A29-1D48-BDBD-9EA7D6A3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1124-BEA0-1945-8D9A-B1389C28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8A81-5FD1-2D4E-BC69-98C8E16C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9880-B2C0-814D-BF27-30E3C2CE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09CBD-6623-2741-8FF6-C3C97B247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1481-3408-F349-A2B4-1BF94DCC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B31F9-1EAB-B245-AC83-04B55C04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CDD3-0D96-E640-9E3C-4B293451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256D7-1214-D54E-9893-A0E430AC2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92086-D51F-AB47-BB4D-821E97031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F41D3-15E4-0746-8182-0D8ADB1F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B4A8-2F40-AA44-8455-671F61BD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68E94-EE46-D84F-A958-E5227C4D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C9EE-D869-7242-A29B-01D22A54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879B7-95F1-274D-99E3-4D531C9BD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2C952-E84F-3D4A-AA7C-C9BB9146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1F334-090F-514D-BE92-7891B8D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DE663-16B5-2747-84C7-A3B65344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B28D-5625-DC40-A559-D4A629C4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368D4-8157-694B-B725-BD494BBE9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55C9-A8D2-E84D-9E46-08D9E52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DEF02-5081-844B-A5CD-E57BDBAB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05A6A-14EC-4B4D-A53E-276867D9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F5AE-BDAF-9542-AB7E-88BB5452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D8AB-AA01-8D40-988F-9C40B4EDE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AFC8B-7151-4E4A-A5B3-EE283ACC2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7D0-8E32-9D4A-9F68-0702DD29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AC021-B6DE-6A4B-B230-CA380CD9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55306-DCAA-4841-83B9-16EA4339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4B7B-288F-2A47-8BED-333E2A5C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C0CA2-F7FA-A040-9FC9-0D9338F5C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87B19-0BC1-3743-9B7C-9449A1331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F0329-2F61-2140-97F5-6AB553D72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7F72E-FFCD-C640-8268-142203DF8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87795-CCF8-1A43-BD16-02C3F2B1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D98B5-DC5C-B944-923D-A50F338D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8FC67-9B16-BE4C-87B2-7737EB0E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5F06-7ACF-BE40-97DF-26D5365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997B2-41FD-284F-B03A-DCF9DF66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017C2-7C02-A54C-B02C-9CE0027B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EC365-90A2-124A-861C-DC598BB5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DFB80-F8F5-4744-9D7E-E555367E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03C2E-CDA1-4646-82E4-B5983470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027DB-9140-624E-8F90-070E7C5E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1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19B2-D4F6-D346-AF99-5F001D79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1E003-7CCD-A040-9545-547FF90C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BFC18-F082-714F-BB9F-E913042F1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E46-B213-8840-9E7D-32425592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A9751-9E23-1F42-B7C6-A4C623E9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F1493-4831-7E40-9D2F-445AFDC4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E82D-1BCF-9B4D-B6F1-5944EA39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BB12A-BC7B-4E43-AC4A-979162A8A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59E6D-CA09-AD48-BA77-5695B03E0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4B07F-EA59-6942-A738-49636FCD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76A65-1990-B34C-918F-F8DDC45D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3FF52-2020-C04F-AB76-7327CEBE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C4C02-F90C-5540-8D22-EBAB8B08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BF899-5592-B743-A71E-6AA73C263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8FFDD-46D2-0949-81BB-811A2D275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7364-B398-9742-95E3-D37C2B6C6C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532D-FC44-0543-AEFD-94EAA2818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857A-EF77-2A41-B7C7-E42F26A8E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734D-9D30-EF4C-90B1-A12DEC3A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tishinsight.ac.uk/Portals/80/SUIIProgrammes/Falkland%20Estate/Folk%20Place%20Work%20-%20Interactivity%20of%20SDGs%20Brief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bOjFnQaBH20H8Ysdp8L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ach with a cloudy sky&#10;&#10;Description automatically generated with low confidence">
            <a:extLst>
              <a:ext uri="{FF2B5EF4-FFF2-40B4-BE49-F238E27FC236}">
                <a16:creationId xmlns:a16="http://schemas.microsoft.com/office/drawing/2014/main" id="{C92EA762-1814-C148-B971-9985A254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9162"/>
            <a:ext cx="12327467" cy="904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22D80-132D-F04A-AEE8-768D4C90EF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Tools for teaching ESD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2C811-A128-0D42-9133-840E9F790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Rehema White</a:t>
            </a:r>
          </a:p>
          <a:p>
            <a:r>
              <a:rPr lang="en-US" b="1" dirty="0"/>
              <a:t>University of St Andrews and </a:t>
            </a:r>
          </a:p>
          <a:p>
            <a:r>
              <a:rPr lang="en-US" b="1" dirty="0"/>
              <a:t>Learning for Sustainability Scotland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879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930990-613D-B64F-8181-1ABD0BDBB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133575-7B3C-C848-BCFD-9C06797BC427}"/>
              </a:ext>
            </a:extLst>
          </p:cNvPr>
          <p:cNvSpPr/>
          <p:nvPr/>
        </p:nvSpPr>
        <p:spPr>
          <a:xfrm>
            <a:off x="558800" y="6336010"/>
            <a:ext cx="1163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https://www.scottishinsight.ac.uk/Portals/80/SUIIProgrammes/Falkland%20Estate/Folk%20Place%20Work%20-%20Interactivity%20of%20SDGs%20Brief.pdf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73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C7295-EF88-CF46-9777-A2F32DFE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Aims of our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413A-9776-FE4C-97F5-D6706368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" y="1862650"/>
            <a:ext cx="5157989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1. Explore theoretical frameworks to interpret the holistic vision of the SDGs </a:t>
            </a:r>
          </a:p>
          <a:p>
            <a:pPr marL="0" indent="0">
              <a:buNone/>
            </a:pPr>
            <a:r>
              <a:rPr lang="en-GB" sz="2400" dirty="0"/>
              <a:t>2. Describe existing practical tools that can be used to map and monitor progress against the SDGs by sectors, communities, businesses or enterprises </a:t>
            </a:r>
          </a:p>
          <a:p>
            <a:pPr marL="0" indent="0">
              <a:buNone/>
            </a:pPr>
            <a:r>
              <a:rPr lang="en-GB" sz="2400" dirty="0"/>
              <a:t>3. Inform the choice of a practical mapping tool for our project. </a:t>
            </a:r>
          </a:p>
          <a:p>
            <a:pPr marL="0" indent="0">
              <a:buNone/>
            </a:pPr>
            <a:r>
              <a:rPr lang="en-GB" sz="2400" dirty="0"/>
              <a:t>4. Provide a resource for further programmes</a:t>
            </a:r>
          </a:p>
          <a:p>
            <a:pPr marL="0" indent="0">
              <a:buNone/>
            </a:pPr>
            <a:r>
              <a:rPr lang="en-GB" sz="2400" dirty="0"/>
              <a:t>Ross 2021</a:t>
            </a:r>
          </a:p>
          <a:p>
            <a:endParaRPr lang="en-US" sz="2400" dirty="0"/>
          </a:p>
        </p:txBody>
      </p:sp>
      <p:pic>
        <p:nvPicPr>
          <p:cNvPr id="5" name="Picture 4" descr="A picture containing grass, outdoor, field, mountain&#10;&#10;Description automatically generated">
            <a:extLst>
              <a:ext uri="{FF2B5EF4-FFF2-40B4-BE49-F238E27FC236}">
                <a16:creationId xmlns:a16="http://schemas.microsoft.com/office/drawing/2014/main" id="{86D4C611-7A0B-B44F-8B34-2E99B697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21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1FFCCE-18F1-4249-9F26-E8A0B2F7C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43886"/>
              </p:ext>
            </p:extLst>
          </p:nvPr>
        </p:nvGraphicFramePr>
        <p:xfrm>
          <a:off x="0" y="-1417788"/>
          <a:ext cx="12311744" cy="8710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793">
                  <a:extLst>
                    <a:ext uri="{9D8B030D-6E8A-4147-A177-3AD203B41FA5}">
                      <a16:colId xmlns:a16="http://schemas.microsoft.com/office/drawing/2014/main" val="3521582511"/>
                    </a:ext>
                  </a:extLst>
                </a:gridCol>
                <a:gridCol w="3034003">
                  <a:extLst>
                    <a:ext uri="{9D8B030D-6E8A-4147-A177-3AD203B41FA5}">
                      <a16:colId xmlns:a16="http://schemas.microsoft.com/office/drawing/2014/main" val="2598761621"/>
                    </a:ext>
                  </a:extLst>
                </a:gridCol>
                <a:gridCol w="4580719">
                  <a:extLst>
                    <a:ext uri="{9D8B030D-6E8A-4147-A177-3AD203B41FA5}">
                      <a16:colId xmlns:a16="http://schemas.microsoft.com/office/drawing/2014/main" val="3861491517"/>
                    </a:ext>
                  </a:extLst>
                </a:gridCol>
                <a:gridCol w="834406">
                  <a:extLst>
                    <a:ext uri="{9D8B030D-6E8A-4147-A177-3AD203B41FA5}">
                      <a16:colId xmlns:a16="http://schemas.microsoft.com/office/drawing/2014/main" val="3772918667"/>
                    </a:ext>
                  </a:extLst>
                </a:gridCol>
                <a:gridCol w="527889">
                  <a:extLst>
                    <a:ext uri="{9D8B030D-6E8A-4147-A177-3AD203B41FA5}">
                      <a16:colId xmlns:a16="http://schemas.microsoft.com/office/drawing/2014/main" val="337974231"/>
                    </a:ext>
                  </a:extLst>
                </a:gridCol>
                <a:gridCol w="408689">
                  <a:extLst>
                    <a:ext uri="{9D8B030D-6E8A-4147-A177-3AD203B41FA5}">
                      <a16:colId xmlns:a16="http://schemas.microsoft.com/office/drawing/2014/main" val="70538108"/>
                    </a:ext>
                  </a:extLst>
                </a:gridCol>
                <a:gridCol w="391660">
                  <a:extLst>
                    <a:ext uri="{9D8B030D-6E8A-4147-A177-3AD203B41FA5}">
                      <a16:colId xmlns:a16="http://schemas.microsoft.com/office/drawing/2014/main" val="4023793847"/>
                    </a:ext>
                  </a:extLst>
                </a:gridCol>
                <a:gridCol w="425717">
                  <a:extLst>
                    <a:ext uri="{9D8B030D-6E8A-4147-A177-3AD203B41FA5}">
                      <a16:colId xmlns:a16="http://schemas.microsoft.com/office/drawing/2014/main" val="4180535696"/>
                    </a:ext>
                  </a:extLst>
                </a:gridCol>
                <a:gridCol w="641494">
                  <a:extLst>
                    <a:ext uri="{9D8B030D-6E8A-4147-A177-3AD203B41FA5}">
                      <a16:colId xmlns:a16="http://schemas.microsoft.com/office/drawing/2014/main" val="4022736890"/>
                    </a:ext>
                  </a:extLst>
                </a:gridCol>
                <a:gridCol w="391660">
                  <a:extLst>
                    <a:ext uri="{9D8B030D-6E8A-4147-A177-3AD203B41FA5}">
                      <a16:colId xmlns:a16="http://schemas.microsoft.com/office/drawing/2014/main" val="1972548778"/>
                    </a:ext>
                  </a:extLst>
                </a:gridCol>
                <a:gridCol w="425714">
                  <a:extLst>
                    <a:ext uri="{9D8B030D-6E8A-4147-A177-3AD203B41FA5}">
                      <a16:colId xmlns:a16="http://schemas.microsoft.com/office/drawing/2014/main" val="4004890256"/>
                    </a:ext>
                  </a:extLst>
                </a:gridCol>
              </a:tblGrid>
              <a:tr h="164111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endParaRPr lang="en-GB" sz="1550">
                        <a:effectLst/>
                      </a:endParaRPr>
                    </a:p>
                    <a:p>
                      <a:pPr indent="118745" algn="ctr"/>
                      <a:r>
                        <a:rPr lang="en-GB" sz="1550">
                          <a:effectLst/>
                        </a:rPr>
                        <a:t>Function</a:t>
                      </a:r>
                    </a:p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</a:p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</a:p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</a:p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</a:p>
                    <a:p>
                      <a:pPr indent="118745"/>
                      <a:r>
                        <a:rPr lang="en-GB" sz="1550">
                          <a:effectLst/>
                        </a:rPr>
                        <a:t>Tool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marL="71755" indent="118745"/>
                      <a:r>
                        <a:rPr lang="en-GB" sz="1550">
                          <a:effectLst/>
                        </a:rPr>
                        <a:t>UTILITY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marL="71755" indent="118745"/>
                      <a:r>
                        <a:rPr lang="en-GB" sz="1550">
                          <a:effectLst/>
                        </a:rPr>
                        <a:t>STAKEHOLDERS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indent="118745">
                        <a:spcBef>
                          <a:spcPts val="1000"/>
                        </a:spcBef>
                      </a:pPr>
                      <a:r>
                        <a:rPr lang="en-US" sz="1550">
                          <a:effectLst/>
                        </a:rPr>
                        <a:t>IDENTIFY ORGANISATIONAL VALUES AND PURPOSE</a:t>
                      </a:r>
                      <a:endParaRPr lang="en-GB" sz="1550">
                        <a:effectLst/>
                      </a:endParaRPr>
                    </a:p>
                    <a:p>
                      <a:pPr marL="71755" indent="118745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marL="71755" indent="118745"/>
                      <a:r>
                        <a:rPr lang="en-GB" sz="1550">
                          <a:effectLst/>
                        </a:rPr>
                        <a:t>UNDERSTAND SDGs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marL="71755" indent="118745"/>
                      <a:r>
                        <a:rPr lang="en-GB" sz="1550">
                          <a:effectLst/>
                        </a:rPr>
                        <a:t>MAPPING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marL="71755" indent="118745"/>
                      <a:r>
                        <a:rPr lang="en-GB" sz="1550">
                          <a:effectLst/>
                        </a:rPr>
                        <a:t>INTERACTIONS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marL="71755" indent="118745"/>
                      <a:r>
                        <a:rPr lang="en-GB" sz="1550" dirty="0">
                          <a:effectLst/>
                        </a:rPr>
                        <a:t>TARGETS , INDICATOR&amp; MILESTONES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marL="71755" indent="118745"/>
                      <a:r>
                        <a:rPr lang="en-GB" sz="1550">
                          <a:effectLst/>
                        </a:rPr>
                        <a:t>INTEGRATION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REVIEW PROGRESS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vert="vert270" anchor="ctr"/>
                </a:tc>
                <a:extLst>
                  <a:ext uri="{0D108BD9-81ED-4DB2-BD59-A6C34878D82A}">
                    <a16:rowId xmlns:a16="http://schemas.microsoft.com/office/drawing/2014/main" val="386814178"/>
                  </a:ext>
                </a:extLst>
              </a:tr>
              <a:tr h="23444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extLst>
                  <a:ext uri="{0D108BD9-81ED-4DB2-BD59-A6C34878D82A}">
                    <a16:rowId xmlns:a16="http://schemas.microsoft.com/office/drawing/2014/main" val="1945008469"/>
                  </a:ext>
                </a:extLst>
              </a:tr>
              <a:tr h="23444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Stakeholder analysis matrix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All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377039360"/>
                  </a:ext>
                </a:extLst>
              </a:tr>
              <a:tr h="276310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T2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 dirty="0">
                          <a:effectLst/>
                        </a:rPr>
                        <a:t>Stakeholder engagement matrix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All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1042989528"/>
                  </a:ext>
                </a:extLst>
              </a:tr>
              <a:tr h="23444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T3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Theory-U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Any organisation or group with sufficient time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2406820845"/>
                  </a:ext>
                </a:extLst>
              </a:tr>
              <a:tr h="23444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T4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UN SDG Knowledge Hub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All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2346819746"/>
                  </a:ext>
                </a:extLst>
              </a:tr>
              <a:tr h="23444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T5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EcoliseWiki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Communities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4240197545"/>
                  </a:ext>
                </a:extLst>
              </a:tr>
              <a:tr h="417887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T6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Land Portal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Primarily Government, but also others for the land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3566826781"/>
                  </a:ext>
                </a:extLst>
              </a:tr>
              <a:tr h="417887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T7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 dirty="0">
                          <a:effectLst/>
                        </a:rPr>
                        <a:t>Gaia Education SDG Flashcards etc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Communities and Government primarily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169134162"/>
                  </a:ext>
                </a:extLst>
              </a:tr>
              <a:tr h="519541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T8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Global Ecovillage Map of Regeneration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Communities, but also applicable to groups, projects, organisations,  and even countries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1876154035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T9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Scottish National Performance Framework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Government primarily, Scottish communities and businesses secondarily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30206792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T10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SDG Impact Assessment Tool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Research and educational institutions, companies, entrepreneurs, civic organisations, and public agencies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2376475648"/>
                  </a:ext>
                </a:extLst>
              </a:tr>
              <a:tr h="23444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T11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Global Goals Mapping Tool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Funding agencies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tabLst>
                          <a:tab pos="139065" algn="l"/>
                        </a:tabLst>
                      </a:pPr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1842712846"/>
                  </a:ext>
                </a:extLst>
              </a:tr>
              <a:tr h="417887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T12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SDG Interactions Framework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Government, researchers, communities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4110984577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T13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SDG Synergies Approach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Government, researchers, to some extent communities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2536468362"/>
                  </a:ext>
                </a:extLst>
              </a:tr>
              <a:tr h="420457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T14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 dirty="0">
                          <a:effectLst/>
                        </a:rPr>
                        <a:t>Scotland Can B Impact Culture Events &amp; Economy Advisors Training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Business people and business advisors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342724222"/>
                  </a:ext>
                </a:extLst>
              </a:tr>
              <a:tr h="519541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T15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 dirty="0">
                          <a:effectLst/>
                        </a:rPr>
                        <a:t>Global Ecovillage Network Impact Assessment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 dirty="0">
                          <a:effectLst/>
                        </a:rPr>
                        <a:t>Communities, but also applicable to groups, projects, organisations,  and even countries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1456366131"/>
                  </a:ext>
                </a:extLst>
              </a:tr>
              <a:tr h="703335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T16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 dirty="0">
                          <a:effectLst/>
                        </a:rPr>
                        <a:t>SDG Action Manager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550">
                          <a:effectLst/>
                        </a:rPr>
                        <a:t>Businesses, but it can be used by not-for-profit organisations, with sections that are not relevant being ignored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88664971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T17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/>
                      <a:r>
                        <a:rPr lang="en-GB" sz="1550">
                          <a:effectLst/>
                        </a:rPr>
                        <a:t>SDG Compass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Companies of all sizes but the process the tool outlines can be useful for all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 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>
                          <a:effectLst/>
                        </a:rPr>
                        <a:t>●</a:t>
                      </a:r>
                      <a:endParaRPr lang="en-GB" sz="155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550" dirty="0">
                          <a:effectLst/>
                        </a:rPr>
                        <a:t>●</a:t>
                      </a:r>
                      <a:endParaRPr lang="en-GB" sz="155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 anchor="ctr"/>
                </a:tc>
                <a:extLst>
                  <a:ext uri="{0D108BD9-81ED-4DB2-BD59-A6C34878D82A}">
                    <a16:rowId xmlns:a16="http://schemas.microsoft.com/office/drawing/2014/main" val="227036835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E0FD1A0-8B75-574C-A422-20FE9D2B0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0352" y="-969221"/>
            <a:ext cx="8781246" cy="22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1: Matrix of tools by SDG integration function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AutoShape 33">
            <a:extLst>
              <a:ext uri="{FF2B5EF4-FFF2-40B4-BE49-F238E27FC236}">
                <a16:creationId xmlns:a16="http://schemas.microsoft.com/office/drawing/2014/main" id="{3991C268-12B9-344D-BE6C-F463C1EACD48}"/>
              </a:ext>
            </a:extLst>
          </p:cNvPr>
          <p:cNvCxnSpPr>
            <a:cxnSpLocks/>
          </p:cNvCxnSpPr>
          <p:nvPr/>
        </p:nvCxnSpPr>
        <p:spPr bwMode="auto">
          <a:xfrm>
            <a:off x="5190596" y="2592388"/>
            <a:ext cx="2390775" cy="1371600"/>
          </a:xfrm>
          <a:prstGeom prst="straightConnector1">
            <a:avLst/>
          </a:prstGeom>
          <a:noFill/>
          <a:ln w="9525">
            <a:solidFill>
              <a:schemeClr val="accent6">
                <a:lumMod val="75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3A3855-1390-6F41-8E53-D0798AA6F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271" y="1919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IdealSans-Light"/>
              <a:cs typeface="IdealSa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IdealSans-Light"/>
                <a:cs typeface="IdealSans-Light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7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2DB-D328-724F-B2F0-F48A3D8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23" y="2766218"/>
            <a:ext cx="349229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Ecovillage Network </a:t>
            </a:r>
            <a:br>
              <a:rPr lang="en-US" dirty="0"/>
            </a:br>
            <a:r>
              <a:rPr lang="en-US" dirty="0"/>
              <a:t>Map of Regeneration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3FC36-EF64-384A-BE9F-87D0605454A0}"/>
              </a:ext>
            </a:extLst>
          </p:cNvPr>
          <p:cNvSpPr/>
          <p:nvPr/>
        </p:nvSpPr>
        <p:spPr>
          <a:xfrm>
            <a:off x="-152951" y="6606226"/>
            <a:ext cx="518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ecovillage.org</a:t>
            </a:r>
            <a:r>
              <a:rPr lang="en-US" dirty="0"/>
              <a:t>/projects/map-of-regeneration/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011F6B-B705-7841-AEEC-ECC63CD8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292" y="609722"/>
            <a:ext cx="844298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BED1-08C4-BB44-AAC8-FA3A98D7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F1A1-B9B7-E24A-819C-99FE935D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2DF820-99C8-6745-ACAB-451034D8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580"/>
            <a:ext cx="6296457" cy="63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B10F1-85C0-FC4B-A4BE-0BB8CF85FB49}"/>
              </a:ext>
            </a:extLst>
          </p:cNvPr>
          <p:cNvSpPr/>
          <p:nvPr/>
        </p:nvSpPr>
        <p:spPr>
          <a:xfrm>
            <a:off x="7322334" y="6311900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https://prezi.com/view/bOjFnQaBH20H8Ysdp8LS/</a:t>
            </a:r>
            <a:r>
              <a:rPr lang="en-US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06E82C-D727-0149-BE94-54255428A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6457" y="734856"/>
            <a:ext cx="5895543" cy="54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45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C656-9594-854C-8068-687C24A0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Activity with Map of Regeneration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76EC-BBC5-C743-8C9C-1C71F2EA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Define context, scale and scope of the exercise </a:t>
            </a:r>
          </a:p>
          <a:p>
            <a:r>
              <a:rPr lang="en-US" sz="2400" dirty="0"/>
              <a:t>Each person highlights 3-6 areas of strength and of weakness or neglect in the community </a:t>
            </a:r>
          </a:p>
          <a:p>
            <a:r>
              <a:rPr lang="en-US" sz="2400" dirty="0"/>
              <a:t>Use as basis for mapping, discussion of scope and interconnectivity of SD issues, visioning what a regenerative deign might look like, reflection on diversity of perspectives</a:t>
            </a:r>
          </a:p>
          <a:p>
            <a:r>
              <a:rPr lang="en-US" sz="2400" dirty="0"/>
              <a:t>Links to SDGs via impact assessment and the GEN cards</a:t>
            </a:r>
          </a:p>
          <a:p>
            <a:r>
              <a:rPr lang="en-US" sz="2400" dirty="0"/>
              <a:t>Could use to identify areas of focus for class projects, to encourage diverse dissertations </a:t>
            </a:r>
            <a:r>
              <a:rPr lang="en-US" sz="2400" dirty="0" err="1"/>
              <a:t>etc</a:t>
            </a:r>
            <a:r>
              <a:rPr lang="en-US" sz="2400" dirty="0"/>
              <a:t> </a:t>
            </a:r>
          </a:p>
        </p:txBody>
      </p:sp>
      <p:pic>
        <p:nvPicPr>
          <p:cNvPr id="7" name="Picture 6" descr="A picture containing outdoor, sky, grass, water&#10;&#10;Description automatically generated">
            <a:extLst>
              <a:ext uri="{FF2B5EF4-FFF2-40B4-BE49-F238E27FC236}">
                <a16:creationId xmlns:a16="http://schemas.microsoft.com/office/drawing/2014/main" id="{8DF6B4CD-3F02-B640-9F1F-1CE7C1AAF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2B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5F3F-83D8-7B48-9958-63E275C5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32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Example –University of St Andrews community mapping by students in one class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2B43C0-91AA-F042-A90C-5138E849D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307449"/>
              </p:ext>
            </p:extLst>
          </p:nvPr>
        </p:nvGraphicFramePr>
        <p:xfrm>
          <a:off x="838200" y="1122216"/>
          <a:ext cx="10961076" cy="573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863">
                  <a:extLst>
                    <a:ext uri="{9D8B030D-6E8A-4147-A177-3AD203B41FA5}">
                      <a16:colId xmlns:a16="http://schemas.microsoft.com/office/drawing/2014/main" val="2639445435"/>
                    </a:ext>
                  </a:extLst>
                </a:gridCol>
                <a:gridCol w="5292969">
                  <a:extLst>
                    <a:ext uri="{9D8B030D-6E8A-4147-A177-3AD203B41FA5}">
                      <a16:colId xmlns:a16="http://schemas.microsoft.com/office/drawing/2014/main" val="207321517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46615478"/>
                    </a:ext>
                  </a:extLst>
                </a:gridCol>
                <a:gridCol w="1776044">
                  <a:extLst>
                    <a:ext uri="{9D8B030D-6E8A-4147-A177-3AD203B41FA5}">
                      <a16:colId xmlns:a16="http://schemas.microsoft.com/office/drawing/2014/main" val="3473566579"/>
                    </a:ext>
                  </a:extLst>
                </a:gridCol>
              </a:tblGrid>
              <a:tr h="477982">
                <a:tc>
                  <a:txBody>
                    <a:bodyPr/>
                    <a:lstStyle/>
                    <a:p>
                      <a:r>
                        <a:rPr lang="en-US" sz="22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  <a:r>
                        <a:rPr lang="en-US" sz="2200" dirty="0" err="1"/>
                        <a:t>ve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  <a:r>
                        <a:rPr lang="en-US" sz="2200" dirty="0" err="1"/>
                        <a:t>ve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5011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en-US" sz="2200" dirty="0"/>
                        <a:t>Social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Diversity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6603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51288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0911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en-US" sz="2200" dirty="0"/>
                        <a:t>Cultural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Reconnecting with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7067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Indigenous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9464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en-US" sz="2200" dirty="0"/>
                        <a:t>Ecological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Renewable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26968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757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en-US" sz="2200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Equitable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4976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Responsible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9852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en-US" sz="22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Address privilege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25778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Systems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4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5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82F691CC26A45BB748004A54C0C63" ma:contentTypeVersion="13" ma:contentTypeDescription="Create a new document." ma:contentTypeScope="" ma:versionID="a3a785fbb879595f94ffb373d02b250d">
  <xsd:schema xmlns:xsd="http://www.w3.org/2001/XMLSchema" xmlns:xs="http://www.w3.org/2001/XMLSchema" xmlns:p="http://schemas.microsoft.com/office/2006/metadata/properties" xmlns:ns2="bac58e29-0c23-4090-b611-ed602008453e" xmlns:ns3="2213ecb7-d87a-4aba-b21b-ec7ca04e5a58" targetNamespace="http://schemas.microsoft.com/office/2006/metadata/properties" ma:root="true" ma:fieldsID="57e7724b81cbcc81e11084689a35fb2b" ns2:_="" ns3:_="">
    <xsd:import namespace="bac58e29-0c23-4090-b611-ed602008453e"/>
    <xsd:import namespace="2213ecb7-d87a-4aba-b21b-ec7ca04e5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58e29-0c23-4090-b611-ed6020084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3ecb7-d87a-4aba-b21b-ec7ca04e5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4711F0-0586-44DD-BE7C-F0686C78CF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CB3882-AC7D-4322-8CE7-D484B29E5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CA83-4D26-428B-84D7-C1952DD1F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58e29-0c23-4090-b611-ed602008453e"/>
    <ds:schemaRef ds:uri="2213ecb7-d87a-4aba-b21b-ec7ca04e5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685</Words>
  <Application>Microsoft Office PowerPoint</Application>
  <PresentationFormat>Widescreen</PresentationFormat>
  <Paragraphs>275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Tools for teaching ESD</vt:lpstr>
      <vt:lpstr>PowerPoint Presentation</vt:lpstr>
      <vt:lpstr>Aims of our brief</vt:lpstr>
      <vt:lpstr>PowerPoint Presentation</vt:lpstr>
      <vt:lpstr>Global Ecovillage Network  Map of Regeneration</vt:lpstr>
      <vt:lpstr>PowerPoint Presentation</vt:lpstr>
      <vt:lpstr>Activity with Map of Regeneration</vt:lpstr>
      <vt:lpstr>Example –University of St Andrews community mapping by students in one class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teaching ESD</dc:title>
  <dc:creator>Rehema White</dc:creator>
  <cp:lastModifiedBy>PATTERSON, Lucy</cp:lastModifiedBy>
  <cp:revision>15</cp:revision>
  <dcterms:created xsi:type="dcterms:W3CDTF">2022-04-26T11:16:25Z</dcterms:created>
  <dcterms:modified xsi:type="dcterms:W3CDTF">2022-05-03T15:25:52Z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0x01010040A82F691CC26A45BB748004A54C0C63</vt:lpwstr>
  </property>
</Properties>
</file>