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3.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1.xml" ContentType="application/vnd.openxmlformats-officedocument.theme+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70" r:id="rId5"/>
    <p:sldId id="259" r:id="rId6"/>
    <p:sldId id="266" r:id="rId7"/>
    <p:sldId id="267" r:id="rId8"/>
    <p:sldId id="261" r:id="rId9"/>
    <p:sldId id="262" r:id="rId10"/>
    <p:sldId id="269" r:id="rId11"/>
    <p:sldId id="263" r:id="rId12"/>
    <p:sldId id="27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34"/>
    <p:restoredTop sz="94694"/>
  </p:normalViewPr>
  <p:slideViewPr>
    <p:cSldViewPr snapToGrid="0" snapToObjects="1">
      <p:cViewPr>
        <p:scale>
          <a:sx n="73" d="100"/>
          <a:sy n="73" d="100"/>
        </p:scale>
        <p:origin x="376"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C2824-2F31-4ED0-8D03-3656FB846A1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7A06AC6-FE83-4187-B9AC-CE4C695FB3EF}">
      <dgm:prSet/>
      <dgm:spPr/>
      <dgm:t>
        <a:bodyPr/>
        <a:lstStyle/>
        <a:p>
          <a:r>
            <a:rPr lang="en-US" dirty="0"/>
            <a:t>What is ESD?</a:t>
          </a:r>
        </a:p>
      </dgm:t>
    </dgm:pt>
    <dgm:pt modelId="{E0C41188-21B4-4D4E-83EE-0A880461B30A}" type="parTrans" cxnId="{E56E803E-1A19-4EBB-ADBF-5C94D17147BE}">
      <dgm:prSet/>
      <dgm:spPr/>
      <dgm:t>
        <a:bodyPr/>
        <a:lstStyle/>
        <a:p>
          <a:endParaRPr lang="en-US"/>
        </a:p>
      </dgm:t>
    </dgm:pt>
    <dgm:pt modelId="{47B16362-1676-4820-9300-C24BC06300DA}" type="sibTrans" cxnId="{E56E803E-1A19-4EBB-ADBF-5C94D17147BE}">
      <dgm:prSet/>
      <dgm:spPr/>
      <dgm:t>
        <a:bodyPr/>
        <a:lstStyle/>
        <a:p>
          <a:endParaRPr lang="en-US"/>
        </a:p>
      </dgm:t>
    </dgm:pt>
    <dgm:pt modelId="{C42B08CE-B15D-40DA-B9A8-085B83EC69D3}">
      <dgm:prSet/>
      <dgm:spPr/>
      <dgm:t>
        <a:bodyPr/>
        <a:lstStyle/>
        <a:p>
          <a:r>
            <a:rPr lang="en-US" dirty="0"/>
            <a:t>Guidance Process</a:t>
          </a:r>
        </a:p>
      </dgm:t>
    </dgm:pt>
    <dgm:pt modelId="{6D6DE9AA-CD0F-457A-9642-BD1C036084FA}" type="parTrans" cxnId="{7A772DA0-035E-44C0-9C75-00D13116F8D7}">
      <dgm:prSet/>
      <dgm:spPr/>
      <dgm:t>
        <a:bodyPr/>
        <a:lstStyle/>
        <a:p>
          <a:endParaRPr lang="en-US"/>
        </a:p>
      </dgm:t>
    </dgm:pt>
    <dgm:pt modelId="{DBD03BF1-9BCC-4C5D-B221-0A4D04861EEF}" type="sibTrans" cxnId="{7A772DA0-035E-44C0-9C75-00D13116F8D7}">
      <dgm:prSet/>
      <dgm:spPr/>
      <dgm:t>
        <a:bodyPr/>
        <a:lstStyle/>
        <a:p>
          <a:endParaRPr lang="en-US"/>
        </a:p>
      </dgm:t>
    </dgm:pt>
    <dgm:pt modelId="{4F9F0DBD-74B7-4C9C-BF57-917977EA5894}">
      <dgm:prSet/>
      <dgm:spPr/>
      <dgm:t>
        <a:bodyPr/>
        <a:lstStyle/>
        <a:p>
          <a:r>
            <a:rPr lang="en-US"/>
            <a:t>QAA guidance summary</a:t>
          </a:r>
        </a:p>
      </dgm:t>
    </dgm:pt>
    <dgm:pt modelId="{BE010411-EA19-4251-92F3-E988783934FC}" type="parTrans" cxnId="{43C34CC1-0281-4CC6-A0E9-5B70410BCEE7}">
      <dgm:prSet/>
      <dgm:spPr/>
      <dgm:t>
        <a:bodyPr/>
        <a:lstStyle/>
        <a:p>
          <a:endParaRPr lang="en-US"/>
        </a:p>
      </dgm:t>
    </dgm:pt>
    <dgm:pt modelId="{5F8D5C61-75D2-4B1E-AF4B-8B17B3B4C9B3}" type="sibTrans" cxnId="{43C34CC1-0281-4CC6-A0E9-5B70410BCEE7}">
      <dgm:prSet/>
      <dgm:spPr/>
      <dgm:t>
        <a:bodyPr/>
        <a:lstStyle/>
        <a:p>
          <a:endParaRPr lang="en-US"/>
        </a:p>
      </dgm:t>
    </dgm:pt>
    <dgm:pt modelId="{33F3C089-E882-4144-83B9-87B21B066693}">
      <dgm:prSet/>
      <dgm:spPr/>
      <dgm:t>
        <a:bodyPr/>
        <a:lstStyle/>
        <a:p>
          <a:r>
            <a:rPr lang="en-US"/>
            <a:t>What does this mean for us?</a:t>
          </a:r>
        </a:p>
      </dgm:t>
    </dgm:pt>
    <dgm:pt modelId="{EB11DD4E-DCE0-4B87-9D7E-3702206D1326}" type="parTrans" cxnId="{68D453B3-C16B-46B0-AA64-623AF860BBE2}">
      <dgm:prSet/>
      <dgm:spPr/>
      <dgm:t>
        <a:bodyPr/>
        <a:lstStyle/>
        <a:p>
          <a:endParaRPr lang="en-US"/>
        </a:p>
      </dgm:t>
    </dgm:pt>
    <dgm:pt modelId="{21131133-420A-4E35-B150-1E6BA618FCA9}" type="sibTrans" cxnId="{68D453B3-C16B-46B0-AA64-623AF860BBE2}">
      <dgm:prSet/>
      <dgm:spPr/>
      <dgm:t>
        <a:bodyPr/>
        <a:lstStyle/>
        <a:p>
          <a:endParaRPr lang="en-US"/>
        </a:p>
      </dgm:t>
    </dgm:pt>
    <dgm:pt modelId="{D6C7EC1B-69CD-1D47-971A-97744E17943B}" type="pres">
      <dgm:prSet presAssocID="{FF2C2824-2F31-4ED0-8D03-3656FB846A1C}" presName="linear" presStyleCnt="0">
        <dgm:presLayoutVars>
          <dgm:animLvl val="lvl"/>
          <dgm:resizeHandles val="exact"/>
        </dgm:presLayoutVars>
      </dgm:prSet>
      <dgm:spPr/>
    </dgm:pt>
    <dgm:pt modelId="{0B96A4B8-1834-3E4F-840C-D4A74E2F129D}" type="pres">
      <dgm:prSet presAssocID="{07A06AC6-FE83-4187-B9AC-CE4C695FB3EF}" presName="parentText" presStyleLbl="node1" presStyleIdx="0" presStyleCnt="4">
        <dgm:presLayoutVars>
          <dgm:chMax val="0"/>
          <dgm:bulletEnabled val="1"/>
        </dgm:presLayoutVars>
      </dgm:prSet>
      <dgm:spPr/>
    </dgm:pt>
    <dgm:pt modelId="{5139EED6-63D2-0046-B44C-1BCCF8B0A91B}" type="pres">
      <dgm:prSet presAssocID="{47B16362-1676-4820-9300-C24BC06300DA}" presName="spacer" presStyleCnt="0"/>
      <dgm:spPr/>
    </dgm:pt>
    <dgm:pt modelId="{905C83C4-8A68-0D47-BA33-0FFF4916E2F5}" type="pres">
      <dgm:prSet presAssocID="{C42B08CE-B15D-40DA-B9A8-085B83EC69D3}" presName="parentText" presStyleLbl="node1" presStyleIdx="1" presStyleCnt="4">
        <dgm:presLayoutVars>
          <dgm:chMax val="0"/>
          <dgm:bulletEnabled val="1"/>
        </dgm:presLayoutVars>
      </dgm:prSet>
      <dgm:spPr/>
    </dgm:pt>
    <dgm:pt modelId="{E3520016-B38F-E04F-BAD8-97977E30056C}" type="pres">
      <dgm:prSet presAssocID="{DBD03BF1-9BCC-4C5D-B221-0A4D04861EEF}" presName="spacer" presStyleCnt="0"/>
      <dgm:spPr/>
    </dgm:pt>
    <dgm:pt modelId="{D1ABC4AE-823E-1C4B-9EEF-4BEC3E21529D}" type="pres">
      <dgm:prSet presAssocID="{4F9F0DBD-74B7-4C9C-BF57-917977EA5894}" presName="parentText" presStyleLbl="node1" presStyleIdx="2" presStyleCnt="4">
        <dgm:presLayoutVars>
          <dgm:chMax val="0"/>
          <dgm:bulletEnabled val="1"/>
        </dgm:presLayoutVars>
      </dgm:prSet>
      <dgm:spPr/>
    </dgm:pt>
    <dgm:pt modelId="{21837D74-F6DB-6944-9DB3-72A1F773A276}" type="pres">
      <dgm:prSet presAssocID="{5F8D5C61-75D2-4B1E-AF4B-8B17B3B4C9B3}" presName="spacer" presStyleCnt="0"/>
      <dgm:spPr/>
    </dgm:pt>
    <dgm:pt modelId="{2AF4D587-5D26-2242-9C52-23BA28A9C2D2}" type="pres">
      <dgm:prSet presAssocID="{33F3C089-E882-4144-83B9-87B21B066693}" presName="parentText" presStyleLbl="node1" presStyleIdx="3" presStyleCnt="4">
        <dgm:presLayoutVars>
          <dgm:chMax val="0"/>
          <dgm:bulletEnabled val="1"/>
        </dgm:presLayoutVars>
      </dgm:prSet>
      <dgm:spPr/>
    </dgm:pt>
  </dgm:ptLst>
  <dgm:cxnLst>
    <dgm:cxn modelId="{D5BCF82F-7E8E-A442-BBED-3BBC4B3A7ED3}" type="presOf" srcId="{FF2C2824-2F31-4ED0-8D03-3656FB846A1C}" destId="{D6C7EC1B-69CD-1D47-971A-97744E17943B}" srcOrd="0" destOrd="0" presId="urn:microsoft.com/office/officeart/2005/8/layout/vList2"/>
    <dgm:cxn modelId="{E56E803E-1A19-4EBB-ADBF-5C94D17147BE}" srcId="{FF2C2824-2F31-4ED0-8D03-3656FB846A1C}" destId="{07A06AC6-FE83-4187-B9AC-CE4C695FB3EF}" srcOrd="0" destOrd="0" parTransId="{E0C41188-21B4-4D4E-83EE-0A880461B30A}" sibTransId="{47B16362-1676-4820-9300-C24BC06300DA}"/>
    <dgm:cxn modelId="{048A0772-E088-FE42-91E9-75FBF319D0C7}" type="presOf" srcId="{4F9F0DBD-74B7-4C9C-BF57-917977EA5894}" destId="{D1ABC4AE-823E-1C4B-9EEF-4BEC3E21529D}" srcOrd="0" destOrd="0" presId="urn:microsoft.com/office/officeart/2005/8/layout/vList2"/>
    <dgm:cxn modelId="{5BC03383-29F6-954E-820D-F0F47544FE94}" type="presOf" srcId="{C42B08CE-B15D-40DA-B9A8-085B83EC69D3}" destId="{905C83C4-8A68-0D47-BA33-0FFF4916E2F5}" srcOrd="0" destOrd="0" presId="urn:microsoft.com/office/officeart/2005/8/layout/vList2"/>
    <dgm:cxn modelId="{7A772DA0-035E-44C0-9C75-00D13116F8D7}" srcId="{FF2C2824-2F31-4ED0-8D03-3656FB846A1C}" destId="{C42B08CE-B15D-40DA-B9A8-085B83EC69D3}" srcOrd="1" destOrd="0" parTransId="{6D6DE9AA-CD0F-457A-9642-BD1C036084FA}" sibTransId="{DBD03BF1-9BCC-4C5D-B221-0A4D04861EEF}"/>
    <dgm:cxn modelId="{CBF55FAC-6859-8A4E-AA71-6DE37FE1EB8D}" type="presOf" srcId="{33F3C089-E882-4144-83B9-87B21B066693}" destId="{2AF4D587-5D26-2242-9C52-23BA28A9C2D2}" srcOrd="0" destOrd="0" presId="urn:microsoft.com/office/officeart/2005/8/layout/vList2"/>
    <dgm:cxn modelId="{EE6041AE-9B7F-104D-9F45-5EE594FE7841}" type="presOf" srcId="{07A06AC6-FE83-4187-B9AC-CE4C695FB3EF}" destId="{0B96A4B8-1834-3E4F-840C-D4A74E2F129D}" srcOrd="0" destOrd="0" presId="urn:microsoft.com/office/officeart/2005/8/layout/vList2"/>
    <dgm:cxn modelId="{68D453B3-C16B-46B0-AA64-623AF860BBE2}" srcId="{FF2C2824-2F31-4ED0-8D03-3656FB846A1C}" destId="{33F3C089-E882-4144-83B9-87B21B066693}" srcOrd="3" destOrd="0" parTransId="{EB11DD4E-DCE0-4B87-9D7E-3702206D1326}" sibTransId="{21131133-420A-4E35-B150-1E6BA618FCA9}"/>
    <dgm:cxn modelId="{43C34CC1-0281-4CC6-A0E9-5B70410BCEE7}" srcId="{FF2C2824-2F31-4ED0-8D03-3656FB846A1C}" destId="{4F9F0DBD-74B7-4C9C-BF57-917977EA5894}" srcOrd="2" destOrd="0" parTransId="{BE010411-EA19-4251-92F3-E988783934FC}" sibTransId="{5F8D5C61-75D2-4B1E-AF4B-8B17B3B4C9B3}"/>
    <dgm:cxn modelId="{DEA18C6C-2218-6D4F-A9F6-6EF8134F6AB4}" type="presParOf" srcId="{D6C7EC1B-69CD-1D47-971A-97744E17943B}" destId="{0B96A4B8-1834-3E4F-840C-D4A74E2F129D}" srcOrd="0" destOrd="0" presId="urn:microsoft.com/office/officeart/2005/8/layout/vList2"/>
    <dgm:cxn modelId="{FD0EDDB9-97AD-E74B-80A7-BC2B4C1D5D2A}" type="presParOf" srcId="{D6C7EC1B-69CD-1D47-971A-97744E17943B}" destId="{5139EED6-63D2-0046-B44C-1BCCF8B0A91B}" srcOrd="1" destOrd="0" presId="urn:microsoft.com/office/officeart/2005/8/layout/vList2"/>
    <dgm:cxn modelId="{40D6FC1F-782B-D341-8052-8EEDD2273F40}" type="presParOf" srcId="{D6C7EC1B-69CD-1D47-971A-97744E17943B}" destId="{905C83C4-8A68-0D47-BA33-0FFF4916E2F5}" srcOrd="2" destOrd="0" presId="urn:microsoft.com/office/officeart/2005/8/layout/vList2"/>
    <dgm:cxn modelId="{64216095-EFD5-CD4A-B569-A5EA32A62395}" type="presParOf" srcId="{D6C7EC1B-69CD-1D47-971A-97744E17943B}" destId="{E3520016-B38F-E04F-BAD8-97977E30056C}" srcOrd="3" destOrd="0" presId="urn:microsoft.com/office/officeart/2005/8/layout/vList2"/>
    <dgm:cxn modelId="{48CDBAA5-57B8-B549-80C0-581ECAB26E6A}" type="presParOf" srcId="{D6C7EC1B-69CD-1D47-971A-97744E17943B}" destId="{D1ABC4AE-823E-1C4B-9EEF-4BEC3E21529D}" srcOrd="4" destOrd="0" presId="urn:microsoft.com/office/officeart/2005/8/layout/vList2"/>
    <dgm:cxn modelId="{7A4D2C65-610F-B047-B386-21B161B096A7}" type="presParOf" srcId="{D6C7EC1B-69CD-1D47-971A-97744E17943B}" destId="{21837D74-F6DB-6944-9DB3-72A1F773A276}" srcOrd="5" destOrd="0" presId="urn:microsoft.com/office/officeart/2005/8/layout/vList2"/>
    <dgm:cxn modelId="{8572E7D0-245D-204A-BA4E-49B9BA2A0714}" type="presParOf" srcId="{D6C7EC1B-69CD-1D47-971A-97744E17943B}" destId="{2AF4D587-5D26-2242-9C52-23BA28A9C2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C64DC-47A3-442D-B16C-F9CA28EC5A8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74E3CE1-35F7-4410-BF85-E6338BCCE6B9}">
      <dgm:prSet/>
      <dgm:spPr/>
      <dgm:t>
        <a:bodyPr/>
        <a:lstStyle/>
        <a:p>
          <a:r>
            <a:rPr lang="en-US"/>
            <a:t>Last guidance 2014</a:t>
          </a:r>
        </a:p>
      </dgm:t>
    </dgm:pt>
    <dgm:pt modelId="{56927E9E-098E-43FA-8775-96023900BF10}" type="parTrans" cxnId="{2EFF15CC-0017-4ED0-851E-33F8A075892D}">
      <dgm:prSet/>
      <dgm:spPr/>
      <dgm:t>
        <a:bodyPr/>
        <a:lstStyle/>
        <a:p>
          <a:endParaRPr lang="en-US"/>
        </a:p>
      </dgm:t>
    </dgm:pt>
    <dgm:pt modelId="{72B5E721-9CB0-472F-A6DB-359E9B82CB71}" type="sibTrans" cxnId="{2EFF15CC-0017-4ED0-851E-33F8A075892D}">
      <dgm:prSet/>
      <dgm:spPr/>
      <dgm:t>
        <a:bodyPr/>
        <a:lstStyle/>
        <a:p>
          <a:endParaRPr lang="en-US"/>
        </a:p>
      </dgm:t>
    </dgm:pt>
    <dgm:pt modelId="{7F7E5B7D-4E02-4E47-90F9-C70DEDF51AE5}">
      <dgm:prSet/>
      <dgm:spPr/>
      <dgm:t>
        <a:bodyPr/>
        <a:lstStyle/>
        <a:p>
          <a:r>
            <a:rPr lang="en-US"/>
            <a:t>Quality Assurance Agency  for HE and Advance HE</a:t>
          </a:r>
        </a:p>
      </dgm:t>
    </dgm:pt>
    <dgm:pt modelId="{17ED8366-F2FD-4368-8904-6387297A668E}" type="parTrans" cxnId="{E9FF2710-F232-45E9-A52C-FF5AC447843C}">
      <dgm:prSet/>
      <dgm:spPr/>
      <dgm:t>
        <a:bodyPr/>
        <a:lstStyle/>
        <a:p>
          <a:endParaRPr lang="en-US"/>
        </a:p>
      </dgm:t>
    </dgm:pt>
    <dgm:pt modelId="{DD190DED-2828-409C-B5F5-681FE2E8532F}" type="sibTrans" cxnId="{E9FF2710-F232-45E9-A52C-FF5AC447843C}">
      <dgm:prSet/>
      <dgm:spPr/>
      <dgm:t>
        <a:bodyPr/>
        <a:lstStyle/>
        <a:p>
          <a:endParaRPr lang="en-US"/>
        </a:p>
      </dgm:t>
    </dgm:pt>
    <dgm:pt modelId="{C7BD166C-BCE4-4B29-A370-535CBBB52E47}">
      <dgm:prSet/>
      <dgm:spPr/>
      <dgm:t>
        <a:bodyPr/>
        <a:lstStyle/>
        <a:p>
          <a:r>
            <a:rPr lang="en-US" dirty="0"/>
            <a:t>Expert group, debate and drafting</a:t>
          </a:r>
        </a:p>
      </dgm:t>
    </dgm:pt>
    <dgm:pt modelId="{D374349F-329C-4615-92D8-85849F73AF39}" type="parTrans" cxnId="{22877E6C-C37F-4E34-A197-7AAF36E895CA}">
      <dgm:prSet/>
      <dgm:spPr/>
      <dgm:t>
        <a:bodyPr/>
        <a:lstStyle/>
        <a:p>
          <a:endParaRPr lang="en-US"/>
        </a:p>
      </dgm:t>
    </dgm:pt>
    <dgm:pt modelId="{D2D5B41D-CCF0-4673-B296-53E182F6549A}" type="sibTrans" cxnId="{22877E6C-C37F-4E34-A197-7AAF36E895CA}">
      <dgm:prSet/>
      <dgm:spPr/>
      <dgm:t>
        <a:bodyPr/>
        <a:lstStyle/>
        <a:p>
          <a:endParaRPr lang="en-US"/>
        </a:p>
      </dgm:t>
    </dgm:pt>
    <dgm:pt modelId="{DB23ADE4-1EA5-45F1-965D-2365AEEEC183}">
      <dgm:prSet/>
      <dgm:spPr/>
      <dgm:t>
        <a:bodyPr/>
        <a:lstStyle/>
        <a:p>
          <a:r>
            <a:rPr lang="en-US" dirty="0"/>
            <a:t>Consultation </a:t>
          </a:r>
        </a:p>
      </dgm:t>
    </dgm:pt>
    <dgm:pt modelId="{6447BAE8-708F-4765-8121-B644141F8BF3}" type="parTrans" cxnId="{636644EE-FB09-4AA4-9985-201642AB59CF}">
      <dgm:prSet/>
      <dgm:spPr/>
      <dgm:t>
        <a:bodyPr/>
        <a:lstStyle/>
        <a:p>
          <a:endParaRPr lang="en-US"/>
        </a:p>
      </dgm:t>
    </dgm:pt>
    <dgm:pt modelId="{BE7CDBA7-A559-4DA4-A72E-FB52AAA53BFA}" type="sibTrans" cxnId="{636644EE-FB09-4AA4-9985-201642AB59CF}">
      <dgm:prSet/>
      <dgm:spPr/>
      <dgm:t>
        <a:bodyPr/>
        <a:lstStyle/>
        <a:p>
          <a:endParaRPr lang="en-US"/>
        </a:p>
      </dgm:t>
    </dgm:pt>
    <dgm:pt modelId="{458F8226-9CDB-4159-A4C7-208A8B88F6D5}">
      <dgm:prSet/>
      <dgm:spPr/>
      <dgm:t>
        <a:bodyPr/>
        <a:lstStyle/>
        <a:p>
          <a:r>
            <a:rPr lang="en-US"/>
            <a:t>Revision </a:t>
          </a:r>
        </a:p>
      </dgm:t>
    </dgm:pt>
    <dgm:pt modelId="{9ED7C92D-2C8F-46DB-95AA-5A09DFDF6FF5}" type="parTrans" cxnId="{87DE71BC-CACC-4846-922D-60BBBC0720ED}">
      <dgm:prSet/>
      <dgm:spPr/>
      <dgm:t>
        <a:bodyPr/>
        <a:lstStyle/>
        <a:p>
          <a:endParaRPr lang="en-US"/>
        </a:p>
      </dgm:t>
    </dgm:pt>
    <dgm:pt modelId="{2F68B687-FEE8-4367-BD65-4DAD273EA79F}" type="sibTrans" cxnId="{87DE71BC-CACC-4846-922D-60BBBC0720ED}">
      <dgm:prSet/>
      <dgm:spPr/>
      <dgm:t>
        <a:bodyPr/>
        <a:lstStyle/>
        <a:p>
          <a:endParaRPr lang="en-US"/>
        </a:p>
      </dgm:t>
    </dgm:pt>
    <dgm:pt modelId="{4CB755EA-9C0E-4794-B36A-34F7330F1E79}">
      <dgm:prSet/>
      <dgm:spPr/>
      <dgm:t>
        <a:bodyPr/>
        <a:lstStyle/>
        <a:p>
          <a:r>
            <a:rPr lang="en-US" dirty="0"/>
            <a:t>Critical reflection </a:t>
          </a:r>
          <a:r>
            <a:rPr lang="en-US" dirty="0" err="1"/>
            <a:t>eg</a:t>
          </a:r>
          <a:r>
            <a:rPr lang="en-US" dirty="0"/>
            <a:t> Price et al 2020; Price et al 2021</a:t>
          </a:r>
        </a:p>
      </dgm:t>
    </dgm:pt>
    <dgm:pt modelId="{03214F6C-C6DF-4A9A-907F-D9C84BCE32AC}" type="parTrans" cxnId="{97F99A69-F6F5-4AB6-B71D-A6602125D49D}">
      <dgm:prSet/>
      <dgm:spPr/>
      <dgm:t>
        <a:bodyPr/>
        <a:lstStyle/>
        <a:p>
          <a:endParaRPr lang="en-US"/>
        </a:p>
      </dgm:t>
    </dgm:pt>
    <dgm:pt modelId="{5E5AA934-A14A-41F8-8CA5-B0370EDB5A66}" type="sibTrans" cxnId="{97F99A69-F6F5-4AB6-B71D-A6602125D49D}">
      <dgm:prSet/>
      <dgm:spPr/>
      <dgm:t>
        <a:bodyPr/>
        <a:lstStyle/>
        <a:p>
          <a:endParaRPr lang="en-US"/>
        </a:p>
      </dgm:t>
    </dgm:pt>
    <dgm:pt modelId="{390E2D5B-E21E-724C-88CC-B251F790F510}">
      <dgm:prSet/>
      <dgm:spPr/>
      <dgm:t>
        <a:bodyPr/>
        <a:lstStyle/>
        <a:p>
          <a:r>
            <a:rPr lang="en-GB" dirty="0"/>
            <a:t>Practice guides</a:t>
          </a:r>
        </a:p>
      </dgm:t>
    </dgm:pt>
    <dgm:pt modelId="{24134876-27EB-C942-B6CB-19143D471D2F}" type="parTrans" cxnId="{CE5B7543-3C1A-244C-BAD1-8915CAE49335}">
      <dgm:prSet/>
      <dgm:spPr/>
      <dgm:t>
        <a:bodyPr/>
        <a:lstStyle/>
        <a:p>
          <a:endParaRPr lang="en-GB"/>
        </a:p>
      </dgm:t>
    </dgm:pt>
    <dgm:pt modelId="{991F88E9-1878-B24C-914D-2F203D718604}" type="sibTrans" cxnId="{CE5B7543-3C1A-244C-BAD1-8915CAE49335}">
      <dgm:prSet/>
      <dgm:spPr/>
      <dgm:t>
        <a:bodyPr/>
        <a:lstStyle/>
        <a:p>
          <a:endParaRPr lang="en-GB"/>
        </a:p>
      </dgm:t>
    </dgm:pt>
    <dgm:pt modelId="{01132E4F-1D5D-7141-8E18-44EE9F4A04EA}" type="pres">
      <dgm:prSet presAssocID="{7A4C64DC-47A3-442D-B16C-F9CA28EC5A86}" presName="linear" presStyleCnt="0">
        <dgm:presLayoutVars>
          <dgm:animLvl val="lvl"/>
          <dgm:resizeHandles val="exact"/>
        </dgm:presLayoutVars>
      </dgm:prSet>
      <dgm:spPr/>
    </dgm:pt>
    <dgm:pt modelId="{19F9A792-71B9-9B48-A796-59ECC763FE53}" type="pres">
      <dgm:prSet presAssocID="{A74E3CE1-35F7-4410-BF85-E6338BCCE6B9}" presName="parentText" presStyleLbl="node1" presStyleIdx="0" presStyleCnt="7">
        <dgm:presLayoutVars>
          <dgm:chMax val="0"/>
          <dgm:bulletEnabled val="1"/>
        </dgm:presLayoutVars>
      </dgm:prSet>
      <dgm:spPr/>
    </dgm:pt>
    <dgm:pt modelId="{F85C59FC-FF49-C14A-9587-D2C8E607E7D8}" type="pres">
      <dgm:prSet presAssocID="{72B5E721-9CB0-472F-A6DB-359E9B82CB71}" presName="spacer" presStyleCnt="0"/>
      <dgm:spPr/>
    </dgm:pt>
    <dgm:pt modelId="{B3F47579-2FF1-7443-9F5F-D7E139BEA071}" type="pres">
      <dgm:prSet presAssocID="{7F7E5B7D-4E02-4E47-90F9-C70DEDF51AE5}" presName="parentText" presStyleLbl="node1" presStyleIdx="1" presStyleCnt="7">
        <dgm:presLayoutVars>
          <dgm:chMax val="0"/>
          <dgm:bulletEnabled val="1"/>
        </dgm:presLayoutVars>
      </dgm:prSet>
      <dgm:spPr/>
    </dgm:pt>
    <dgm:pt modelId="{76F792D9-7962-0F44-9111-7B829B63ED7D}" type="pres">
      <dgm:prSet presAssocID="{DD190DED-2828-409C-B5F5-681FE2E8532F}" presName="spacer" presStyleCnt="0"/>
      <dgm:spPr/>
    </dgm:pt>
    <dgm:pt modelId="{17D8CF50-79BB-A743-BBF1-25277398188C}" type="pres">
      <dgm:prSet presAssocID="{C7BD166C-BCE4-4B29-A370-535CBBB52E47}" presName="parentText" presStyleLbl="node1" presStyleIdx="2" presStyleCnt="7">
        <dgm:presLayoutVars>
          <dgm:chMax val="0"/>
          <dgm:bulletEnabled val="1"/>
        </dgm:presLayoutVars>
      </dgm:prSet>
      <dgm:spPr/>
    </dgm:pt>
    <dgm:pt modelId="{E0763EB9-194C-6143-B617-ADAEBE52F1D9}" type="pres">
      <dgm:prSet presAssocID="{D2D5B41D-CCF0-4673-B296-53E182F6549A}" presName="spacer" presStyleCnt="0"/>
      <dgm:spPr/>
    </dgm:pt>
    <dgm:pt modelId="{18A33A36-DBD5-6546-BB0B-6106170D5330}" type="pres">
      <dgm:prSet presAssocID="{DB23ADE4-1EA5-45F1-965D-2365AEEEC183}" presName="parentText" presStyleLbl="node1" presStyleIdx="3" presStyleCnt="7">
        <dgm:presLayoutVars>
          <dgm:chMax val="0"/>
          <dgm:bulletEnabled val="1"/>
        </dgm:presLayoutVars>
      </dgm:prSet>
      <dgm:spPr/>
    </dgm:pt>
    <dgm:pt modelId="{B75D87F2-BF6C-CF45-8E9F-B65E2804B73F}" type="pres">
      <dgm:prSet presAssocID="{BE7CDBA7-A559-4DA4-A72E-FB52AAA53BFA}" presName="spacer" presStyleCnt="0"/>
      <dgm:spPr/>
    </dgm:pt>
    <dgm:pt modelId="{CE3D86C8-6905-2C4E-8001-3E65800F2739}" type="pres">
      <dgm:prSet presAssocID="{458F8226-9CDB-4159-A4C7-208A8B88F6D5}" presName="parentText" presStyleLbl="node1" presStyleIdx="4" presStyleCnt="7">
        <dgm:presLayoutVars>
          <dgm:chMax val="0"/>
          <dgm:bulletEnabled val="1"/>
        </dgm:presLayoutVars>
      </dgm:prSet>
      <dgm:spPr/>
    </dgm:pt>
    <dgm:pt modelId="{F2839093-2F7A-7742-AE5D-BE60B3098968}" type="pres">
      <dgm:prSet presAssocID="{2F68B687-FEE8-4367-BD65-4DAD273EA79F}" presName="spacer" presStyleCnt="0"/>
      <dgm:spPr/>
    </dgm:pt>
    <dgm:pt modelId="{BB8C7DED-0805-7346-AEF5-B910F5E6FEC0}" type="pres">
      <dgm:prSet presAssocID="{4CB755EA-9C0E-4794-B36A-34F7330F1E79}" presName="parentText" presStyleLbl="node1" presStyleIdx="5" presStyleCnt="7">
        <dgm:presLayoutVars>
          <dgm:chMax val="0"/>
          <dgm:bulletEnabled val="1"/>
        </dgm:presLayoutVars>
      </dgm:prSet>
      <dgm:spPr/>
    </dgm:pt>
    <dgm:pt modelId="{3A2B611D-617C-E745-9D08-4C31424B5C06}" type="pres">
      <dgm:prSet presAssocID="{5E5AA934-A14A-41F8-8CA5-B0370EDB5A66}" presName="spacer" presStyleCnt="0"/>
      <dgm:spPr/>
    </dgm:pt>
    <dgm:pt modelId="{70E832DE-32F4-6A43-B434-B0814897FA5D}" type="pres">
      <dgm:prSet presAssocID="{390E2D5B-E21E-724C-88CC-B251F790F510}" presName="parentText" presStyleLbl="node1" presStyleIdx="6" presStyleCnt="7">
        <dgm:presLayoutVars>
          <dgm:chMax val="0"/>
          <dgm:bulletEnabled val="1"/>
        </dgm:presLayoutVars>
      </dgm:prSet>
      <dgm:spPr/>
    </dgm:pt>
  </dgm:ptLst>
  <dgm:cxnLst>
    <dgm:cxn modelId="{E9FF2710-F232-45E9-A52C-FF5AC447843C}" srcId="{7A4C64DC-47A3-442D-B16C-F9CA28EC5A86}" destId="{7F7E5B7D-4E02-4E47-90F9-C70DEDF51AE5}" srcOrd="1" destOrd="0" parTransId="{17ED8366-F2FD-4368-8904-6387297A668E}" sibTransId="{DD190DED-2828-409C-B5F5-681FE2E8532F}"/>
    <dgm:cxn modelId="{BA295B19-BDA7-1B43-8F44-E7F7578DB85D}" type="presOf" srcId="{7F7E5B7D-4E02-4E47-90F9-C70DEDF51AE5}" destId="{B3F47579-2FF1-7443-9F5F-D7E139BEA071}" srcOrd="0" destOrd="0" presId="urn:microsoft.com/office/officeart/2005/8/layout/vList2"/>
    <dgm:cxn modelId="{CE5B7543-3C1A-244C-BAD1-8915CAE49335}" srcId="{7A4C64DC-47A3-442D-B16C-F9CA28EC5A86}" destId="{390E2D5B-E21E-724C-88CC-B251F790F510}" srcOrd="6" destOrd="0" parTransId="{24134876-27EB-C942-B6CB-19143D471D2F}" sibTransId="{991F88E9-1878-B24C-914D-2F203D718604}"/>
    <dgm:cxn modelId="{97F99A69-F6F5-4AB6-B71D-A6602125D49D}" srcId="{7A4C64DC-47A3-442D-B16C-F9CA28EC5A86}" destId="{4CB755EA-9C0E-4794-B36A-34F7330F1E79}" srcOrd="5" destOrd="0" parTransId="{03214F6C-C6DF-4A9A-907F-D9C84BCE32AC}" sibTransId="{5E5AA934-A14A-41F8-8CA5-B0370EDB5A66}"/>
    <dgm:cxn modelId="{22877E6C-C37F-4E34-A197-7AAF36E895CA}" srcId="{7A4C64DC-47A3-442D-B16C-F9CA28EC5A86}" destId="{C7BD166C-BCE4-4B29-A370-535CBBB52E47}" srcOrd="2" destOrd="0" parTransId="{D374349F-329C-4615-92D8-85849F73AF39}" sibTransId="{D2D5B41D-CCF0-4673-B296-53E182F6549A}"/>
    <dgm:cxn modelId="{0757B472-AE52-DD41-962C-FA06461F3F10}" type="presOf" srcId="{4CB755EA-9C0E-4794-B36A-34F7330F1E79}" destId="{BB8C7DED-0805-7346-AEF5-B910F5E6FEC0}" srcOrd="0" destOrd="0" presId="urn:microsoft.com/office/officeart/2005/8/layout/vList2"/>
    <dgm:cxn modelId="{83967693-E498-5446-86CA-501C48B3E4DF}" type="presOf" srcId="{C7BD166C-BCE4-4B29-A370-535CBBB52E47}" destId="{17D8CF50-79BB-A743-BBF1-25277398188C}" srcOrd="0" destOrd="0" presId="urn:microsoft.com/office/officeart/2005/8/layout/vList2"/>
    <dgm:cxn modelId="{B194149E-777E-5742-9D08-480A817AB7CF}" type="presOf" srcId="{390E2D5B-E21E-724C-88CC-B251F790F510}" destId="{70E832DE-32F4-6A43-B434-B0814897FA5D}" srcOrd="0" destOrd="0" presId="urn:microsoft.com/office/officeart/2005/8/layout/vList2"/>
    <dgm:cxn modelId="{6A7613A8-BF80-AA42-B47A-DC2F3AD67EBB}" type="presOf" srcId="{DB23ADE4-1EA5-45F1-965D-2365AEEEC183}" destId="{18A33A36-DBD5-6546-BB0B-6106170D5330}" srcOrd="0" destOrd="0" presId="urn:microsoft.com/office/officeart/2005/8/layout/vList2"/>
    <dgm:cxn modelId="{87DE71BC-CACC-4846-922D-60BBBC0720ED}" srcId="{7A4C64DC-47A3-442D-B16C-F9CA28EC5A86}" destId="{458F8226-9CDB-4159-A4C7-208A8B88F6D5}" srcOrd="4" destOrd="0" parTransId="{9ED7C92D-2C8F-46DB-95AA-5A09DFDF6FF5}" sibTransId="{2F68B687-FEE8-4367-BD65-4DAD273EA79F}"/>
    <dgm:cxn modelId="{F00C6FCA-31E4-FA47-9F09-40E45044EAD0}" type="presOf" srcId="{A74E3CE1-35F7-4410-BF85-E6338BCCE6B9}" destId="{19F9A792-71B9-9B48-A796-59ECC763FE53}" srcOrd="0" destOrd="0" presId="urn:microsoft.com/office/officeart/2005/8/layout/vList2"/>
    <dgm:cxn modelId="{2EFF15CC-0017-4ED0-851E-33F8A075892D}" srcId="{7A4C64DC-47A3-442D-B16C-F9CA28EC5A86}" destId="{A74E3CE1-35F7-4410-BF85-E6338BCCE6B9}" srcOrd="0" destOrd="0" parTransId="{56927E9E-098E-43FA-8775-96023900BF10}" sibTransId="{72B5E721-9CB0-472F-A6DB-359E9B82CB71}"/>
    <dgm:cxn modelId="{F210BBE2-7B20-E741-AF8B-2D04412D8312}" type="presOf" srcId="{7A4C64DC-47A3-442D-B16C-F9CA28EC5A86}" destId="{01132E4F-1D5D-7141-8E18-44EE9F4A04EA}" srcOrd="0" destOrd="0" presId="urn:microsoft.com/office/officeart/2005/8/layout/vList2"/>
    <dgm:cxn modelId="{636644EE-FB09-4AA4-9985-201642AB59CF}" srcId="{7A4C64DC-47A3-442D-B16C-F9CA28EC5A86}" destId="{DB23ADE4-1EA5-45F1-965D-2365AEEEC183}" srcOrd="3" destOrd="0" parTransId="{6447BAE8-708F-4765-8121-B644141F8BF3}" sibTransId="{BE7CDBA7-A559-4DA4-A72E-FB52AAA53BFA}"/>
    <dgm:cxn modelId="{429B26F2-BC3E-4A41-882E-17554CD6EDCC}" type="presOf" srcId="{458F8226-9CDB-4159-A4C7-208A8B88F6D5}" destId="{CE3D86C8-6905-2C4E-8001-3E65800F2739}" srcOrd="0" destOrd="0" presId="urn:microsoft.com/office/officeart/2005/8/layout/vList2"/>
    <dgm:cxn modelId="{211C7236-4A76-314C-88C6-C4619084D751}" type="presParOf" srcId="{01132E4F-1D5D-7141-8E18-44EE9F4A04EA}" destId="{19F9A792-71B9-9B48-A796-59ECC763FE53}" srcOrd="0" destOrd="0" presId="urn:microsoft.com/office/officeart/2005/8/layout/vList2"/>
    <dgm:cxn modelId="{605EAD8F-17ED-244A-A9E5-D75366187229}" type="presParOf" srcId="{01132E4F-1D5D-7141-8E18-44EE9F4A04EA}" destId="{F85C59FC-FF49-C14A-9587-D2C8E607E7D8}" srcOrd="1" destOrd="0" presId="urn:microsoft.com/office/officeart/2005/8/layout/vList2"/>
    <dgm:cxn modelId="{F3795FB5-4E7D-9048-A261-E62D1C384F03}" type="presParOf" srcId="{01132E4F-1D5D-7141-8E18-44EE9F4A04EA}" destId="{B3F47579-2FF1-7443-9F5F-D7E139BEA071}" srcOrd="2" destOrd="0" presId="urn:microsoft.com/office/officeart/2005/8/layout/vList2"/>
    <dgm:cxn modelId="{70B36247-2EEC-F644-B3B9-B3746C3511B5}" type="presParOf" srcId="{01132E4F-1D5D-7141-8E18-44EE9F4A04EA}" destId="{76F792D9-7962-0F44-9111-7B829B63ED7D}" srcOrd="3" destOrd="0" presId="urn:microsoft.com/office/officeart/2005/8/layout/vList2"/>
    <dgm:cxn modelId="{B3AE52BA-CE6D-7941-8471-B10804F22D5D}" type="presParOf" srcId="{01132E4F-1D5D-7141-8E18-44EE9F4A04EA}" destId="{17D8CF50-79BB-A743-BBF1-25277398188C}" srcOrd="4" destOrd="0" presId="urn:microsoft.com/office/officeart/2005/8/layout/vList2"/>
    <dgm:cxn modelId="{0CE1CC7A-5F8B-9242-A2F2-BCE5FC7221A3}" type="presParOf" srcId="{01132E4F-1D5D-7141-8E18-44EE9F4A04EA}" destId="{E0763EB9-194C-6143-B617-ADAEBE52F1D9}" srcOrd="5" destOrd="0" presId="urn:microsoft.com/office/officeart/2005/8/layout/vList2"/>
    <dgm:cxn modelId="{6C5C915F-04EA-EE4A-8488-3D55E1704EA4}" type="presParOf" srcId="{01132E4F-1D5D-7141-8E18-44EE9F4A04EA}" destId="{18A33A36-DBD5-6546-BB0B-6106170D5330}" srcOrd="6" destOrd="0" presId="urn:microsoft.com/office/officeart/2005/8/layout/vList2"/>
    <dgm:cxn modelId="{60D7D14F-709A-3A41-A42A-3FC47DE92ADD}" type="presParOf" srcId="{01132E4F-1D5D-7141-8E18-44EE9F4A04EA}" destId="{B75D87F2-BF6C-CF45-8E9F-B65E2804B73F}" srcOrd="7" destOrd="0" presId="urn:microsoft.com/office/officeart/2005/8/layout/vList2"/>
    <dgm:cxn modelId="{79AF664E-0F49-7242-8189-B9D1A7F2F3E2}" type="presParOf" srcId="{01132E4F-1D5D-7141-8E18-44EE9F4A04EA}" destId="{CE3D86C8-6905-2C4E-8001-3E65800F2739}" srcOrd="8" destOrd="0" presId="urn:microsoft.com/office/officeart/2005/8/layout/vList2"/>
    <dgm:cxn modelId="{C3821C2C-D36A-124C-8DBD-3AD6164E496C}" type="presParOf" srcId="{01132E4F-1D5D-7141-8E18-44EE9F4A04EA}" destId="{F2839093-2F7A-7742-AE5D-BE60B3098968}" srcOrd="9" destOrd="0" presId="urn:microsoft.com/office/officeart/2005/8/layout/vList2"/>
    <dgm:cxn modelId="{AA91435E-02BE-9B42-B5B8-BD53412DAC90}" type="presParOf" srcId="{01132E4F-1D5D-7141-8E18-44EE9F4A04EA}" destId="{BB8C7DED-0805-7346-AEF5-B910F5E6FEC0}" srcOrd="10" destOrd="0" presId="urn:microsoft.com/office/officeart/2005/8/layout/vList2"/>
    <dgm:cxn modelId="{5E638507-3F2C-904D-8B9E-4D64BECBBD96}" type="presParOf" srcId="{01132E4F-1D5D-7141-8E18-44EE9F4A04EA}" destId="{3A2B611D-617C-E745-9D08-4C31424B5C06}" srcOrd="11" destOrd="0" presId="urn:microsoft.com/office/officeart/2005/8/layout/vList2"/>
    <dgm:cxn modelId="{5A578939-BCD5-BC45-A32A-6EF1849F8B26}" type="presParOf" srcId="{01132E4F-1D5D-7141-8E18-44EE9F4A04EA}" destId="{70E832DE-32F4-6A43-B434-B0814897FA5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A93386-BA49-4123-8060-4B539DA4793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2A82DEC-DD9C-47DF-BDCB-A639C18965B7}">
      <dgm:prSet/>
      <dgm:spPr/>
      <dgm:t>
        <a:bodyPr/>
        <a:lstStyle/>
        <a:p>
          <a:r>
            <a:rPr lang="en-GB" b="1"/>
            <a:t>“ESD is best achieved when:</a:t>
          </a:r>
          <a:r>
            <a:rPr lang="en-GB"/>
            <a:t> </a:t>
          </a:r>
          <a:endParaRPr lang="en-US"/>
        </a:p>
      </dgm:t>
    </dgm:pt>
    <dgm:pt modelId="{48847D49-3138-4A19-8343-B740A53AA24A}" type="parTrans" cxnId="{7E564D31-5987-4209-85E9-A4D66BE23E72}">
      <dgm:prSet/>
      <dgm:spPr/>
      <dgm:t>
        <a:bodyPr/>
        <a:lstStyle/>
        <a:p>
          <a:endParaRPr lang="en-US"/>
        </a:p>
      </dgm:t>
    </dgm:pt>
    <dgm:pt modelId="{85F865F5-8961-46ED-BAD2-8A017413470D}" type="sibTrans" cxnId="{7E564D31-5987-4209-85E9-A4D66BE23E72}">
      <dgm:prSet/>
      <dgm:spPr/>
      <dgm:t>
        <a:bodyPr/>
        <a:lstStyle/>
        <a:p>
          <a:endParaRPr lang="en-US"/>
        </a:p>
      </dgm:t>
    </dgm:pt>
    <dgm:pt modelId="{85CCC766-5FE1-4BDD-A6D1-88A3A0F79128}">
      <dgm:prSet/>
      <dgm:spPr/>
      <dgm:t>
        <a:bodyPr/>
        <a:lstStyle/>
        <a:p>
          <a:r>
            <a:rPr lang="en-GB"/>
            <a:t>ESD objectives, targets and KPIs are part of the institution’s strategic priorities and subsequent strategies and policies. </a:t>
          </a:r>
          <a:endParaRPr lang="en-US"/>
        </a:p>
      </dgm:t>
    </dgm:pt>
    <dgm:pt modelId="{5E9D86EA-B663-4D37-BA51-E76999AABF17}" type="parTrans" cxnId="{092CC2DC-07A9-4D00-B806-FEEDEAF7C765}">
      <dgm:prSet/>
      <dgm:spPr/>
      <dgm:t>
        <a:bodyPr/>
        <a:lstStyle/>
        <a:p>
          <a:endParaRPr lang="en-US"/>
        </a:p>
      </dgm:t>
    </dgm:pt>
    <dgm:pt modelId="{D29C4BC3-4005-43E2-912F-93AA38D7C5FE}" type="sibTrans" cxnId="{092CC2DC-07A9-4D00-B806-FEEDEAF7C765}">
      <dgm:prSet/>
      <dgm:spPr/>
      <dgm:t>
        <a:bodyPr/>
        <a:lstStyle/>
        <a:p>
          <a:endParaRPr lang="en-US"/>
        </a:p>
      </dgm:t>
    </dgm:pt>
    <dgm:pt modelId="{3CBA3E81-77DD-48F2-B05D-CD75255965E6}">
      <dgm:prSet/>
      <dgm:spPr/>
      <dgm:t>
        <a:bodyPr/>
        <a:lstStyle/>
        <a:p>
          <a:r>
            <a:rPr lang="en-GB" dirty="0"/>
            <a:t>The framing of ESD within the curriculum is included in the validation of new courses and ongoing review of existing courses. </a:t>
          </a:r>
          <a:endParaRPr lang="en-US" dirty="0"/>
        </a:p>
      </dgm:t>
    </dgm:pt>
    <dgm:pt modelId="{5D55ACF9-687F-42DA-B64E-3F816A679944}" type="parTrans" cxnId="{6D95DBFC-DE3C-47B9-B9DC-8DBBEB1ABD23}">
      <dgm:prSet/>
      <dgm:spPr/>
      <dgm:t>
        <a:bodyPr/>
        <a:lstStyle/>
        <a:p>
          <a:endParaRPr lang="en-US"/>
        </a:p>
      </dgm:t>
    </dgm:pt>
    <dgm:pt modelId="{BA701A30-268F-4E1D-97F3-5BE7BDD97801}" type="sibTrans" cxnId="{6D95DBFC-DE3C-47B9-B9DC-8DBBEB1ABD23}">
      <dgm:prSet/>
      <dgm:spPr/>
      <dgm:t>
        <a:bodyPr/>
        <a:lstStyle/>
        <a:p>
          <a:endParaRPr lang="en-US"/>
        </a:p>
      </dgm:t>
    </dgm:pt>
    <dgm:pt modelId="{B2444220-8D2B-4CC7-A731-8623730105A0}">
      <dgm:prSet/>
      <dgm:spPr/>
      <dgm:t>
        <a:bodyPr/>
        <a:lstStyle/>
        <a:p>
          <a:r>
            <a:rPr lang="en-GB"/>
            <a:t>ESD is central to the staff and student induction process, as well as staff appraisal and/or promotion criteria. </a:t>
          </a:r>
          <a:endParaRPr lang="en-US"/>
        </a:p>
      </dgm:t>
    </dgm:pt>
    <dgm:pt modelId="{FA11F54C-46DB-4BB8-8F87-1016DFBA3C38}" type="parTrans" cxnId="{12AD5381-09A9-47C2-A892-EC1F5FB7C7CC}">
      <dgm:prSet/>
      <dgm:spPr/>
      <dgm:t>
        <a:bodyPr/>
        <a:lstStyle/>
        <a:p>
          <a:endParaRPr lang="en-US"/>
        </a:p>
      </dgm:t>
    </dgm:pt>
    <dgm:pt modelId="{5BFC9862-3788-4589-B4BE-3AA0C200A157}" type="sibTrans" cxnId="{12AD5381-09A9-47C2-A892-EC1F5FB7C7CC}">
      <dgm:prSet/>
      <dgm:spPr/>
      <dgm:t>
        <a:bodyPr/>
        <a:lstStyle/>
        <a:p>
          <a:endParaRPr lang="en-US"/>
        </a:p>
      </dgm:t>
    </dgm:pt>
    <dgm:pt modelId="{6C4D5BF6-4DEF-40D7-BB92-3A4F3007D13C}">
      <dgm:prSet/>
      <dgm:spPr/>
      <dgm:t>
        <a:bodyPr/>
        <a:lstStyle/>
        <a:p>
          <a:r>
            <a:rPr lang="en-GB" dirty="0"/>
            <a:t>ESD is articulated within quality assurance and enhancement processes. </a:t>
          </a:r>
          <a:endParaRPr lang="en-US" dirty="0"/>
        </a:p>
      </dgm:t>
    </dgm:pt>
    <dgm:pt modelId="{6BD3492F-22CA-43F1-B1CA-964C2BA4D8C3}" type="parTrans" cxnId="{35BE45D8-19D9-4B50-80B5-5B6B2A682D96}">
      <dgm:prSet/>
      <dgm:spPr/>
      <dgm:t>
        <a:bodyPr/>
        <a:lstStyle/>
        <a:p>
          <a:endParaRPr lang="en-US"/>
        </a:p>
      </dgm:t>
    </dgm:pt>
    <dgm:pt modelId="{C0B3B636-B4D7-475D-8F5C-ADEE3DEC05E2}" type="sibTrans" cxnId="{35BE45D8-19D9-4B50-80B5-5B6B2A682D96}">
      <dgm:prSet/>
      <dgm:spPr/>
      <dgm:t>
        <a:bodyPr/>
        <a:lstStyle/>
        <a:p>
          <a:endParaRPr lang="en-US"/>
        </a:p>
      </dgm:t>
    </dgm:pt>
    <dgm:pt modelId="{FD06179E-984B-4092-A6B0-69435648746B}">
      <dgm:prSet/>
      <dgm:spPr/>
      <dgm:t>
        <a:bodyPr/>
        <a:lstStyle/>
        <a:p>
          <a:r>
            <a:rPr lang="en-GB"/>
            <a:t>Staff development to enable ESD is fully supported at an institutional level.”</a:t>
          </a:r>
          <a:endParaRPr lang="en-US"/>
        </a:p>
      </dgm:t>
    </dgm:pt>
    <dgm:pt modelId="{5F35EF0B-EDD4-48F9-A15C-AED9904D2BD4}" type="parTrans" cxnId="{E505FD9D-C357-48CC-900C-6EE8433CF5B8}">
      <dgm:prSet/>
      <dgm:spPr/>
      <dgm:t>
        <a:bodyPr/>
        <a:lstStyle/>
        <a:p>
          <a:endParaRPr lang="en-US"/>
        </a:p>
      </dgm:t>
    </dgm:pt>
    <dgm:pt modelId="{D4D5A325-7684-4344-AA33-3BD091872F0F}" type="sibTrans" cxnId="{E505FD9D-C357-48CC-900C-6EE8433CF5B8}">
      <dgm:prSet/>
      <dgm:spPr/>
      <dgm:t>
        <a:bodyPr/>
        <a:lstStyle/>
        <a:p>
          <a:endParaRPr lang="en-US"/>
        </a:p>
      </dgm:t>
    </dgm:pt>
    <dgm:pt modelId="{434E9F08-3465-F542-BDC9-1DF064137EDD}" type="pres">
      <dgm:prSet presAssocID="{90A93386-BA49-4123-8060-4B539DA47936}" presName="diagram" presStyleCnt="0">
        <dgm:presLayoutVars>
          <dgm:dir/>
          <dgm:resizeHandles val="exact"/>
        </dgm:presLayoutVars>
      </dgm:prSet>
      <dgm:spPr/>
    </dgm:pt>
    <dgm:pt modelId="{FC99584B-54BF-714A-9426-5499E7A090A8}" type="pres">
      <dgm:prSet presAssocID="{72A82DEC-DD9C-47DF-BDCB-A639C18965B7}" presName="node" presStyleLbl="node1" presStyleIdx="0" presStyleCnt="1" custScaleX="113343">
        <dgm:presLayoutVars>
          <dgm:bulletEnabled val="1"/>
        </dgm:presLayoutVars>
      </dgm:prSet>
      <dgm:spPr/>
    </dgm:pt>
  </dgm:ptLst>
  <dgm:cxnLst>
    <dgm:cxn modelId="{75E0EB0F-5E84-3644-964A-6F7DD9646853}" type="presOf" srcId="{3CBA3E81-77DD-48F2-B05D-CD75255965E6}" destId="{FC99584B-54BF-714A-9426-5499E7A090A8}" srcOrd="0" destOrd="2" presId="urn:microsoft.com/office/officeart/2005/8/layout/default"/>
    <dgm:cxn modelId="{7E564D31-5987-4209-85E9-A4D66BE23E72}" srcId="{90A93386-BA49-4123-8060-4B539DA47936}" destId="{72A82DEC-DD9C-47DF-BDCB-A639C18965B7}" srcOrd="0" destOrd="0" parTransId="{48847D49-3138-4A19-8343-B740A53AA24A}" sibTransId="{85F865F5-8961-46ED-BAD2-8A017413470D}"/>
    <dgm:cxn modelId="{87CE013B-F1A2-3144-BA0E-CC3F6F1EBB15}" type="presOf" srcId="{90A93386-BA49-4123-8060-4B539DA47936}" destId="{434E9F08-3465-F542-BDC9-1DF064137EDD}" srcOrd="0" destOrd="0" presId="urn:microsoft.com/office/officeart/2005/8/layout/default"/>
    <dgm:cxn modelId="{ED1E9348-7E9C-314F-8003-31A6D89B51F1}" type="presOf" srcId="{72A82DEC-DD9C-47DF-BDCB-A639C18965B7}" destId="{FC99584B-54BF-714A-9426-5499E7A090A8}" srcOrd="0" destOrd="0" presId="urn:microsoft.com/office/officeart/2005/8/layout/default"/>
    <dgm:cxn modelId="{C5C50E77-209C-874D-9148-36E3B42CEE07}" type="presOf" srcId="{FD06179E-984B-4092-A6B0-69435648746B}" destId="{FC99584B-54BF-714A-9426-5499E7A090A8}" srcOrd="0" destOrd="5" presId="urn:microsoft.com/office/officeart/2005/8/layout/default"/>
    <dgm:cxn modelId="{166BF17A-D179-C047-9E84-22ABA9BB18FC}" type="presOf" srcId="{6C4D5BF6-4DEF-40D7-BB92-3A4F3007D13C}" destId="{FC99584B-54BF-714A-9426-5499E7A090A8}" srcOrd="0" destOrd="4" presId="urn:microsoft.com/office/officeart/2005/8/layout/default"/>
    <dgm:cxn modelId="{12AD5381-09A9-47C2-A892-EC1F5FB7C7CC}" srcId="{72A82DEC-DD9C-47DF-BDCB-A639C18965B7}" destId="{B2444220-8D2B-4CC7-A731-8623730105A0}" srcOrd="2" destOrd="0" parTransId="{FA11F54C-46DB-4BB8-8F87-1016DFBA3C38}" sibTransId="{5BFC9862-3788-4589-B4BE-3AA0C200A157}"/>
    <dgm:cxn modelId="{E505FD9D-C357-48CC-900C-6EE8433CF5B8}" srcId="{72A82DEC-DD9C-47DF-BDCB-A639C18965B7}" destId="{FD06179E-984B-4092-A6B0-69435648746B}" srcOrd="4" destOrd="0" parTransId="{5F35EF0B-EDD4-48F9-A15C-AED9904D2BD4}" sibTransId="{D4D5A325-7684-4344-AA33-3BD091872F0F}"/>
    <dgm:cxn modelId="{7ABA78BB-4212-8041-A7E6-F78EED14A8CB}" type="presOf" srcId="{B2444220-8D2B-4CC7-A731-8623730105A0}" destId="{FC99584B-54BF-714A-9426-5499E7A090A8}" srcOrd="0" destOrd="3" presId="urn:microsoft.com/office/officeart/2005/8/layout/default"/>
    <dgm:cxn modelId="{35BE45D8-19D9-4B50-80B5-5B6B2A682D96}" srcId="{72A82DEC-DD9C-47DF-BDCB-A639C18965B7}" destId="{6C4D5BF6-4DEF-40D7-BB92-3A4F3007D13C}" srcOrd="3" destOrd="0" parTransId="{6BD3492F-22CA-43F1-B1CA-964C2BA4D8C3}" sibTransId="{C0B3B636-B4D7-475D-8F5C-ADEE3DEC05E2}"/>
    <dgm:cxn modelId="{092CC2DC-07A9-4D00-B806-FEEDEAF7C765}" srcId="{72A82DEC-DD9C-47DF-BDCB-A639C18965B7}" destId="{85CCC766-5FE1-4BDD-A6D1-88A3A0F79128}" srcOrd="0" destOrd="0" parTransId="{5E9D86EA-B663-4D37-BA51-E76999AABF17}" sibTransId="{D29C4BC3-4005-43E2-912F-93AA38D7C5FE}"/>
    <dgm:cxn modelId="{6D95DBFC-DE3C-47B9-B9DC-8DBBEB1ABD23}" srcId="{72A82DEC-DD9C-47DF-BDCB-A639C18965B7}" destId="{3CBA3E81-77DD-48F2-B05D-CD75255965E6}" srcOrd="1" destOrd="0" parTransId="{5D55ACF9-687F-42DA-B64E-3F816A679944}" sibTransId="{BA701A30-268F-4E1D-97F3-5BE7BDD97801}"/>
    <dgm:cxn modelId="{50EFA7FF-1933-1D45-B004-001FF4F64A67}" type="presOf" srcId="{85CCC766-5FE1-4BDD-A6D1-88A3A0F79128}" destId="{FC99584B-54BF-714A-9426-5499E7A090A8}" srcOrd="0" destOrd="1" presId="urn:microsoft.com/office/officeart/2005/8/layout/default"/>
    <dgm:cxn modelId="{598C1106-068F-3045-AAB0-3EA8768EF0BB}" type="presParOf" srcId="{434E9F08-3465-F542-BDC9-1DF064137EDD}" destId="{FC99584B-54BF-714A-9426-5499E7A090A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6A4B8-1834-3E4F-840C-D4A74E2F129D}">
      <dsp:nvSpPr>
        <dsp:cNvPr id="0" name=""/>
        <dsp:cNvSpPr/>
      </dsp:nvSpPr>
      <dsp:spPr>
        <a:xfrm>
          <a:off x="0" y="713033"/>
          <a:ext cx="6263640" cy="9354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What is ESD?</a:t>
          </a:r>
        </a:p>
      </dsp:txBody>
      <dsp:txXfrm>
        <a:off x="45663" y="758696"/>
        <a:ext cx="6172314" cy="844089"/>
      </dsp:txXfrm>
    </dsp:sp>
    <dsp:sp modelId="{905C83C4-8A68-0D47-BA33-0FFF4916E2F5}">
      <dsp:nvSpPr>
        <dsp:cNvPr id="0" name=""/>
        <dsp:cNvSpPr/>
      </dsp:nvSpPr>
      <dsp:spPr>
        <a:xfrm>
          <a:off x="0" y="1760768"/>
          <a:ext cx="6263640" cy="93541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Guidance Process</a:t>
          </a:r>
        </a:p>
      </dsp:txBody>
      <dsp:txXfrm>
        <a:off x="45663" y="1806431"/>
        <a:ext cx="6172314" cy="844089"/>
      </dsp:txXfrm>
    </dsp:sp>
    <dsp:sp modelId="{D1ABC4AE-823E-1C4B-9EEF-4BEC3E21529D}">
      <dsp:nvSpPr>
        <dsp:cNvPr id="0" name=""/>
        <dsp:cNvSpPr/>
      </dsp:nvSpPr>
      <dsp:spPr>
        <a:xfrm>
          <a:off x="0" y="2808504"/>
          <a:ext cx="6263640" cy="93541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QAA guidance summary</a:t>
          </a:r>
        </a:p>
      </dsp:txBody>
      <dsp:txXfrm>
        <a:off x="45663" y="2854167"/>
        <a:ext cx="6172314" cy="844089"/>
      </dsp:txXfrm>
    </dsp:sp>
    <dsp:sp modelId="{2AF4D587-5D26-2242-9C52-23BA28A9C2D2}">
      <dsp:nvSpPr>
        <dsp:cNvPr id="0" name=""/>
        <dsp:cNvSpPr/>
      </dsp:nvSpPr>
      <dsp:spPr>
        <a:xfrm>
          <a:off x="0" y="3856239"/>
          <a:ext cx="6263640" cy="9354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What does this mean for us?</a:t>
          </a:r>
        </a:p>
      </dsp:txBody>
      <dsp:txXfrm>
        <a:off x="45663" y="3901902"/>
        <a:ext cx="6172314" cy="84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9A792-71B9-9B48-A796-59ECC763FE53}">
      <dsp:nvSpPr>
        <dsp:cNvPr id="0" name=""/>
        <dsp:cNvSpPr/>
      </dsp:nvSpPr>
      <dsp:spPr>
        <a:xfrm>
          <a:off x="0" y="496767"/>
          <a:ext cx="6489509"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Last guidance 2014</a:t>
          </a:r>
        </a:p>
      </dsp:txBody>
      <dsp:txXfrm>
        <a:off x="26930" y="523697"/>
        <a:ext cx="6435649" cy="497795"/>
      </dsp:txXfrm>
    </dsp:sp>
    <dsp:sp modelId="{B3F47579-2FF1-7443-9F5F-D7E139BEA071}">
      <dsp:nvSpPr>
        <dsp:cNvPr id="0" name=""/>
        <dsp:cNvSpPr/>
      </dsp:nvSpPr>
      <dsp:spPr>
        <a:xfrm>
          <a:off x="0" y="1114662"/>
          <a:ext cx="6489509" cy="551655"/>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Quality Assurance Agency  for HE and Advance HE</a:t>
          </a:r>
        </a:p>
      </dsp:txBody>
      <dsp:txXfrm>
        <a:off x="26930" y="1141592"/>
        <a:ext cx="6435649" cy="497795"/>
      </dsp:txXfrm>
    </dsp:sp>
    <dsp:sp modelId="{17D8CF50-79BB-A743-BBF1-25277398188C}">
      <dsp:nvSpPr>
        <dsp:cNvPr id="0" name=""/>
        <dsp:cNvSpPr/>
      </dsp:nvSpPr>
      <dsp:spPr>
        <a:xfrm>
          <a:off x="0" y="1732557"/>
          <a:ext cx="6489509" cy="55165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Expert group, debate and drafting</a:t>
          </a:r>
        </a:p>
      </dsp:txBody>
      <dsp:txXfrm>
        <a:off x="26930" y="1759487"/>
        <a:ext cx="6435649" cy="497795"/>
      </dsp:txXfrm>
    </dsp:sp>
    <dsp:sp modelId="{18A33A36-DBD5-6546-BB0B-6106170D5330}">
      <dsp:nvSpPr>
        <dsp:cNvPr id="0" name=""/>
        <dsp:cNvSpPr/>
      </dsp:nvSpPr>
      <dsp:spPr>
        <a:xfrm>
          <a:off x="0" y="2350452"/>
          <a:ext cx="6489509" cy="55165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Consultation </a:t>
          </a:r>
        </a:p>
      </dsp:txBody>
      <dsp:txXfrm>
        <a:off x="26930" y="2377382"/>
        <a:ext cx="6435649" cy="497795"/>
      </dsp:txXfrm>
    </dsp:sp>
    <dsp:sp modelId="{CE3D86C8-6905-2C4E-8001-3E65800F2739}">
      <dsp:nvSpPr>
        <dsp:cNvPr id="0" name=""/>
        <dsp:cNvSpPr/>
      </dsp:nvSpPr>
      <dsp:spPr>
        <a:xfrm>
          <a:off x="0" y="2968347"/>
          <a:ext cx="6489509" cy="55165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Revision </a:t>
          </a:r>
        </a:p>
      </dsp:txBody>
      <dsp:txXfrm>
        <a:off x="26930" y="2995277"/>
        <a:ext cx="6435649" cy="497795"/>
      </dsp:txXfrm>
    </dsp:sp>
    <dsp:sp modelId="{BB8C7DED-0805-7346-AEF5-B910F5E6FEC0}">
      <dsp:nvSpPr>
        <dsp:cNvPr id="0" name=""/>
        <dsp:cNvSpPr/>
      </dsp:nvSpPr>
      <dsp:spPr>
        <a:xfrm>
          <a:off x="0" y="3586243"/>
          <a:ext cx="6489509" cy="551655"/>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Critical reflection </a:t>
          </a:r>
          <a:r>
            <a:rPr lang="en-US" sz="2300" kern="1200" dirty="0" err="1"/>
            <a:t>eg</a:t>
          </a:r>
          <a:r>
            <a:rPr lang="en-US" sz="2300" kern="1200" dirty="0"/>
            <a:t> Price et al 2020; Price et al 2021</a:t>
          </a:r>
        </a:p>
      </dsp:txBody>
      <dsp:txXfrm>
        <a:off x="26930" y="3613173"/>
        <a:ext cx="6435649" cy="497795"/>
      </dsp:txXfrm>
    </dsp:sp>
    <dsp:sp modelId="{70E832DE-32F4-6A43-B434-B0814897FA5D}">
      <dsp:nvSpPr>
        <dsp:cNvPr id="0" name=""/>
        <dsp:cNvSpPr/>
      </dsp:nvSpPr>
      <dsp:spPr>
        <a:xfrm>
          <a:off x="0" y="4204138"/>
          <a:ext cx="6489509" cy="5516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Practice guides</a:t>
          </a:r>
        </a:p>
      </dsp:txBody>
      <dsp:txXfrm>
        <a:off x="26930" y="4231068"/>
        <a:ext cx="6435649"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9584B-54BF-714A-9426-5499E7A090A8}">
      <dsp:nvSpPr>
        <dsp:cNvPr id="0" name=""/>
        <dsp:cNvSpPr/>
      </dsp:nvSpPr>
      <dsp:spPr>
        <a:xfrm>
          <a:off x="602238" y="1154"/>
          <a:ext cx="8303301" cy="43954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b="1" kern="1200"/>
            <a:t>“ESD is best achieved when:</a:t>
          </a:r>
          <a:r>
            <a:rPr lang="en-GB" sz="3000" kern="1200"/>
            <a:t> </a:t>
          </a:r>
          <a:endParaRPr lang="en-US" sz="3000" kern="1200"/>
        </a:p>
        <a:p>
          <a:pPr marL="228600" lvl="1" indent="-228600" algn="l" defTabSz="1022350">
            <a:lnSpc>
              <a:spcPct val="90000"/>
            </a:lnSpc>
            <a:spcBef>
              <a:spcPct val="0"/>
            </a:spcBef>
            <a:spcAft>
              <a:spcPct val="15000"/>
            </a:spcAft>
            <a:buChar char="•"/>
          </a:pPr>
          <a:r>
            <a:rPr lang="en-GB" sz="2300" kern="1200"/>
            <a:t>ESD objectives, targets and KPIs are part of the institution’s strategic priorities and subsequent strategies and policies. </a:t>
          </a:r>
          <a:endParaRPr lang="en-US" sz="2300" kern="1200"/>
        </a:p>
        <a:p>
          <a:pPr marL="228600" lvl="1" indent="-228600" algn="l" defTabSz="1022350">
            <a:lnSpc>
              <a:spcPct val="90000"/>
            </a:lnSpc>
            <a:spcBef>
              <a:spcPct val="0"/>
            </a:spcBef>
            <a:spcAft>
              <a:spcPct val="15000"/>
            </a:spcAft>
            <a:buChar char="•"/>
          </a:pPr>
          <a:r>
            <a:rPr lang="en-GB" sz="2300" kern="1200" dirty="0"/>
            <a:t>The framing of ESD within the curriculum is included in the validation of new courses and ongoing review of existing courses. </a:t>
          </a:r>
          <a:endParaRPr lang="en-US" sz="2300" kern="1200" dirty="0"/>
        </a:p>
        <a:p>
          <a:pPr marL="228600" lvl="1" indent="-228600" algn="l" defTabSz="1022350">
            <a:lnSpc>
              <a:spcPct val="90000"/>
            </a:lnSpc>
            <a:spcBef>
              <a:spcPct val="0"/>
            </a:spcBef>
            <a:spcAft>
              <a:spcPct val="15000"/>
            </a:spcAft>
            <a:buChar char="•"/>
          </a:pPr>
          <a:r>
            <a:rPr lang="en-GB" sz="2300" kern="1200"/>
            <a:t>ESD is central to the staff and student induction process, as well as staff appraisal and/or promotion criteria. </a:t>
          </a:r>
          <a:endParaRPr lang="en-US" sz="2300" kern="1200"/>
        </a:p>
        <a:p>
          <a:pPr marL="228600" lvl="1" indent="-228600" algn="l" defTabSz="1022350">
            <a:lnSpc>
              <a:spcPct val="90000"/>
            </a:lnSpc>
            <a:spcBef>
              <a:spcPct val="0"/>
            </a:spcBef>
            <a:spcAft>
              <a:spcPct val="15000"/>
            </a:spcAft>
            <a:buChar char="•"/>
          </a:pPr>
          <a:r>
            <a:rPr lang="en-GB" sz="2300" kern="1200" dirty="0"/>
            <a:t>ESD is articulated within quality assurance and enhancement processes. </a:t>
          </a:r>
          <a:endParaRPr lang="en-US" sz="2300" kern="1200" dirty="0"/>
        </a:p>
        <a:p>
          <a:pPr marL="228600" lvl="1" indent="-228600" algn="l" defTabSz="1022350">
            <a:lnSpc>
              <a:spcPct val="90000"/>
            </a:lnSpc>
            <a:spcBef>
              <a:spcPct val="0"/>
            </a:spcBef>
            <a:spcAft>
              <a:spcPct val="15000"/>
            </a:spcAft>
            <a:buChar char="•"/>
          </a:pPr>
          <a:r>
            <a:rPr lang="en-GB" sz="2300" kern="1200"/>
            <a:t>Staff development to enable ESD is fully supported at an institutional level.”</a:t>
          </a:r>
          <a:endParaRPr lang="en-US" sz="2300" kern="1200"/>
        </a:p>
      </dsp:txBody>
      <dsp:txXfrm>
        <a:off x="602238" y="1154"/>
        <a:ext cx="8303301" cy="43954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D19A8-C6AC-BB43-BF4B-ADAEBA54B06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C963A88-C3E0-0F41-A11D-8AA4EF2CA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0F6F693-9DE1-764C-A0B5-A97DAD751945}"/>
              </a:ext>
            </a:extLst>
          </p:cNvPr>
          <p:cNvSpPr>
            <a:spLocks noGrp="1"/>
          </p:cNvSpPr>
          <p:nvPr>
            <p:ph type="dt" sz="half" idx="10"/>
          </p:nvPr>
        </p:nvSpPr>
        <p:spPr/>
        <p:txBody>
          <a:bodyPr/>
          <a:lstStyle/>
          <a:p>
            <a:fld id="{5E07ED7B-4089-EA46-BEC9-F96393953873}" type="datetimeFigureOut">
              <a:rPr lang="en-US" smtClean="0"/>
              <a:t>1/19/22</a:t>
            </a:fld>
            <a:endParaRPr lang="en-US"/>
          </a:p>
        </p:txBody>
      </p:sp>
      <p:sp>
        <p:nvSpPr>
          <p:cNvPr id="5" name="Footer Placeholder 4">
            <a:extLst>
              <a:ext uri="{FF2B5EF4-FFF2-40B4-BE49-F238E27FC236}">
                <a16:creationId xmlns:a16="http://schemas.microsoft.com/office/drawing/2014/main" id="{E12EA8D7-D230-314C-8C99-4EA4B42DB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35C13-A48C-904E-B981-A22AD3F59D93}"/>
              </a:ext>
            </a:extLst>
          </p:cNvPr>
          <p:cNvSpPr>
            <a:spLocks noGrp="1"/>
          </p:cNvSpPr>
          <p:nvPr>
            <p:ph type="sldNum" sz="quarter" idx="12"/>
          </p:nvPr>
        </p:nvSpPr>
        <p:spPr/>
        <p:txBody>
          <a:bodyPr/>
          <a:lstStyle/>
          <a:p>
            <a:fld id="{F7633823-CFC6-BE4D-ACF8-8BBC78576DCD}" type="slidenum">
              <a:rPr lang="en-US" smtClean="0"/>
              <a:t>‹#›</a:t>
            </a:fld>
            <a:endParaRPr lang="en-US"/>
          </a:p>
        </p:txBody>
      </p:sp>
    </p:spTree>
    <p:extLst>
      <p:ext uri="{BB962C8B-B14F-4D97-AF65-F5344CB8AC3E}">
        <p14:creationId xmlns:p14="http://schemas.microsoft.com/office/powerpoint/2010/main" val="15290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840E-DDC9-5140-8EF0-199E5DE1E9A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EB5E1F-D112-924D-A1E3-DCB636599C8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628E61-9731-FF4E-8451-0CE9BE23F155}"/>
              </a:ext>
            </a:extLst>
          </p:cNvPr>
          <p:cNvSpPr>
            <a:spLocks noGrp="1"/>
          </p:cNvSpPr>
          <p:nvPr>
            <p:ph type="dt" sz="half" idx="10"/>
          </p:nvPr>
        </p:nvSpPr>
        <p:spPr/>
        <p:txBody>
          <a:bodyPr/>
          <a:lstStyle/>
          <a:p>
            <a:fld id="{5E07ED7B-4089-EA46-BEC9-F96393953873}" type="datetimeFigureOut">
              <a:rPr lang="en-US" smtClean="0"/>
              <a:t>1/19/22</a:t>
            </a:fld>
            <a:endParaRPr lang="en-US"/>
          </a:p>
        </p:txBody>
      </p:sp>
      <p:sp>
        <p:nvSpPr>
          <p:cNvPr id="5" name="Footer Placeholder 4">
            <a:extLst>
              <a:ext uri="{FF2B5EF4-FFF2-40B4-BE49-F238E27FC236}">
                <a16:creationId xmlns:a16="http://schemas.microsoft.com/office/drawing/2014/main" id="{CC0D4C7A-DDC1-334C-B69F-74DE9246F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2649A-A28C-BD49-AB84-B1CE908B1F4A}"/>
              </a:ext>
            </a:extLst>
          </p:cNvPr>
          <p:cNvSpPr>
            <a:spLocks noGrp="1"/>
          </p:cNvSpPr>
          <p:nvPr>
            <p:ph type="sldNum" sz="quarter" idx="12"/>
          </p:nvPr>
        </p:nvSpPr>
        <p:spPr/>
        <p:txBody>
          <a:bodyPr/>
          <a:lstStyle/>
          <a:p>
            <a:fld id="{F7633823-CFC6-BE4D-ACF8-8BBC78576DCD}" type="slidenum">
              <a:rPr lang="en-US" smtClean="0"/>
              <a:t>‹#›</a:t>
            </a:fld>
            <a:endParaRPr lang="en-US"/>
          </a:p>
        </p:txBody>
      </p:sp>
    </p:spTree>
    <p:extLst>
      <p:ext uri="{BB962C8B-B14F-4D97-AF65-F5344CB8AC3E}">
        <p14:creationId xmlns:p14="http://schemas.microsoft.com/office/powerpoint/2010/main" val="106748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185BE8-C15B-A54D-A6C1-E998D798D3E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1D26C8-0388-764D-BD6B-6975D586B50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CB3BCC-E606-8F46-8F5C-9998F26DC13A}"/>
              </a:ext>
            </a:extLst>
          </p:cNvPr>
          <p:cNvSpPr>
            <a:spLocks noGrp="1"/>
          </p:cNvSpPr>
          <p:nvPr>
            <p:ph type="dt" sz="half" idx="10"/>
          </p:nvPr>
        </p:nvSpPr>
        <p:spPr/>
        <p:txBody>
          <a:bodyPr/>
          <a:lstStyle/>
          <a:p>
            <a:fld id="{5E07ED7B-4089-EA46-BEC9-F96393953873}" type="datetimeFigureOut">
              <a:rPr lang="en-US" smtClean="0"/>
              <a:t>1/19/22</a:t>
            </a:fld>
            <a:endParaRPr lang="en-US"/>
          </a:p>
        </p:txBody>
      </p:sp>
      <p:sp>
        <p:nvSpPr>
          <p:cNvPr id="5" name="Footer Placeholder 4">
            <a:extLst>
              <a:ext uri="{FF2B5EF4-FFF2-40B4-BE49-F238E27FC236}">
                <a16:creationId xmlns:a16="http://schemas.microsoft.com/office/drawing/2014/main" id="{96804097-4F93-AB4E-800C-6272EFC4C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66429-9892-7E46-9078-CFBB5D68EA72}"/>
              </a:ext>
            </a:extLst>
          </p:cNvPr>
          <p:cNvSpPr>
            <a:spLocks noGrp="1"/>
          </p:cNvSpPr>
          <p:nvPr>
            <p:ph type="sldNum" sz="quarter" idx="12"/>
          </p:nvPr>
        </p:nvSpPr>
        <p:spPr/>
        <p:txBody>
          <a:bodyPr/>
          <a:lstStyle/>
          <a:p>
            <a:fld id="{F7633823-CFC6-BE4D-ACF8-8BBC78576DCD}" type="slidenum">
              <a:rPr lang="en-US" smtClean="0"/>
              <a:t>‹#›</a:t>
            </a:fld>
            <a:endParaRPr lang="en-US"/>
          </a:p>
        </p:txBody>
      </p:sp>
    </p:spTree>
    <p:extLst>
      <p:ext uri="{BB962C8B-B14F-4D97-AF65-F5344CB8AC3E}">
        <p14:creationId xmlns:p14="http://schemas.microsoft.com/office/powerpoint/2010/main" val="227906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8555-5AC9-1544-B2D9-1D9C8602A9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45AFD8-B827-B448-8029-44A5A50AE1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8CA06D-A676-9E48-A3A8-FC674E551A03}"/>
              </a:ext>
            </a:extLst>
          </p:cNvPr>
          <p:cNvSpPr>
            <a:spLocks noGrp="1"/>
          </p:cNvSpPr>
          <p:nvPr>
            <p:ph type="dt" sz="half" idx="10"/>
          </p:nvPr>
        </p:nvSpPr>
        <p:spPr/>
        <p:txBody>
          <a:bodyPr/>
          <a:lstStyle/>
          <a:p>
            <a:fld id="{5E07ED7B-4089-EA46-BEC9-F96393953873}" type="datetimeFigureOut">
              <a:rPr lang="en-US" smtClean="0"/>
              <a:t>1/19/22</a:t>
            </a:fld>
            <a:endParaRPr lang="en-US"/>
          </a:p>
        </p:txBody>
      </p:sp>
      <p:sp>
        <p:nvSpPr>
          <p:cNvPr id="5" name="Footer Placeholder 4">
            <a:extLst>
              <a:ext uri="{FF2B5EF4-FFF2-40B4-BE49-F238E27FC236}">
                <a16:creationId xmlns:a16="http://schemas.microsoft.com/office/drawing/2014/main" id="{0DA598B5-0865-B54A-AE6C-129012F08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FA65E-6475-454B-A70C-80728BDA6172}"/>
              </a:ext>
            </a:extLst>
          </p:cNvPr>
          <p:cNvSpPr>
            <a:spLocks noGrp="1"/>
          </p:cNvSpPr>
          <p:nvPr>
            <p:ph type="sldNum" sz="quarter" idx="12"/>
          </p:nvPr>
        </p:nvSpPr>
        <p:spPr/>
        <p:txBody>
          <a:bodyPr/>
          <a:lstStyle/>
          <a:p>
            <a:fld id="{F7633823-CFC6-BE4D-ACF8-8BBC78576DCD}" type="slidenum">
              <a:rPr lang="en-US" smtClean="0"/>
              <a:t>‹#›</a:t>
            </a:fld>
            <a:endParaRPr lang="en-US"/>
          </a:p>
        </p:txBody>
      </p:sp>
    </p:spTree>
    <p:extLst>
      <p:ext uri="{BB962C8B-B14F-4D97-AF65-F5344CB8AC3E}">
        <p14:creationId xmlns:p14="http://schemas.microsoft.com/office/powerpoint/2010/main" val="13332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42B9-4740-4E4F-9DC3-637BD1953B5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FBD8883-BED0-EB45-BAD7-B59DD4EF3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DF053EC-66A7-9542-B408-A56199A0CB6F}"/>
              </a:ext>
            </a:extLst>
          </p:cNvPr>
          <p:cNvSpPr>
            <a:spLocks noGrp="1"/>
          </p:cNvSpPr>
          <p:nvPr>
            <p:ph type="dt" sz="half" idx="10"/>
          </p:nvPr>
        </p:nvSpPr>
        <p:spPr/>
        <p:txBody>
          <a:bodyPr/>
          <a:lstStyle/>
          <a:p>
            <a:fld id="{5E07ED7B-4089-EA46-BEC9-F96393953873}" type="datetimeFigureOut">
              <a:rPr lang="en-US" smtClean="0"/>
              <a:t>1/19/22</a:t>
            </a:fld>
            <a:endParaRPr lang="en-US"/>
          </a:p>
        </p:txBody>
      </p:sp>
      <p:sp>
        <p:nvSpPr>
          <p:cNvPr id="5" name="Footer Placeholder 4">
            <a:extLst>
              <a:ext uri="{FF2B5EF4-FFF2-40B4-BE49-F238E27FC236}">
                <a16:creationId xmlns:a16="http://schemas.microsoft.com/office/drawing/2014/main" id="{FEA81441-1706-204D-BF2D-71C060FA9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8D553-852B-3946-B80B-00F21A4DBDFB}"/>
              </a:ext>
            </a:extLst>
          </p:cNvPr>
          <p:cNvSpPr>
            <a:spLocks noGrp="1"/>
          </p:cNvSpPr>
          <p:nvPr>
            <p:ph type="sldNum" sz="quarter" idx="12"/>
          </p:nvPr>
        </p:nvSpPr>
        <p:spPr/>
        <p:txBody>
          <a:bodyPr/>
          <a:lstStyle/>
          <a:p>
            <a:fld id="{F7633823-CFC6-BE4D-ACF8-8BBC78576DCD}" type="slidenum">
              <a:rPr lang="en-US" smtClean="0"/>
              <a:t>‹#›</a:t>
            </a:fld>
            <a:endParaRPr lang="en-US"/>
          </a:p>
        </p:txBody>
      </p:sp>
    </p:spTree>
    <p:extLst>
      <p:ext uri="{BB962C8B-B14F-4D97-AF65-F5344CB8AC3E}">
        <p14:creationId xmlns:p14="http://schemas.microsoft.com/office/powerpoint/2010/main" val="120972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E42E-178B-F14E-8288-ECB8DEE521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9FD26E-C64A-B64E-A7A7-E4B3D4D074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FE9D4EE-0587-8440-AE4A-4228F48B80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2704F3-B222-CC49-80FB-95094A5133F3}"/>
              </a:ext>
            </a:extLst>
          </p:cNvPr>
          <p:cNvSpPr>
            <a:spLocks noGrp="1"/>
          </p:cNvSpPr>
          <p:nvPr>
            <p:ph type="dt" sz="half" idx="10"/>
          </p:nvPr>
        </p:nvSpPr>
        <p:spPr/>
        <p:txBody>
          <a:bodyPr/>
          <a:lstStyle/>
          <a:p>
            <a:fld id="{5E07ED7B-4089-EA46-BEC9-F96393953873}" type="datetimeFigureOut">
              <a:rPr lang="en-US" smtClean="0"/>
              <a:t>1/19/22</a:t>
            </a:fld>
            <a:endParaRPr lang="en-US"/>
          </a:p>
        </p:txBody>
      </p:sp>
      <p:sp>
        <p:nvSpPr>
          <p:cNvPr id="6" name="Footer Placeholder 5">
            <a:extLst>
              <a:ext uri="{FF2B5EF4-FFF2-40B4-BE49-F238E27FC236}">
                <a16:creationId xmlns:a16="http://schemas.microsoft.com/office/drawing/2014/main" id="{458A85F5-0BB2-A14B-ADCB-FA7E3FA50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E7B35F-13C6-5942-9F3F-1196CA5B54CF}"/>
              </a:ext>
            </a:extLst>
          </p:cNvPr>
          <p:cNvSpPr>
            <a:spLocks noGrp="1"/>
          </p:cNvSpPr>
          <p:nvPr>
            <p:ph type="sldNum" sz="quarter" idx="12"/>
          </p:nvPr>
        </p:nvSpPr>
        <p:spPr/>
        <p:txBody>
          <a:bodyPr/>
          <a:lstStyle/>
          <a:p>
            <a:fld id="{F7633823-CFC6-BE4D-ACF8-8BBC78576DCD}" type="slidenum">
              <a:rPr lang="en-US" smtClean="0"/>
              <a:t>‹#›</a:t>
            </a:fld>
            <a:endParaRPr lang="en-US"/>
          </a:p>
        </p:txBody>
      </p:sp>
    </p:spTree>
    <p:extLst>
      <p:ext uri="{BB962C8B-B14F-4D97-AF65-F5344CB8AC3E}">
        <p14:creationId xmlns:p14="http://schemas.microsoft.com/office/powerpoint/2010/main" val="38083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82F8-2D62-6741-B764-F3E349A1E55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D8EB67-FF07-2644-B9AD-C789BAB280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629792-8588-5D40-85E0-DFBC81334C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8959710-56C1-9148-BE20-FF12434D2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38F9CEC-63B2-2A42-BC14-6BC39F73936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F12119-1CAB-824A-A378-8B41583BA23B}"/>
              </a:ext>
            </a:extLst>
          </p:cNvPr>
          <p:cNvSpPr>
            <a:spLocks noGrp="1"/>
          </p:cNvSpPr>
          <p:nvPr>
            <p:ph type="dt" sz="half" idx="10"/>
          </p:nvPr>
        </p:nvSpPr>
        <p:spPr/>
        <p:txBody>
          <a:bodyPr/>
          <a:lstStyle/>
          <a:p>
            <a:fld id="{5E07ED7B-4089-EA46-BEC9-F96393953873}" type="datetimeFigureOut">
              <a:rPr lang="en-US" smtClean="0"/>
              <a:t>1/19/22</a:t>
            </a:fld>
            <a:endParaRPr lang="en-US"/>
          </a:p>
        </p:txBody>
      </p:sp>
      <p:sp>
        <p:nvSpPr>
          <p:cNvPr id="8" name="Footer Placeholder 7">
            <a:extLst>
              <a:ext uri="{FF2B5EF4-FFF2-40B4-BE49-F238E27FC236}">
                <a16:creationId xmlns:a16="http://schemas.microsoft.com/office/drawing/2014/main" id="{D18E539C-FF37-9341-805A-86AE28CE47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E3FAE1-8D61-E142-8BC1-F086C5DFDE65}"/>
              </a:ext>
            </a:extLst>
          </p:cNvPr>
          <p:cNvSpPr>
            <a:spLocks noGrp="1"/>
          </p:cNvSpPr>
          <p:nvPr>
            <p:ph type="sldNum" sz="quarter" idx="12"/>
          </p:nvPr>
        </p:nvSpPr>
        <p:spPr/>
        <p:txBody>
          <a:bodyPr/>
          <a:lstStyle/>
          <a:p>
            <a:fld id="{F7633823-CFC6-BE4D-ACF8-8BBC78576DCD}" type="slidenum">
              <a:rPr lang="en-US" smtClean="0"/>
              <a:t>‹#›</a:t>
            </a:fld>
            <a:endParaRPr lang="en-US"/>
          </a:p>
        </p:txBody>
      </p:sp>
    </p:spTree>
    <p:extLst>
      <p:ext uri="{BB962C8B-B14F-4D97-AF65-F5344CB8AC3E}">
        <p14:creationId xmlns:p14="http://schemas.microsoft.com/office/powerpoint/2010/main" val="570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5441-7FBF-4E43-AC5A-3B2736AAC94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ABAC3A1-520F-E544-A690-A383F2ECF550}"/>
              </a:ext>
            </a:extLst>
          </p:cNvPr>
          <p:cNvSpPr>
            <a:spLocks noGrp="1"/>
          </p:cNvSpPr>
          <p:nvPr>
            <p:ph type="dt" sz="half" idx="10"/>
          </p:nvPr>
        </p:nvSpPr>
        <p:spPr/>
        <p:txBody>
          <a:bodyPr/>
          <a:lstStyle/>
          <a:p>
            <a:fld id="{5E07ED7B-4089-EA46-BEC9-F96393953873}" type="datetimeFigureOut">
              <a:rPr lang="en-US" smtClean="0"/>
              <a:t>1/19/22</a:t>
            </a:fld>
            <a:endParaRPr lang="en-US"/>
          </a:p>
        </p:txBody>
      </p:sp>
      <p:sp>
        <p:nvSpPr>
          <p:cNvPr id="4" name="Footer Placeholder 3">
            <a:extLst>
              <a:ext uri="{FF2B5EF4-FFF2-40B4-BE49-F238E27FC236}">
                <a16:creationId xmlns:a16="http://schemas.microsoft.com/office/drawing/2014/main" id="{FF065098-29E0-DB4F-B035-170636D41C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6A98AE-F768-6F4B-9BE7-7355E210E8F3}"/>
              </a:ext>
            </a:extLst>
          </p:cNvPr>
          <p:cNvSpPr>
            <a:spLocks noGrp="1"/>
          </p:cNvSpPr>
          <p:nvPr>
            <p:ph type="sldNum" sz="quarter" idx="12"/>
          </p:nvPr>
        </p:nvSpPr>
        <p:spPr/>
        <p:txBody>
          <a:bodyPr/>
          <a:lstStyle/>
          <a:p>
            <a:fld id="{F7633823-CFC6-BE4D-ACF8-8BBC78576DCD}" type="slidenum">
              <a:rPr lang="en-US" smtClean="0"/>
              <a:t>‹#›</a:t>
            </a:fld>
            <a:endParaRPr lang="en-US"/>
          </a:p>
        </p:txBody>
      </p:sp>
    </p:spTree>
    <p:extLst>
      <p:ext uri="{BB962C8B-B14F-4D97-AF65-F5344CB8AC3E}">
        <p14:creationId xmlns:p14="http://schemas.microsoft.com/office/powerpoint/2010/main" val="339292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045DB9-8F9E-394B-9FFD-96095561C70C}"/>
              </a:ext>
            </a:extLst>
          </p:cNvPr>
          <p:cNvSpPr>
            <a:spLocks noGrp="1"/>
          </p:cNvSpPr>
          <p:nvPr>
            <p:ph type="dt" sz="half" idx="10"/>
          </p:nvPr>
        </p:nvSpPr>
        <p:spPr/>
        <p:txBody>
          <a:bodyPr/>
          <a:lstStyle/>
          <a:p>
            <a:fld id="{5E07ED7B-4089-EA46-BEC9-F96393953873}" type="datetimeFigureOut">
              <a:rPr lang="en-US" smtClean="0"/>
              <a:t>1/19/22</a:t>
            </a:fld>
            <a:endParaRPr lang="en-US"/>
          </a:p>
        </p:txBody>
      </p:sp>
      <p:sp>
        <p:nvSpPr>
          <p:cNvPr id="3" name="Footer Placeholder 2">
            <a:extLst>
              <a:ext uri="{FF2B5EF4-FFF2-40B4-BE49-F238E27FC236}">
                <a16:creationId xmlns:a16="http://schemas.microsoft.com/office/drawing/2014/main" id="{483326BA-819E-2C4B-A4BD-1BB07D5D1F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95813B-F49D-E140-A937-F3E79F98C9F5}"/>
              </a:ext>
            </a:extLst>
          </p:cNvPr>
          <p:cNvSpPr>
            <a:spLocks noGrp="1"/>
          </p:cNvSpPr>
          <p:nvPr>
            <p:ph type="sldNum" sz="quarter" idx="12"/>
          </p:nvPr>
        </p:nvSpPr>
        <p:spPr/>
        <p:txBody>
          <a:bodyPr/>
          <a:lstStyle/>
          <a:p>
            <a:fld id="{F7633823-CFC6-BE4D-ACF8-8BBC78576DCD}" type="slidenum">
              <a:rPr lang="en-US" smtClean="0"/>
              <a:t>‹#›</a:t>
            </a:fld>
            <a:endParaRPr lang="en-US"/>
          </a:p>
        </p:txBody>
      </p:sp>
    </p:spTree>
    <p:extLst>
      <p:ext uri="{BB962C8B-B14F-4D97-AF65-F5344CB8AC3E}">
        <p14:creationId xmlns:p14="http://schemas.microsoft.com/office/powerpoint/2010/main" val="138646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8F00-FE20-AE44-8621-A36C53FC59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6EEA286-2F15-E048-AC6B-896D5E3C4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2D1A0F9-0FD3-6641-BC5E-CD5E00AEA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BEBDC7-5BBA-FE44-9679-A5CB859CEBE5}"/>
              </a:ext>
            </a:extLst>
          </p:cNvPr>
          <p:cNvSpPr>
            <a:spLocks noGrp="1"/>
          </p:cNvSpPr>
          <p:nvPr>
            <p:ph type="dt" sz="half" idx="10"/>
          </p:nvPr>
        </p:nvSpPr>
        <p:spPr/>
        <p:txBody>
          <a:bodyPr/>
          <a:lstStyle/>
          <a:p>
            <a:fld id="{5E07ED7B-4089-EA46-BEC9-F96393953873}" type="datetimeFigureOut">
              <a:rPr lang="en-US" smtClean="0"/>
              <a:t>1/19/22</a:t>
            </a:fld>
            <a:endParaRPr lang="en-US"/>
          </a:p>
        </p:txBody>
      </p:sp>
      <p:sp>
        <p:nvSpPr>
          <p:cNvPr id="6" name="Footer Placeholder 5">
            <a:extLst>
              <a:ext uri="{FF2B5EF4-FFF2-40B4-BE49-F238E27FC236}">
                <a16:creationId xmlns:a16="http://schemas.microsoft.com/office/drawing/2014/main" id="{112D4AC4-7337-D948-B39F-DCD3D5FB21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0E20CA-8902-7744-B02A-173563C336CD}"/>
              </a:ext>
            </a:extLst>
          </p:cNvPr>
          <p:cNvSpPr>
            <a:spLocks noGrp="1"/>
          </p:cNvSpPr>
          <p:nvPr>
            <p:ph type="sldNum" sz="quarter" idx="12"/>
          </p:nvPr>
        </p:nvSpPr>
        <p:spPr/>
        <p:txBody>
          <a:bodyPr/>
          <a:lstStyle/>
          <a:p>
            <a:fld id="{F7633823-CFC6-BE4D-ACF8-8BBC78576DCD}" type="slidenum">
              <a:rPr lang="en-US" smtClean="0"/>
              <a:t>‹#›</a:t>
            </a:fld>
            <a:endParaRPr lang="en-US"/>
          </a:p>
        </p:txBody>
      </p:sp>
    </p:spTree>
    <p:extLst>
      <p:ext uri="{BB962C8B-B14F-4D97-AF65-F5344CB8AC3E}">
        <p14:creationId xmlns:p14="http://schemas.microsoft.com/office/powerpoint/2010/main" val="284893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B4AA-8AE2-D945-8D06-47B0D191E2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6A97BDB-FECC-A84A-85B2-AB75088DF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ACBB43-0D17-AD47-B282-997D68683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CF0607-ED15-F142-A227-653F14601808}"/>
              </a:ext>
            </a:extLst>
          </p:cNvPr>
          <p:cNvSpPr>
            <a:spLocks noGrp="1"/>
          </p:cNvSpPr>
          <p:nvPr>
            <p:ph type="dt" sz="half" idx="10"/>
          </p:nvPr>
        </p:nvSpPr>
        <p:spPr/>
        <p:txBody>
          <a:bodyPr/>
          <a:lstStyle/>
          <a:p>
            <a:fld id="{5E07ED7B-4089-EA46-BEC9-F96393953873}" type="datetimeFigureOut">
              <a:rPr lang="en-US" smtClean="0"/>
              <a:t>1/19/22</a:t>
            </a:fld>
            <a:endParaRPr lang="en-US"/>
          </a:p>
        </p:txBody>
      </p:sp>
      <p:sp>
        <p:nvSpPr>
          <p:cNvPr id="6" name="Footer Placeholder 5">
            <a:extLst>
              <a:ext uri="{FF2B5EF4-FFF2-40B4-BE49-F238E27FC236}">
                <a16:creationId xmlns:a16="http://schemas.microsoft.com/office/drawing/2014/main" id="{4A435045-7FBF-4B4A-BB85-6C13356676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91CE1-22F7-4F4E-A6BA-36AF81A604B1}"/>
              </a:ext>
            </a:extLst>
          </p:cNvPr>
          <p:cNvSpPr>
            <a:spLocks noGrp="1"/>
          </p:cNvSpPr>
          <p:nvPr>
            <p:ph type="sldNum" sz="quarter" idx="12"/>
          </p:nvPr>
        </p:nvSpPr>
        <p:spPr/>
        <p:txBody>
          <a:bodyPr/>
          <a:lstStyle/>
          <a:p>
            <a:fld id="{F7633823-CFC6-BE4D-ACF8-8BBC78576DCD}" type="slidenum">
              <a:rPr lang="en-US" smtClean="0"/>
              <a:t>‹#›</a:t>
            </a:fld>
            <a:endParaRPr lang="en-US"/>
          </a:p>
        </p:txBody>
      </p:sp>
    </p:spTree>
    <p:extLst>
      <p:ext uri="{BB962C8B-B14F-4D97-AF65-F5344CB8AC3E}">
        <p14:creationId xmlns:p14="http://schemas.microsoft.com/office/powerpoint/2010/main" val="390093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E3316B-9870-174F-A7EB-3A9353881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651A0F-1E51-9A4D-AF66-B71E2FF61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3B7F23-B54A-2246-9938-B02C66287B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7ED7B-4089-EA46-BEC9-F96393953873}" type="datetimeFigureOut">
              <a:rPr lang="en-US" smtClean="0"/>
              <a:t>1/19/22</a:t>
            </a:fld>
            <a:endParaRPr lang="en-US"/>
          </a:p>
        </p:txBody>
      </p:sp>
      <p:sp>
        <p:nvSpPr>
          <p:cNvPr id="5" name="Footer Placeholder 4">
            <a:extLst>
              <a:ext uri="{FF2B5EF4-FFF2-40B4-BE49-F238E27FC236}">
                <a16:creationId xmlns:a16="http://schemas.microsoft.com/office/drawing/2014/main" id="{F7A5AE52-D2D4-AF4D-B6B2-D141A232B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E1D71-4CB0-F34A-B270-C805B5FAE6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33823-CFC6-BE4D-ACF8-8BBC78576DCD}" type="slidenum">
              <a:rPr lang="en-US" smtClean="0"/>
              <a:t>‹#›</a:t>
            </a:fld>
            <a:endParaRPr lang="en-US"/>
          </a:p>
        </p:txBody>
      </p:sp>
    </p:spTree>
    <p:extLst>
      <p:ext uri="{BB962C8B-B14F-4D97-AF65-F5344CB8AC3E}">
        <p14:creationId xmlns:p14="http://schemas.microsoft.com/office/powerpoint/2010/main" val="2985559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uds in the sky&#10;&#10;Description automatically generated with medium confidence">
            <a:extLst>
              <a:ext uri="{FF2B5EF4-FFF2-40B4-BE49-F238E27FC236}">
                <a16:creationId xmlns:a16="http://schemas.microsoft.com/office/drawing/2014/main" id="{AF9F7332-456E-E944-BA6B-B61E02059FD4}"/>
              </a:ext>
            </a:extLst>
          </p:cNvPr>
          <p:cNvPicPr>
            <a:picLocks noChangeAspect="1"/>
          </p:cNvPicPr>
          <p:nvPr/>
        </p:nvPicPr>
        <p:blipFill>
          <a:blip r:embed="rId2"/>
          <a:stretch>
            <a:fillRect/>
          </a:stretch>
        </p:blipFill>
        <p:spPr>
          <a:xfrm>
            <a:off x="0" y="-1630936"/>
            <a:ext cx="12192000" cy="9144000"/>
          </a:xfrm>
          <a:prstGeom prst="rect">
            <a:avLst/>
          </a:prstGeom>
        </p:spPr>
      </p:pic>
      <p:sp>
        <p:nvSpPr>
          <p:cNvPr id="2" name="Title 1">
            <a:extLst>
              <a:ext uri="{FF2B5EF4-FFF2-40B4-BE49-F238E27FC236}">
                <a16:creationId xmlns:a16="http://schemas.microsoft.com/office/drawing/2014/main" id="{7905273E-BE21-444C-944A-8E19B9D7969B}"/>
              </a:ext>
            </a:extLst>
          </p:cNvPr>
          <p:cNvSpPr>
            <a:spLocks noGrp="1"/>
          </p:cNvSpPr>
          <p:nvPr>
            <p:ph type="ctrTitle"/>
          </p:nvPr>
        </p:nvSpPr>
        <p:spPr>
          <a:xfrm>
            <a:off x="1524000" y="518121"/>
            <a:ext cx="9144000" cy="2900518"/>
          </a:xfrm>
        </p:spPr>
        <p:txBody>
          <a:bodyPr>
            <a:normAutofit fontScale="90000"/>
          </a:bodyPr>
          <a:lstStyle/>
          <a:p>
            <a:r>
              <a:rPr lang="en-US" b="1" dirty="0">
                <a:solidFill>
                  <a:schemeClr val="bg1"/>
                </a:solidFill>
              </a:rPr>
              <a:t>Introduction to ESD and the QAA / Advance HE </a:t>
            </a:r>
            <a:br>
              <a:rPr lang="en-US" b="1" dirty="0">
                <a:solidFill>
                  <a:schemeClr val="bg1"/>
                </a:solidFill>
              </a:rPr>
            </a:br>
            <a:r>
              <a:rPr lang="en-US" b="1" dirty="0">
                <a:solidFill>
                  <a:schemeClr val="bg1"/>
                </a:solidFill>
              </a:rPr>
              <a:t>Education for Sustainable Development Guidance</a:t>
            </a:r>
          </a:p>
        </p:txBody>
      </p:sp>
      <p:sp>
        <p:nvSpPr>
          <p:cNvPr id="3" name="Subtitle 2">
            <a:extLst>
              <a:ext uri="{FF2B5EF4-FFF2-40B4-BE49-F238E27FC236}">
                <a16:creationId xmlns:a16="http://schemas.microsoft.com/office/drawing/2014/main" id="{9CF9F4AA-F6EA-7048-87DE-60E2A60E79B2}"/>
              </a:ext>
            </a:extLst>
          </p:cNvPr>
          <p:cNvSpPr>
            <a:spLocks noGrp="1"/>
          </p:cNvSpPr>
          <p:nvPr>
            <p:ph type="subTitle" idx="1"/>
          </p:nvPr>
        </p:nvSpPr>
        <p:spPr>
          <a:xfrm>
            <a:off x="1559860" y="3483621"/>
            <a:ext cx="9144000" cy="1098395"/>
          </a:xfrm>
        </p:spPr>
        <p:txBody>
          <a:bodyPr>
            <a:noAutofit/>
          </a:bodyPr>
          <a:lstStyle/>
          <a:p>
            <a:r>
              <a:rPr lang="en-US" sz="2800" b="1" dirty="0">
                <a:solidFill>
                  <a:schemeClr val="bg1"/>
                </a:solidFill>
              </a:rPr>
              <a:t>Rehema White</a:t>
            </a:r>
          </a:p>
          <a:p>
            <a:r>
              <a:rPr lang="en-US" sz="2800" b="1" dirty="0">
                <a:solidFill>
                  <a:schemeClr val="bg1"/>
                </a:solidFill>
              </a:rPr>
              <a:t>Learning for Sustainability Scotland </a:t>
            </a:r>
          </a:p>
          <a:p>
            <a:r>
              <a:rPr lang="en-US" sz="2800" b="1" dirty="0">
                <a:solidFill>
                  <a:schemeClr val="bg1"/>
                </a:solidFill>
              </a:rPr>
              <a:t>GOSSIP, School of Geography and Sustainable Development.</a:t>
            </a:r>
          </a:p>
          <a:p>
            <a:r>
              <a:rPr lang="en-US" sz="2800" b="1" dirty="0">
                <a:solidFill>
                  <a:schemeClr val="bg1"/>
                </a:solidFill>
              </a:rPr>
              <a:t>University of St Andrews</a:t>
            </a:r>
          </a:p>
        </p:txBody>
      </p:sp>
    </p:spTree>
    <p:extLst>
      <p:ext uri="{BB962C8B-B14F-4D97-AF65-F5344CB8AC3E}">
        <p14:creationId xmlns:p14="http://schemas.microsoft.com/office/powerpoint/2010/main" val="14536332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985F1A-2939-AF46-AE82-6C7AF284BD74}"/>
              </a:ext>
            </a:extLst>
          </p:cNvPr>
          <p:cNvSpPr>
            <a:spLocks noGrp="1"/>
          </p:cNvSpPr>
          <p:nvPr>
            <p:ph type="title"/>
          </p:nvPr>
        </p:nvSpPr>
        <p:spPr>
          <a:xfrm>
            <a:off x="640080" y="325369"/>
            <a:ext cx="4368602" cy="1956841"/>
          </a:xfrm>
        </p:spPr>
        <p:txBody>
          <a:bodyPr anchor="b">
            <a:normAutofit/>
          </a:bodyPr>
          <a:lstStyle/>
          <a:p>
            <a:r>
              <a:rPr lang="en-US" sz="5400"/>
              <a:t>Teaching practices</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98001E-D398-D64F-9EA1-7841DC832171}"/>
              </a:ext>
            </a:extLst>
          </p:cNvPr>
          <p:cNvSpPr>
            <a:spLocks noGrp="1"/>
          </p:cNvSpPr>
          <p:nvPr>
            <p:ph idx="1"/>
          </p:nvPr>
        </p:nvSpPr>
        <p:spPr>
          <a:xfrm>
            <a:off x="640080" y="2872899"/>
            <a:ext cx="4243589" cy="3320668"/>
          </a:xfrm>
        </p:spPr>
        <p:txBody>
          <a:bodyPr>
            <a:normAutofit/>
          </a:bodyPr>
          <a:lstStyle/>
          <a:p>
            <a:r>
              <a:rPr lang="en-US" dirty="0"/>
              <a:t>Collaborative learning</a:t>
            </a:r>
          </a:p>
          <a:p>
            <a:r>
              <a:rPr lang="en-US" dirty="0"/>
              <a:t>Enquiry based learning</a:t>
            </a:r>
          </a:p>
          <a:p>
            <a:r>
              <a:rPr lang="en-US" dirty="0"/>
              <a:t>Playful learning</a:t>
            </a:r>
          </a:p>
          <a:p>
            <a:r>
              <a:rPr lang="en-US" dirty="0"/>
              <a:t>Storytelling</a:t>
            </a:r>
          </a:p>
          <a:p>
            <a:r>
              <a:rPr lang="en-US" dirty="0"/>
              <a:t>Problem based learning ….</a:t>
            </a:r>
          </a:p>
          <a:p>
            <a:endParaRPr lang="en-US" dirty="0"/>
          </a:p>
        </p:txBody>
      </p:sp>
      <p:pic>
        <p:nvPicPr>
          <p:cNvPr id="6" name="Picture 5" descr="A group of people sitting around a table playing chess&#10;&#10;Description automatically generated with medium confidence">
            <a:extLst>
              <a:ext uri="{FF2B5EF4-FFF2-40B4-BE49-F238E27FC236}">
                <a16:creationId xmlns:a16="http://schemas.microsoft.com/office/drawing/2014/main" id="{67AC7438-5410-1B4B-AE9D-5EAD079FC6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5638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D11E0B-60B5-8647-9303-175DAF8B24DF}"/>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Section 4 – annotated references and resources</a:t>
            </a:r>
          </a:p>
        </p:txBody>
      </p:sp>
      <p:sp>
        <p:nvSpPr>
          <p:cNvPr id="3" name="Content Placeholder 2">
            <a:extLst>
              <a:ext uri="{FF2B5EF4-FFF2-40B4-BE49-F238E27FC236}">
                <a16:creationId xmlns:a16="http://schemas.microsoft.com/office/drawing/2014/main" id="{F381BDFD-D18F-3D47-B61E-D4780081A5C2}"/>
              </a:ext>
            </a:extLst>
          </p:cNvPr>
          <p:cNvSpPr>
            <a:spLocks noGrp="1"/>
          </p:cNvSpPr>
          <p:nvPr>
            <p:ph idx="1"/>
          </p:nvPr>
        </p:nvSpPr>
        <p:spPr>
          <a:xfrm>
            <a:off x="1424904" y="3204736"/>
            <a:ext cx="4053545" cy="2852873"/>
          </a:xfrm>
        </p:spPr>
        <p:txBody>
          <a:bodyPr>
            <a:normAutofit/>
          </a:bodyPr>
          <a:lstStyle/>
          <a:p>
            <a:r>
              <a:rPr lang="en-US" dirty="0"/>
              <a:t>Policies and strategies, UN and other</a:t>
            </a:r>
          </a:p>
          <a:p>
            <a:r>
              <a:rPr lang="en-US" dirty="0"/>
              <a:t>Non UNESCO resources</a:t>
            </a:r>
          </a:p>
          <a:p>
            <a:r>
              <a:rPr lang="en-US" dirty="0"/>
              <a:t>UK frameworks</a:t>
            </a:r>
          </a:p>
        </p:txBody>
      </p:sp>
      <p:pic>
        <p:nvPicPr>
          <p:cNvPr id="4098" name="Picture 2" descr="UNESCO World Conference on Education for Sustainable Development | Guni  Network">
            <a:extLst>
              <a:ext uri="{FF2B5EF4-FFF2-40B4-BE49-F238E27FC236}">
                <a16:creationId xmlns:a16="http://schemas.microsoft.com/office/drawing/2014/main" id="{AD279F4B-C74E-2D42-BA2F-06FDF08FF141}"/>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478449" y="3204736"/>
            <a:ext cx="6414384" cy="249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20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eft">
            <a:extLst>
              <a:ext uri="{FF2B5EF4-FFF2-40B4-BE49-F238E27FC236}">
                <a16:creationId xmlns:a16="http://schemas.microsoft.com/office/drawing/2014/main" id="{1118FCC7-5A28-1844-AEB0-A6A997945BB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6991" y="2085368"/>
            <a:ext cx="6186347" cy="461932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D11E0B-60B5-8647-9303-175DAF8B24DF}"/>
              </a:ext>
            </a:extLst>
          </p:cNvPr>
          <p:cNvSpPr>
            <a:spLocks noGrp="1"/>
          </p:cNvSpPr>
          <p:nvPr>
            <p:ph type="title"/>
          </p:nvPr>
        </p:nvSpPr>
        <p:spPr>
          <a:xfrm>
            <a:off x="812935" y="759805"/>
            <a:ext cx="10540865" cy="1325563"/>
          </a:xfrm>
        </p:spPr>
        <p:txBody>
          <a:bodyPr>
            <a:normAutofit/>
          </a:bodyPr>
          <a:lstStyle/>
          <a:p>
            <a:r>
              <a:rPr lang="en-US" sz="4000" dirty="0">
                <a:solidFill>
                  <a:schemeClr val="bg1"/>
                </a:solidFill>
              </a:rPr>
              <a:t>QAA Resources and practice guides from Nov 2021</a:t>
            </a:r>
          </a:p>
        </p:txBody>
      </p:sp>
      <p:sp>
        <p:nvSpPr>
          <p:cNvPr id="14" name="Content Placeholder 2">
            <a:extLst>
              <a:ext uri="{FF2B5EF4-FFF2-40B4-BE49-F238E27FC236}">
                <a16:creationId xmlns:a16="http://schemas.microsoft.com/office/drawing/2014/main" id="{343E8B0B-D0DF-3E4C-80F3-CF6EDF1A533F}"/>
              </a:ext>
            </a:extLst>
          </p:cNvPr>
          <p:cNvSpPr txBox="1">
            <a:spLocks/>
          </p:cNvSpPr>
          <p:nvPr/>
        </p:nvSpPr>
        <p:spPr>
          <a:xfrm>
            <a:off x="4875707" y="2349204"/>
            <a:ext cx="7313245" cy="47526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Examples </a:t>
            </a:r>
          </a:p>
          <a:p>
            <a:r>
              <a:rPr lang="en-GB" dirty="0"/>
              <a:t>UNIVERSITY OF SHEFFIELD</a:t>
            </a:r>
            <a:br>
              <a:rPr lang="en-GB" dirty="0"/>
            </a:br>
            <a:r>
              <a:rPr lang="en-GB" dirty="0"/>
              <a:t>A five-step framework for a whole-institution approach to embedding ESD</a:t>
            </a:r>
          </a:p>
          <a:p>
            <a:endParaRPr lang="en-GB" dirty="0"/>
          </a:p>
          <a:p>
            <a:r>
              <a:rPr lang="en-GB" dirty="0"/>
              <a:t> UNIVERSITY OF GLOUCESTERSHIRE</a:t>
            </a:r>
            <a:br>
              <a:rPr lang="en-GB" dirty="0"/>
            </a:br>
            <a:r>
              <a:rPr lang="en-GB" dirty="0"/>
              <a:t>The stories we live by: A free online course about sustainability and the role of language in shaping society</a:t>
            </a:r>
          </a:p>
          <a:p>
            <a:endParaRPr lang="en-GB" dirty="0"/>
          </a:p>
          <a:p>
            <a:r>
              <a:rPr lang="en-GB" dirty="0"/>
              <a:t>UNIVERSITY OF MANCHESTER</a:t>
            </a:r>
            <a:br>
              <a:rPr lang="en-GB" dirty="0"/>
            </a:br>
            <a:r>
              <a:rPr lang="en-GB" dirty="0"/>
              <a:t>Living Lab: Applied research to affect change for sustainable development</a:t>
            </a:r>
          </a:p>
          <a:p>
            <a:endParaRPr lang="en-US" dirty="0"/>
          </a:p>
        </p:txBody>
      </p:sp>
      <p:sp>
        <p:nvSpPr>
          <p:cNvPr id="6" name="TextBox 5">
            <a:extLst>
              <a:ext uri="{FF2B5EF4-FFF2-40B4-BE49-F238E27FC236}">
                <a16:creationId xmlns:a16="http://schemas.microsoft.com/office/drawing/2014/main" id="{D33F8B6D-9040-0749-85F7-23187D7AAB07}"/>
              </a:ext>
            </a:extLst>
          </p:cNvPr>
          <p:cNvSpPr txBox="1"/>
          <p:nvPr/>
        </p:nvSpPr>
        <p:spPr>
          <a:xfrm>
            <a:off x="206991" y="6380658"/>
            <a:ext cx="3122923" cy="369332"/>
          </a:xfrm>
          <a:prstGeom prst="rect">
            <a:avLst/>
          </a:prstGeom>
          <a:noFill/>
        </p:spPr>
        <p:txBody>
          <a:bodyPr wrap="square" rtlCol="0">
            <a:spAutoFit/>
          </a:bodyPr>
          <a:lstStyle/>
          <a:p>
            <a:r>
              <a:rPr lang="en-US" dirty="0" err="1">
                <a:solidFill>
                  <a:schemeClr val="accent6">
                    <a:lumMod val="50000"/>
                  </a:schemeClr>
                </a:solidFill>
              </a:rPr>
              <a:t>Storiesweliveby.org.uk</a:t>
            </a:r>
            <a:endParaRPr lang="en-US" dirty="0">
              <a:solidFill>
                <a:schemeClr val="accent6">
                  <a:lumMod val="50000"/>
                </a:schemeClr>
              </a:solidFill>
            </a:endParaRPr>
          </a:p>
        </p:txBody>
      </p:sp>
    </p:spTree>
    <p:extLst>
      <p:ext uri="{BB962C8B-B14F-4D97-AF65-F5344CB8AC3E}">
        <p14:creationId xmlns:p14="http://schemas.microsoft.com/office/powerpoint/2010/main" val="347471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2EFC558-5BD8-F54D-8EF0-1B114A08C90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D966CDC-96BD-114B-8A46-DCA384CE6974}"/>
              </a:ext>
            </a:extLst>
          </p:cNvPr>
          <p:cNvSpPr>
            <a:spLocks noGrp="1"/>
          </p:cNvSpPr>
          <p:nvPr>
            <p:ph type="title"/>
          </p:nvPr>
        </p:nvSpPr>
        <p:spPr>
          <a:xfrm>
            <a:off x="-2" y="1913950"/>
            <a:ext cx="5683626" cy="1342754"/>
          </a:xfrm>
        </p:spPr>
        <p:txBody>
          <a:bodyPr>
            <a:normAutofit/>
          </a:bodyPr>
          <a:lstStyle/>
          <a:p>
            <a:pPr algn="ctr"/>
            <a:r>
              <a:rPr lang="en-US" sz="3600" dirty="0"/>
              <a:t>How to get started with ESD?</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03C857-19F7-F247-B657-D901D4CF411A}"/>
              </a:ext>
            </a:extLst>
          </p:cNvPr>
          <p:cNvSpPr>
            <a:spLocks noGrp="1"/>
          </p:cNvSpPr>
          <p:nvPr>
            <p:ph idx="1"/>
          </p:nvPr>
        </p:nvSpPr>
        <p:spPr>
          <a:xfrm>
            <a:off x="-253825" y="3444415"/>
            <a:ext cx="6017172" cy="2619839"/>
          </a:xfrm>
        </p:spPr>
        <p:txBody>
          <a:bodyPr anchor="ctr">
            <a:noAutofit/>
          </a:bodyPr>
          <a:lstStyle/>
          <a:p>
            <a:pPr lvl="1"/>
            <a:r>
              <a:rPr lang="en-US" dirty="0"/>
              <a:t>Be inspired, read the guidance, learn from other places and gather enthusiasts in your institution</a:t>
            </a:r>
          </a:p>
          <a:p>
            <a:pPr lvl="1"/>
            <a:r>
              <a:rPr lang="en-US" dirty="0"/>
              <a:t>Join the community of practice in Scotland – TSN, EAUC, </a:t>
            </a:r>
            <a:r>
              <a:rPr lang="en-US" dirty="0" err="1"/>
              <a:t>LfS</a:t>
            </a:r>
            <a:r>
              <a:rPr lang="en-US" dirty="0"/>
              <a:t> Scotland</a:t>
            </a:r>
          </a:p>
          <a:p>
            <a:pPr lvl="1"/>
            <a:r>
              <a:rPr lang="en-US" dirty="0"/>
              <a:t>Consider own context!</a:t>
            </a:r>
          </a:p>
          <a:p>
            <a:pPr lvl="1"/>
            <a:r>
              <a:rPr lang="en-US" dirty="0"/>
              <a:t>The QAA/Advance HE guidance can be used for information, resources, advocacy</a:t>
            </a:r>
          </a:p>
        </p:txBody>
      </p:sp>
    </p:spTree>
    <p:extLst>
      <p:ext uri="{BB962C8B-B14F-4D97-AF65-F5344CB8AC3E}">
        <p14:creationId xmlns:p14="http://schemas.microsoft.com/office/powerpoint/2010/main" val="12399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3344AF-89B2-594A-89DC-908F99A8865D}"/>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contents</a:t>
            </a:r>
          </a:p>
        </p:txBody>
      </p:sp>
      <p:graphicFrame>
        <p:nvGraphicFramePr>
          <p:cNvPr id="5" name="Content Placeholder 2">
            <a:extLst>
              <a:ext uri="{FF2B5EF4-FFF2-40B4-BE49-F238E27FC236}">
                <a16:creationId xmlns:a16="http://schemas.microsoft.com/office/drawing/2014/main" id="{993D3138-C47A-4259-B7FE-2B1068E5E467}"/>
              </a:ext>
            </a:extLst>
          </p:cNvPr>
          <p:cNvGraphicFramePr>
            <a:graphicFrameLocks noGrp="1"/>
          </p:cNvGraphicFramePr>
          <p:nvPr>
            <p:ph idx="1"/>
            <p:extLst>
              <p:ext uri="{D42A27DB-BD31-4B8C-83A1-F6EECF244321}">
                <p14:modId xmlns:p14="http://schemas.microsoft.com/office/powerpoint/2010/main" val="190880147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07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grass, sky, outdoor, sheep&#10;&#10;Description automatically generated">
            <a:extLst>
              <a:ext uri="{FF2B5EF4-FFF2-40B4-BE49-F238E27FC236}">
                <a16:creationId xmlns:a16="http://schemas.microsoft.com/office/drawing/2014/main" id="{C7394422-E771-1E41-8DB9-3D00A14EA2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136E719-6601-BE40-8BDE-A12CD87167F9}"/>
              </a:ext>
            </a:extLst>
          </p:cNvPr>
          <p:cNvSpPr>
            <a:spLocks noGrp="1"/>
          </p:cNvSpPr>
          <p:nvPr>
            <p:ph type="title"/>
          </p:nvPr>
        </p:nvSpPr>
        <p:spPr>
          <a:xfrm>
            <a:off x="652692" y="1173797"/>
            <a:ext cx="4204137" cy="1342754"/>
          </a:xfrm>
        </p:spPr>
        <p:txBody>
          <a:bodyPr>
            <a:normAutofit/>
          </a:bodyPr>
          <a:lstStyle/>
          <a:p>
            <a:pPr algn="ctr"/>
            <a:r>
              <a:rPr lang="en-US" sz="3600" dirty="0"/>
              <a:t>Context </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CFD7A8-0B85-E44B-8BAF-092C6B7BD255}"/>
              </a:ext>
            </a:extLst>
          </p:cNvPr>
          <p:cNvSpPr>
            <a:spLocks noGrp="1"/>
          </p:cNvSpPr>
          <p:nvPr>
            <p:ph idx="1"/>
          </p:nvPr>
        </p:nvSpPr>
        <p:spPr>
          <a:xfrm>
            <a:off x="204200" y="3064364"/>
            <a:ext cx="5608771" cy="2619839"/>
          </a:xfrm>
        </p:spPr>
        <p:txBody>
          <a:bodyPr anchor="ctr">
            <a:noAutofit/>
          </a:bodyPr>
          <a:lstStyle/>
          <a:p>
            <a:r>
              <a:rPr lang="en-US" sz="2400" dirty="0"/>
              <a:t>Increased urgency to tackle interlinked crises </a:t>
            </a:r>
          </a:p>
          <a:p>
            <a:r>
              <a:rPr lang="en-GB" sz="2400" dirty="0"/>
              <a:t>Policy context UNFCCC and UN SDGs</a:t>
            </a:r>
          </a:p>
          <a:p>
            <a:r>
              <a:rPr lang="en-GB" sz="2400" dirty="0"/>
              <a:t>Green recovery for a better world</a:t>
            </a:r>
          </a:p>
          <a:p>
            <a:r>
              <a:rPr lang="en-GB" sz="2400" dirty="0"/>
              <a:t>Aligns with some education directions </a:t>
            </a:r>
            <a:r>
              <a:rPr lang="en-GB" sz="2400" dirty="0" err="1"/>
              <a:t>eg</a:t>
            </a:r>
            <a:r>
              <a:rPr lang="en-GB" sz="2400" dirty="0"/>
              <a:t> quality education, entrepreneurship</a:t>
            </a:r>
          </a:p>
          <a:p>
            <a:r>
              <a:rPr lang="en-GB" sz="2400" dirty="0"/>
              <a:t>Employer needs</a:t>
            </a:r>
          </a:p>
          <a:p>
            <a:r>
              <a:rPr lang="en-US" sz="2400" dirty="0"/>
              <a:t>Student expectations for ESD</a:t>
            </a:r>
          </a:p>
        </p:txBody>
      </p:sp>
      <p:sp>
        <p:nvSpPr>
          <p:cNvPr id="4" name="Rectangle 3">
            <a:extLst>
              <a:ext uri="{FF2B5EF4-FFF2-40B4-BE49-F238E27FC236}">
                <a16:creationId xmlns:a16="http://schemas.microsoft.com/office/drawing/2014/main" id="{1A348543-CB02-214D-873F-C45C2EEB685A}"/>
              </a:ext>
            </a:extLst>
          </p:cNvPr>
          <p:cNvSpPr/>
          <p:nvPr/>
        </p:nvSpPr>
        <p:spPr>
          <a:xfrm>
            <a:off x="5938474" y="134008"/>
            <a:ext cx="6096000" cy="1631216"/>
          </a:xfrm>
          <a:prstGeom prst="rect">
            <a:avLst/>
          </a:prstGeom>
          <a:ln w="34925">
            <a:solidFill>
              <a:schemeClr val="accent6">
                <a:lumMod val="50000"/>
              </a:schemeClr>
            </a:solidFill>
          </a:ln>
        </p:spPr>
        <p:txBody>
          <a:bodyPr>
            <a:spAutoFit/>
          </a:bodyPr>
          <a:lstStyle/>
          <a:p>
            <a:r>
              <a:rPr lang="en-GB" sz="2000" b="1" i="1" dirty="0">
                <a:solidFill>
                  <a:schemeClr val="accent6">
                    <a:lumMod val="50000"/>
                  </a:schemeClr>
                </a:solidFill>
              </a:rPr>
              <a:t>“Interconnected environmental and social issues such as global climate change, local and global biodiversity loss, depletion of natural resources, deforestation, air quality, access to water, hunger, gender equality, and widening inequalities of wealth, health and wellbeing. ”</a:t>
            </a:r>
          </a:p>
        </p:txBody>
      </p:sp>
    </p:spTree>
    <p:extLst>
      <p:ext uri="{BB962C8B-B14F-4D97-AF65-F5344CB8AC3E}">
        <p14:creationId xmlns:p14="http://schemas.microsoft.com/office/powerpoint/2010/main" val="129970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View of students in St Salvator's Quadrangle, University of St Andrews">
            <a:extLst>
              <a:ext uri="{FF2B5EF4-FFF2-40B4-BE49-F238E27FC236}">
                <a16:creationId xmlns:a16="http://schemas.microsoft.com/office/drawing/2014/main" id="{9CFBA55C-6A76-F74C-8B72-BD261E19CBB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4DCA277-56CC-B348-BE36-56C0C9B01B4D}"/>
              </a:ext>
            </a:extLst>
          </p:cNvPr>
          <p:cNvSpPr>
            <a:spLocks noGrp="1"/>
          </p:cNvSpPr>
          <p:nvPr>
            <p:ph type="title"/>
          </p:nvPr>
        </p:nvSpPr>
        <p:spPr>
          <a:xfrm>
            <a:off x="719957" y="1488460"/>
            <a:ext cx="4204137" cy="1342754"/>
          </a:xfrm>
        </p:spPr>
        <p:txBody>
          <a:bodyPr>
            <a:normAutofit/>
          </a:bodyPr>
          <a:lstStyle/>
          <a:p>
            <a:pPr algn="ctr"/>
            <a:r>
              <a:rPr lang="en-US" sz="2800" dirty="0"/>
              <a:t>What is Higher Education for Sustainable Development?</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10D29C-7189-554D-B915-38B2443A71DD}"/>
              </a:ext>
            </a:extLst>
          </p:cNvPr>
          <p:cNvSpPr>
            <a:spLocks noGrp="1"/>
          </p:cNvSpPr>
          <p:nvPr>
            <p:ph idx="1"/>
          </p:nvPr>
        </p:nvSpPr>
        <p:spPr>
          <a:xfrm>
            <a:off x="239009" y="3626310"/>
            <a:ext cx="5539153" cy="2942520"/>
          </a:xfrm>
        </p:spPr>
        <p:txBody>
          <a:bodyPr anchor="ctr">
            <a:noAutofit/>
          </a:bodyPr>
          <a:lstStyle/>
          <a:p>
            <a:r>
              <a:rPr lang="en-US" sz="2000" dirty="0"/>
              <a:t>What is the role of universities?</a:t>
            </a:r>
          </a:p>
          <a:p>
            <a:r>
              <a:rPr lang="en-US" sz="2000" dirty="0"/>
              <a:t>How can we develop ‘sustainable universities’?</a:t>
            </a:r>
          </a:p>
          <a:p>
            <a:r>
              <a:rPr lang="en-US" sz="2000" dirty="0"/>
              <a:t>How do we provide education for transformation and self fulfilment as well as for society and vocation?  </a:t>
            </a:r>
          </a:p>
          <a:p>
            <a:r>
              <a:rPr lang="en-US" sz="2000" dirty="0"/>
              <a:t>How do we prepare students for our uncertain, complex world?</a:t>
            </a:r>
          </a:p>
          <a:p>
            <a:r>
              <a:rPr lang="en-US" sz="2000" dirty="0"/>
              <a:t>How do we strengthen the capacity for critical interrogation of information? </a:t>
            </a:r>
          </a:p>
          <a:p>
            <a:pPr marL="0" indent="0" algn="ctr">
              <a:buNone/>
            </a:pPr>
            <a:r>
              <a:rPr lang="en-US" sz="3600" dirty="0"/>
              <a:t>ESD!</a:t>
            </a:r>
          </a:p>
          <a:p>
            <a:endParaRPr lang="en-US" sz="2000" dirty="0"/>
          </a:p>
        </p:txBody>
      </p:sp>
    </p:spTree>
    <p:extLst>
      <p:ext uri="{BB962C8B-B14F-4D97-AF65-F5344CB8AC3E}">
        <p14:creationId xmlns:p14="http://schemas.microsoft.com/office/powerpoint/2010/main" val="93630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C7CA405-70C9-C04D-A944-9F568ACD27F1}"/>
              </a:ext>
            </a:extLst>
          </p:cNvPr>
          <p:cNvSpPr>
            <a:spLocks noGrp="1"/>
          </p:cNvSpPr>
          <p:nvPr>
            <p:ph type="title"/>
          </p:nvPr>
        </p:nvSpPr>
        <p:spPr>
          <a:xfrm>
            <a:off x="1322754" y="1522820"/>
            <a:ext cx="2748041" cy="3601914"/>
          </a:xfrm>
        </p:spPr>
        <p:txBody>
          <a:bodyPr anchor="ctr">
            <a:normAutofit/>
          </a:bodyPr>
          <a:lstStyle/>
          <a:p>
            <a:r>
              <a:rPr lang="en-US" sz="3600" dirty="0">
                <a:solidFill>
                  <a:srgbClr val="FFFFFF"/>
                </a:solidFill>
              </a:rPr>
              <a:t>Process for the QAA/ Advance HE guidance 2021</a:t>
            </a:r>
          </a:p>
        </p:txBody>
      </p:sp>
      <p:graphicFrame>
        <p:nvGraphicFramePr>
          <p:cNvPr id="5" name="Content Placeholder 2">
            <a:extLst>
              <a:ext uri="{FF2B5EF4-FFF2-40B4-BE49-F238E27FC236}">
                <a16:creationId xmlns:a16="http://schemas.microsoft.com/office/drawing/2014/main" id="{740AA3D9-5D8C-4CBE-9A2D-A75881ABFA72}"/>
              </a:ext>
            </a:extLst>
          </p:cNvPr>
          <p:cNvGraphicFramePr>
            <a:graphicFrameLocks noGrp="1"/>
          </p:cNvGraphicFramePr>
          <p:nvPr>
            <p:ph idx="1"/>
            <p:extLst>
              <p:ext uri="{D42A27DB-BD31-4B8C-83A1-F6EECF244321}">
                <p14:modId xmlns:p14="http://schemas.microsoft.com/office/powerpoint/2010/main" val="2165117372"/>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38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136E719-6601-BE40-8BDE-A12CD87167F9}"/>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Section 1 - Introducing ESD</a:t>
            </a:r>
          </a:p>
        </p:txBody>
      </p:sp>
      <p:sp>
        <p:nvSpPr>
          <p:cNvPr id="3" name="Content Placeholder 2">
            <a:extLst>
              <a:ext uri="{FF2B5EF4-FFF2-40B4-BE49-F238E27FC236}">
                <a16:creationId xmlns:a16="http://schemas.microsoft.com/office/drawing/2014/main" id="{DBCFD7A8-0B85-E44B-8BAF-092C6B7BD255}"/>
              </a:ext>
            </a:extLst>
          </p:cNvPr>
          <p:cNvSpPr>
            <a:spLocks noGrp="1"/>
          </p:cNvSpPr>
          <p:nvPr>
            <p:ph idx="1"/>
          </p:nvPr>
        </p:nvSpPr>
        <p:spPr>
          <a:xfrm>
            <a:off x="1243488" y="3117851"/>
            <a:ext cx="9708995" cy="3567173"/>
          </a:xfrm>
        </p:spPr>
        <p:txBody>
          <a:bodyPr anchor="ctr">
            <a:noAutofit/>
          </a:bodyPr>
          <a:lstStyle/>
          <a:p>
            <a:pPr marL="0" indent="0">
              <a:buNone/>
            </a:pPr>
            <a:r>
              <a:rPr lang="en-GB" sz="2400" i="1" dirty="0"/>
              <a:t>ESD empowers learners to take informed decisions and responsible actions for environmental integrity, economic viability and a just society, for present and future generations, while respecting cultural diversity. It is about lifelong learning, and is an integral part of quality education. ESD is holistic and transformational education which addresses learning content and outcomes, pedagogy and the learning environment. It achieves its purpose by transforming society</a:t>
            </a:r>
            <a:r>
              <a:rPr lang="en-GB" sz="2400" dirty="0"/>
              <a:t>. </a:t>
            </a:r>
            <a:r>
              <a:rPr lang="en-GB" sz="2400" i="1" dirty="0"/>
              <a:t>UNESCO, 2019</a:t>
            </a:r>
            <a:endParaRPr lang="en-GB" sz="2400" dirty="0"/>
          </a:p>
          <a:p>
            <a:r>
              <a:rPr lang="en-US" sz="2400" dirty="0"/>
              <a:t>Not merely </a:t>
            </a:r>
            <a:r>
              <a:rPr lang="en-US" sz="2400" i="1" dirty="0"/>
              <a:t>about</a:t>
            </a:r>
            <a:r>
              <a:rPr lang="en-US" sz="2400" dirty="0"/>
              <a:t> and not merely environmental issues!</a:t>
            </a:r>
          </a:p>
          <a:p>
            <a:r>
              <a:rPr lang="en-GB" sz="2400" dirty="0"/>
              <a:t>ESD is an educational change agenda grounded in transformative learning and critical pedagogy. </a:t>
            </a:r>
          </a:p>
          <a:p>
            <a:r>
              <a:rPr lang="en-GB" sz="2400" dirty="0"/>
              <a:t>ESD develops competencies - skills, attributes and values - for a better world</a:t>
            </a:r>
          </a:p>
          <a:p>
            <a:endParaRPr lang="en-GB" sz="2400" dirty="0"/>
          </a:p>
          <a:p>
            <a:endParaRPr lang="en-US" sz="2400" dirty="0"/>
          </a:p>
        </p:txBody>
      </p:sp>
    </p:spTree>
    <p:extLst>
      <p:ext uri="{BB962C8B-B14F-4D97-AF65-F5344CB8AC3E}">
        <p14:creationId xmlns:p14="http://schemas.microsoft.com/office/powerpoint/2010/main" val="363439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157E-5582-2243-A708-9D36AB854EED}"/>
              </a:ext>
            </a:extLst>
          </p:cNvPr>
          <p:cNvSpPr>
            <a:spLocks noGrp="1"/>
          </p:cNvSpPr>
          <p:nvPr>
            <p:ph type="title"/>
          </p:nvPr>
        </p:nvSpPr>
        <p:spPr>
          <a:xfrm>
            <a:off x="648929" y="629266"/>
            <a:ext cx="3505495" cy="1622321"/>
          </a:xfrm>
        </p:spPr>
        <p:txBody>
          <a:bodyPr>
            <a:normAutofit/>
          </a:bodyPr>
          <a:lstStyle/>
          <a:p>
            <a:endParaRPr lang="en-US"/>
          </a:p>
        </p:txBody>
      </p:sp>
      <p:sp>
        <p:nvSpPr>
          <p:cNvPr id="3" name="Content Placeholder 2">
            <a:extLst>
              <a:ext uri="{FF2B5EF4-FFF2-40B4-BE49-F238E27FC236}">
                <a16:creationId xmlns:a16="http://schemas.microsoft.com/office/drawing/2014/main" id="{95A0A3DD-9E28-9046-88DA-D649AC8EC015}"/>
              </a:ext>
            </a:extLst>
          </p:cNvPr>
          <p:cNvSpPr>
            <a:spLocks noGrp="1"/>
          </p:cNvSpPr>
          <p:nvPr>
            <p:ph idx="1"/>
          </p:nvPr>
        </p:nvSpPr>
        <p:spPr>
          <a:xfrm>
            <a:off x="648931" y="2438400"/>
            <a:ext cx="3505494" cy="3785419"/>
          </a:xfrm>
        </p:spPr>
        <p:txBody>
          <a:bodyPr>
            <a:normAutofit/>
          </a:bodyPr>
          <a:lstStyle/>
          <a:p>
            <a:r>
              <a:rPr lang="en-US" dirty="0"/>
              <a:t>Support staff, students, managers and whole institutions</a:t>
            </a:r>
          </a:p>
          <a:p>
            <a:r>
              <a:rPr lang="en-US" dirty="0"/>
              <a:t>Not merely tweaking curricula!</a:t>
            </a:r>
          </a:p>
          <a:p>
            <a:r>
              <a:rPr lang="en-US" dirty="0"/>
              <a:t>Links to bigger agendas</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4E2A0E-5177-C440-9CC6-6682F9A9C6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3688" y="1271085"/>
            <a:ext cx="6584098" cy="4312583"/>
          </a:xfrm>
          <a:prstGeom prst="rect">
            <a:avLst/>
          </a:prstGeom>
          <a:effectLst/>
        </p:spPr>
      </p:pic>
    </p:spTree>
    <p:extLst>
      <p:ext uri="{BB962C8B-B14F-4D97-AF65-F5344CB8AC3E}">
        <p14:creationId xmlns:p14="http://schemas.microsoft.com/office/powerpoint/2010/main" val="349848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03B5C92-6477-BE46-B39D-675DF28C410E}"/>
              </a:ext>
            </a:extLst>
          </p:cNvPr>
          <p:cNvSpPr>
            <a:spLocks noGrp="1"/>
          </p:cNvSpPr>
          <p:nvPr>
            <p:ph type="title"/>
          </p:nvPr>
        </p:nvSpPr>
        <p:spPr>
          <a:xfrm>
            <a:off x="1353666" y="759805"/>
            <a:ext cx="10000133" cy="1325563"/>
          </a:xfrm>
        </p:spPr>
        <p:txBody>
          <a:bodyPr>
            <a:normAutofit/>
          </a:bodyPr>
          <a:lstStyle/>
          <a:p>
            <a:r>
              <a:rPr lang="en-US" sz="4000">
                <a:solidFill>
                  <a:srgbClr val="FFFFFF"/>
                </a:solidFill>
              </a:rPr>
              <a:t>Section 2 – Getting started with ESD</a:t>
            </a:r>
          </a:p>
        </p:txBody>
      </p:sp>
      <p:graphicFrame>
        <p:nvGraphicFramePr>
          <p:cNvPr id="5" name="Content Placeholder 2">
            <a:extLst>
              <a:ext uri="{FF2B5EF4-FFF2-40B4-BE49-F238E27FC236}">
                <a16:creationId xmlns:a16="http://schemas.microsoft.com/office/drawing/2014/main" id="{DF660F99-C12A-4E94-A73E-82065D73C766}"/>
              </a:ext>
            </a:extLst>
          </p:cNvPr>
          <p:cNvGraphicFramePr>
            <a:graphicFrameLocks noGrp="1"/>
          </p:cNvGraphicFramePr>
          <p:nvPr>
            <p:ph idx="1"/>
            <p:extLst>
              <p:ext uri="{D42A27DB-BD31-4B8C-83A1-F6EECF244321}">
                <p14:modId xmlns:p14="http://schemas.microsoft.com/office/powerpoint/2010/main" val="389354746"/>
              </p:ext>
            </p:extLst>
          </p:nvPr>
        </p:nvGraphicFramePr>
        <p:xfrm>
          <a:off x="1422492" y="2177172"/>
          <a:ext cx="9507778" cy="439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13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302701-3F2B-9246-A594-59E11C4CFE26}"/>
              </a:ext>
            </a:extLst>
          </p:cNvPr>
          <p:cNvSpPr>
            <a:spLocks noGrp="1"/>
          </p:cNvSpPr>
          <p:nvPr>
            <p:ph type="title"/>
          </p:nvPr>
        </p:nvSpPr>
        <p:spPr>
          <a:xfrm>
            <a:off x="870438" y="-166110"/>
            <a:ext cx="10515599" cy="932688"/>
          </a:xfrm>
        </p:spPr>
        <p:txBody>
          <a:bodyPr vert="horz" lIns="91440" tIns="45720" rIns="91440" bIns="45720" rtlCol="0" anchor="b">
            <a:normAutofit/>
          </a:bodyPr>
          <a:lstStyle/>
          <a:p>
            <a:pPr algn="ctr"/>
            <a:r>
              <a:rPr lang="en-US" sz="3400" kern="1200" dirty="0">
                <a:solidFill>
                  <a:schemeClr val="bg1"/>
                </a:solidFill>
                <a:latin typeface="+mj-lt"/>
                <a:ea typeface="+mj-ea"/>
                <a:cs typeface="+mj-cs"/>
              </a:rPr>
              <a:t>Section 3 – teaching, learning and assessment for ESD</a:t>
            </a:r>
          </a:p>
        </p:txBody>
      </p:sp>
      <p:graphicFrame>
        <p:nvGraphicFramePr>
          <p:cNvPr id="3" name="Table 2">
            <a:extLst>
              <a:ext uri="{FF2B5EF4-FFF2-40B4-BE49-F238E27FC236}">
                <a16:creationId xmlns:a16="http://schemas.microsoft.com/office/drawing/2014/main" id="{4E2236D8-0EB9-D240-8058-D5802473377B}"/>
              </a:ext>
            </a:extLst>
          </p:cNvPr>
          <p:cNvGraphicFramePr>
            <a:graphicFrameLocks noGrp="1"/>
          </p:cNvGraphicFramePr>
          <p:nvPr>
            <p:extLst>
              <p:ext uri="{D42A27DB-BD31-4B8C-83A1-F6EECF244321}">
                <p14:modId xmlns:p14="http://schemas.microsoft.com/office/powerpoint/2010/main" val="3814151074"/>
              </p:ext>
            </p:extLst>
          </p:nvPr>
        </p:nvGraphicFramePr>
        <p:xfrm>
          <a:off x="0" y="957532"/>
          <a:ext cx="12192000" cy="6086718"/>
        </p:xfrm>
        <a:graphic>
          <a:graphicData uri="http://schemas.openxmlformats.org/drawingml/2006/table">
            <a:tbl>
              <a:tblPr firstRow="1" bandRow="1">
                <a:tableStyleId>{5C22544A-7EE6-4342-B048-85BDC9FD1C3A}</a:tableStyleId>
              </a:tblPr>
              <a:tblGrid>
                <a:gridCol w="1210033">
                  <a:extLst>
                    <a:ext uri="{9D8B030D-6E8A-4147-A177-3AD203B41FA5}">
                      <a16:colId xmlns:a16="http://schemas.microsoft.com/office/drawing/2014/main" val="228139768"/>
                    </a:ext>
                  </a:extLst>
                </a:gridCol>
                <a:gridCol w="2377229">
                  <a:extLst>
                    <a:ext uri="{9D8B030D-6E8A-4147-A177-3AD203B41FA5}">
                      <a16:colId xmlns:a16="http://schemas.microsoft.com/office/drawing/2014/main" val="1067750632"/>
                    </a:ext>
                  </a:extLst>
                </a:gridCol>
                <a:gridCol w="6514682">
                  <a:extLst>
                    <a:ext uri="{9D8B030D-6E8A-4147-A177-3AD203B41FA5}">
                      <a16:colId xmlns:a16="http://schemas.microsoft.com/office/drawing/2014/main" val="348608437"/>
                    </a:ext>
                  </a:extLst>
                </a:gridCol>
                <a:gridCol w="2090056">
                  <a:extLst>
                    <a:ext uri="{9D8B030D-6E8A-4147-A177-3AD203B41FA5}">
                      <a16:colId xmlns:a16="http://schemas.microsoft.com/office/drawing/2014/main" val="572618583"/>
                    </a:ext>
                  </a:extLst>
                </a:gridCol>
              </a:tblGrid>
              <a:tr h="226726">
                <a:tc rowSpan="9">
                  <a:txBody>
                    <a:bodyPr/>
                    <a:lstStyle/>
                    <a:p>
                      <a:r>
                        <a:rPr lang="en-GB" sz="1800">
                          <a:effectLst/>
                        </a:rPr>
                        <a:t>Specific subject knowledge </a:t>
                      </a:r>
                    </a:p>
                    <a:p>
                      <a:r>
                        <a:rPr lang="en-GB" sz="1800">
                          <a:effectLst/>
                        </a:rPr>
                        <a:t>and knowledge of SDGs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a:txBody>
                    <a:bodyPr/>
                    <a:lstStyle/>
                    <a:p>
                      <a:endParaRPr lang="en-GB" sz="1800">
                        <a:effectLst/>
                        <a:latin typeface="Calibri" panose="020F0502020204030204" pitchFamily="34" charset="0"/>
                        <a:cs typeface="Times New Roman" panose="02020603050405020304" pitchFamily="18" charset="0"/>
                      </a:endParaRPr>
                    </a:p>
                  </a:txBody>
                  <a:tcPr marL="2680" marR="2680" marT="5742" marB="0"/>
                </a:tc>
                <a:tc>
                  <a:txBody>
                    <a:bodyPr/>
                    <a:lstStyle/>
                    <a:p>
                      <a:r>
                        <a:rPr lang="en-GB" sz="1800">
                          <a:effectLst/>
                        </a:rPr>
                        <a:t>A student who displays this competency can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a:txBody>
                    <a:bodyPr/>
                    <a:lstStyle/>
                    <a:p>
                      <a:endParaRPr lang="en-GB" sz="1800">
                        <a:effectLst/>
                        <a:latin typeface="Calibri" panose="020F0502020204030204" pitchFamily="34" charset="0"/>
                        <a:cs typeface="Times New Roman" panose="02020603050405020304" pitchFamily="18" charset="0"/>
                      </a:endParaRPr>
                    </a:p>
                  </a:txBody>
                  <a:tcPr marL="4976" marR="4976" marT="2680" marB="2680"/>
                </a:tc>
                <a:extLst>
                  <a:ext uri="{0D108BD9-81ED-4DB2-BD59-A6C34878D82A}">
                    <a16:rowId xmlns:a16="http://schemas.microsoft.com/office/drawing/2014/main" val="2194694991"/>
                  </a:ext>
                </a:extLst>
              </a:tr>
              <a:tr h="558186">
                <a:tc vMerge="1">
                  <a:txBody>
                    <a:bodyPr/>
                    <a:lstStyle/>
                    <a:p>
                      <a:endParaRPr lang="en-US"/>
                    </a:p>
                  </a:txBody>
                  <a:tcPr/>
                </a:tc>
                <a:tc>
                  <a:txBody>
                    <a:bodyPr/>
                    <a:lstStyle/>
                    <a:p>
                      <a:r>
                        <a:rPr lang="en-GB" sz="1800" b="1" dirty="0">
                          <a:effectLst/>
                        </a:rPr>
                        <a:t>Systems thinking competency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a:txBody>
                    <a:bodyPr/>
                    <a:lstStyle/>
                    <a:p>
                      <a:r>
                        <a:rPr lang="en-GB" sz="1800">
                          <a:effectLst/>
                        </a:rPr>
                        <a:t>recognise and understand relationships, analyse complex systems, consider how systems are embedded within different domains and scales, deal with uncertainty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rowSpan="3">
                  <a:txBody>
                    <a:bodyPr/>
                    <a:lstStyle/>
                    <a:p>
                      <a:r>
                        <a:rPr lang="en-GB" sz="1800" dirty="0">
                          <a:effectLst/>
                        </a:rPr>
                        <a:t>Ways of thinking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extLst>
                  <a:ext uri="{0D108BD9-81ED-4DB2-BD59-A6C34878D82A}">
                    <a16:rowId xmlns:a16="http://schemas.microsoft.com/office/drawing/2014/main" val="1504203092"/>
                  </a:ext>
                </a:extLst>
              </a:tr>
              <a:tr h="558186">
                <a:tc vMerge="1">
                  <a:txBody>
                    <a:bodyPr/>
                    <a:lstStyle/>
                    <a:p>
                      <a:endParaRPr lang="en-US"/>
                    </a:p>
                  </a:txBody>
                  <a:tcPr/>
                </a:tc>
                <a:tc>
                  <a:txBody>
                    <a:bodyPr/>
                    <a:lstStyle/>
                    <a:p>
                      <a:r>
                        <a:rPr lang="en-GB" sz="1800" b="1" dirty="0">
                          <a:effectLst/>
                        </a:rPr>
                        <a:t>Anticipatory competency (Future thinking)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a:txBody>
                    <a:bodyPr/>
                    <a:lstStyle/>
                    <a:p>
                      <a:r>
                        <a:rPr lang="en-GB" sz="1800">
                          <a:effectLst/>
                        </a:rPr>
                        <a:t>understand and evaluate multiple outcomes, create their own visions for the future, apply the precautionary principle, assess the consequences of actions, deal with risks and changes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vMerge="1">
                  <a:txBody>
                    <a:bodyPr/>
                    <a:lstStyle/>
                    <a:p>
                      <a:endParaRPr lang="en-US"/>
                    </a:p>
                  </a:txBody>
                  <a:tcPr/>
                </a:tc>
                <a:extLst>
                  <a:ext uri="{0D108BD9-81ED-4DB2-BD59-A6C34878D82A}">
                    <a16:rowId xmlns:a16="http://schemas.microsoft.com/office/drawing/2014/main" val="3252845241"/>
                  </a:ext>
                </a:extLst>
              </a:tr>
              <a:tr h="447700">
                <a:tc vMerge="1">
                  <a:txBody>
                    <a:bodyPr/>
                    <a:lstStyle/>
                    <a:p>
                      <a:endParaRPr lang="en-US"/>
                    </a:p>
                  </a:txBody>
                  <a:tcPr/>
                </a:tc>
                <a:tc>
                  <a:txBody>
                    <a:bodyPr/>
                    <a:lstStyle/>
                    <a:p>
                      <a:r>
                        <a:rPr lang="en-GB" sz="1800" b="1" dirty="0">
                          <a:effectLst/>
                        </a:rPr>
                        <a:t>Critical thinking competency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a:txBody>
                    <a:bodyPr/>
                    <a:lstStyle/>
                    <a:p>
                      <a:r>
                        <a:rPr lang="en-GB" sz="1800">
                          <a:effectLst/>
                        </a:rPr>
                        <a:t>question norms, practices and opinions,  reflect on one’s own values, perceptions and actions, sustainable development discourse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vMerge="1">
                  <a:txBody>
                    <a:bodyPr/>
                    <a:lstStyle/>
                    <a:p>
                      <a:endParaRPr lang="en-US"/>
                    </a:p>
                  </a:txBody>
                  <a:tcPr/>
                </a:tc>
                <a:extLst>
                  <a:ext uri="{0D108BD9-81ED-4DB2-BD59-A6C34878D82A}">
                    <a16:rowId xmlns:a16="http://schemas.microsoft.com/office/drawing/2014/main" val="3034102202"/>
                  </a:ext>
                </a:extLst>
              </a:tr>
              <a:tr h="447700">
                <a:tc vMerge="1">
                  <a:txBody>
                    <a:bodyPr/>
                    <a:lstStyle/>
                    <a:p>
                      <a:endParaRPr lang="en-US"/>
                    </a:p>
                  </a:txBody>
                  <a:tcPr/>
                </a:tc>
                <a:tc>
                  <a:txBody>
                    <a:bodyPr/>
                    <a:lstStyle/>
                    <a:p>
                      <a:r>
                        <a:rPr lang="en-GB" sz="1800" b="1" dirty="0">
                          <a:effectLst/>
                        </a:rPr>
                        <a:t>Strategic competency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a:txBody>
                    <a:bodyPr/>
                    <a:lstStyle/>
                    <a:p>
                      <a:r>
                        <a:rPr lang="en-GB" sz="1800">
                          <a:effectLst/>
                        </a:rPr>
                        <a:t>develop and implement innovative plans and actions that further sustainable development at the local level and further afield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rowSpan="3">
                  <a:txBody>
                    <a:bodyPr/>
                    <a:lstStyle/>
                    <a:p>
                      <a:r>
                        <a:rPr lang="en-GB" sz="1800">
                          <a:effectLst/>
                        </a:rPr>
                        <a:t>Ways of practising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extLst>
                  <a:ext uri="{0D108BD9-81ED-4DB2-BD59-A6C34878D82A}">
                    <a16:rowId xmlns:a16="http://schemas.microsoft.com/office/drawing/2014/main" val="4274098994"/>
                  </a:ext>
                </a:extLst>
              </a:tr>
              <a:tr h="558186">
                <a:tc vMerge="1">
                  <a:txBody>
                    <a:bodyPr/>
                    <a:lstStyle/>
                    <a:p>
                      <a:endParaRPr lang="en-US"/>
                    </a:p>
                  </a:txBody>
                  <a:tcPr/>
                </a:tc>
                <a:tc>
                  <a:txBody>
                    <a:bodyPr/>
                    <a:lstStyle/>
                    <a:p>
                      <a:r>
                        <a:rPr lang="en-GB" sz="1800" b="1" dirty="0">
                          <a:effectLst/>
                        </a:rPr>
                        <a:t>Collaboration competency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a:txBody>
                    <a:bodyPr/>
                    <a:lstStyle/>
                    <a:p>
                      <a:r>
                        <a:rPr lang="en-GB" sz="1800">
                          <a:effectLst/>
                        </a:rPr>
                        <a:t>learn from others, understand and respect the needs, perspectives and actions of others, deal with group conflicts, collaborative &amp; participatory problem solving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vMerge="1">
                  <a:txBody>
                    <a:bodyPr/>
                    <a:lstStyle/>
                    <a:p>
                      <a:endParaRPr lang="en-US"/>
                    </a:p>
                  </a:txBody>
                  <a:tcPr/>
                </a:tc>
                <a:extLst>
                  <a:ext uri="{0D108BD9-81ED-4DB2-BD59-A6C34878D82A}">
                    <a16:rowId xmlns:a16="http://schemas.microsoft.com/office/drawing/2014/main" val="3718690110"/>
                  </a:ext>
                </a:extLst>
              </a:tr>
              <a:tr h="668672">
                <a:tc vMerge="1">
                  <a:txBody>
                    <a:bodyPr/>
                    <a:lstStyle/>
                    <a:p>
                      <a:endParaRPr lang="en-US"/>
                    </a:p>
                  </a:txBody>
                  <a:tcPr/>
                </a:tc>
                <a:tc>
                  <a:txBody>
                    <a:bodyPr/>
                    <a:lstStyle/>
                    <a:p>
                      <a:r>
                        <a:rPr lang="en-GB" sz="1800" b="1" dirty="0">
                          <a:effectLst/>
                        </a:rPr>
                        <a:t>Integrated problem-solving competency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a:txBody>
                    <a:bodyPr/>
                    <a:lstStyle/>
                    <a:p>
                      <a:r>
                        <a:rPr lang="en-GB" sz="1800">
                          <a:effectLst/>
                        </a:rPr>
                        <a:t>apply different problem-solving frameworks to complex sustainable development problems, develop viable, inclusive and equitable solutions, utilise appropriate competencies to solve problems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vMerge="1">
                  <a:txBody>
                    <a:bodyPr/>
                    <a:lstStyle/>
                    <a:p>
                      <a:endParaRPr lang="en-US"/>
                    </a:p>
                  </a:txBody>
                  <a:tcPr/>
                </a:tc>
                <a:extLst>
                  <a:ext uri="{0D108BD9-81ED-4DB2-BD59-A6C34878D82A}">
                    <a16:rowId xmlns:a16="http://schemas.microsoft.com/office/drawing/2014/main" val="934474814"/>
                  </a:ext>
                </a:extLst>
              </a:tr>
              <a:tr h="337213">
                <a:tc vMerge="1">
                  <a:txBody>
                    <a:bodyPr/>
                    <a:lstStyle/>
                    <a:p>
                      <a:endParaRPr lang="en-US"/>
                    </a:p>
                  </a:txBody>
                  <a:tcPr/>
                </a:tc>
                <a:tc>
                  <a:txBody>
                    <a:bodyPr/>
                    <a:lstStyle/>
                    <a:p>
                      <a:r>
                        <a:rPr lang="en-GB" sz="1800" b="1" dirty="0">
                          <a:effectLst/>
                        </a:rPr>
                        <a:t>Self awareness </a:t>
                      </a:r>
                    </a:p>
                    <a:p>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a:txBody>
                    <a:bodyPr/>
                    <a:lstStyle/>
                    <a:p>
                      <a:r>
                        <a:rPr lang="en-GB" sz="1800">
                          <a:effectLst/>
                        </a:rPr>
                        <a:t>reflect on own values and actions; monitor feelings and needs</a:t>
                      </a:r>
                    </a:p>
                    <a:p>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rowSpan="2">
                  <a:txBody>
                    <a:bodyPr/>
                    <a:lstStyle/>
                    <a:p>
                      <a:r>
                        <a:rPr lang="en-GB" sz="1800">
                          <a:effectLst/>
                        </a:rPr>
                        <a:t>Ways of being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26686239"/>
                  </a:ext>
                </a:extLst>
              </a:tr>
              <a:tr h="558186">
                <a:tc vMerge="1">
                  <a:txBody>
                    <a:bodyPr/>
                    <a:lstStyle/>
                    <a:p>
                      <a:endParaRPr lang="en-US"/>
                    </a:p>
                  </a:txBody>
                  <a:tcPr/>
                </a:tc>
                <a:tc>
                  <a:txBody>
                    <a:bodyPr/>
                    <a:lstStyle/>
                    <a:p>
                      <a:r>
                        <a:rPr lang="en-GB" sz="1800" b="1" dirty="0">
                          <a:effectLst/>
                        </a:rPr>
                        <a:t>Normative</a:t>
                      </a:r>
                    </a:p>
                    <a:p>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a:txBody>
                    <a:bodyPr/>
                    <a:lstStyle/>
                    <a:p>
                      <a:r>
                        <a:rPr lang="en-GB" sz="1800" dirty="0">
                          <a:effectLst/>
                        </a:rPr>
                        <a:t>understand and reflect on norms and values underpinning actions, appreciate other worldviews, negotiate goals and trade offs</a:t>
                      </a:r>
                    </a:p>
                    <a:p>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80" marR="2680" marT="5742" marB="0"/>
                </a:tc>
                <a:tc vMerge="1">
                  <a:txBody>
                    <a:bodyPr/>
                    <a:lstStyle/>
                    <a:p>
                      <a:endParaRPr lang="en-US"/>
                    </a:p>
                  </a:txBody>
                  <a:tcPr/>
                </a:tc>
                <a:extLst>
                  <a:ext uri="{0D108BD9-81ED-4DB2-BD59-A6C34878D82A}">
                    <a16:rowId xmlns:a16="http://schemas.microsoft.com/office/drawing/2014/main" val="3514492266"/>
                  </a:ext>
                </a:extLst>
              </a:tr>
            </a:tbl>
          </a:graphicData>
        </a:graphic>
      </p:graphicFrame>
    </p:spTree>
    <p:extLst>
      <p:ext uri="{BB962C8B-B14F-4D97-AF65-F5344CB8AC3E}">
        <p14:creationId xmlns:p14="http://schemas.microsoft.com/office/powerpoint/2010/main" val="975964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82F691CC26A45BB748004A54C0C63" ma:contentTypeVersion="13" ma:contentTypeDescription="Create a new document." ma:contentTypeScope="" ma:versionID="a3a785fbb879595f94ffb373d02b250d">
  <xsd:schema xmlns:xsd="http://www.w3.org/2001/XMLSchema" xmlns:xs="http://www.w3.org/2001/XMLSchema" xmlns:p="http://schemas.microsoft.com/office/2006/metadata/properties" xmlns:ns2="bac58e29-0c23-4090-b611-ed602008453e" xmlns:ns3="2213ecb7-d87a-4aba-b21b-ec7ca04e5a58" targetNamespace="http://schemas.microsoft.com/office/2006/metadata/properties" ma:root="true" ma:fieldsID="57e7724b81cbcc81e11084689a35fb2b" ns2:_="" ns3:_="">
    <xsd:import namespace="bac58e29-0c23-4090-b611-ed602008453e"/>
    <xsd:import namespace="2213ecb7-d87a-4aba-b21b-ec7ca04e5a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58e29-0c23-4090-b611-ed6020084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13ecb7-d87a-4aba-b21b-ec7ca04e5a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8D4079-28FB-4A43-837F-04D5E353BEA7}"/>
</file>

<file path=customXml/itemProps2.xml><?xml version="1.0" encoding="utf-8"?>
<ds:datastoreItem xmlns:ds="http://schemas.openxmlformats.org/officeDocument/2006/customXml" ds:itemID="{7CF02C7B-17AE-4EDF-969B-64E1101596C5}"/>
</file>

<file path=customXml/itemProps3.xml><?xml version="1.0" encoding="utf-8"?>
<ds:datastoreItem xmlns:ds="http://schemas.openxmlformats.org/officeDocument/2006/customXml" ds:itemID="{8B46C9A9-C433-425B-B3DA-C3730909632A}"/>
</file>

<file path=docProps/app.xml><?xml version="1.0" encoding="utf-8"?>
<Properties xmlns="http://schemas.openxmlformats.org/officeDocument/2006/extended-properties" xmlns:vt="http://schemas.openxmlformats.org/officeDocument/2006/docPropsVTypes">
  <TotalTime>1391</TotalTime>
  <Words>868</Words>
  <Application>Microsoft Macintosh PowerPoint</Application>
  <PresentationFormat>Widescreen</PresentationFormat>
  <Paragraphs>98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Introduction to ESD and the QAA / Advance HE  Education for Sustainable Development Guidance</vt:lpstr>
      <vt:lpstr>contents</vt:lpstr>
      <vt:lpstr>Context </vt:lpstr>
      <vt:lpstr>What is Higher Education for Sustainable Development?</vt:lpstr>
      <vt:lpstr>Process for the QAA/ Advance HE guidance 2021</vt:lpstr>
      <vt:lpstr>Section 1 - Introducing ESD</vt:lpstr>
      <vt:lpstr>PowerPoint Presentation</vt:lpstr>
      <vt:lpstr>Section 2 – Getting started with ESD</vt:lpstr>
      <vt:lpstr>Section 3 – teaching, learning and assessment for ESD</vt:lpstr>
      <vt:lpstr>Teaching practices</vt:lpstr>
      <vt:lpstr>Section 4 – annotated references and resources</vt:lpstr>
      <vt:lpstr>QAA Resources and practice guides from Nov 2021</vt:lpstr>
      <vt:lpstr>How to get started with ESD?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QAA Advance HE  Education for Sustainable Development Guidance</dc:title>
  <dc:creator>Rehema White</dc:creator>
  <cp:lastModifiedBy>Rehema White</cp:lastModifiedBy>
  <cp:revision>73</cp:revision>
  <dcterms:created xsi:type="dcterms:W3CDTF">2021-05-26T18:55:11Z</dcterms:created>
  <dcterms:modified xsi:type="dcterms:W3CDTF">2022-01-20T11:57:38Z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0x01010040A82F691CC26A45BB748004A54C0C63</vt:lpwstr>
  </property>
</Properties>
</file>