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0"/>
  </p:notesMasterIdLst>
  <p:sldIdLst>
    <p:sldId id="279" r:id="rId3"/>
    <p:sldId id="352" r:id="rId4"/>
    <p:sldId id="359" r:id="rId5"/>
    <p:sldId id="360" r:id="rId6"/>
    <p:sldId id="354" r:id="rId7"/>
    <p:sldId id="355" r:id="rId8"/>
    <p:sldId id="3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Dalgard" userId="3084069c-b085-4a86-8735-fbd0063dfc40" providerId="ADAL" clId="{752CA79C-56CF-4019-BA86-2E992F1B2E8F}"/>
    <pc:docChg chg="undo custSel addSld delSld modSld">
      <pc:chgData name="Hazel Dalgard" userId="3084069c-b085-4a86-8735-fbd0063dfc40" providerId="ADAL" clId="{752CA79C-56CF-4019-BA86-2E992F1B2E8F}" dt="2023-03-30T11:01:34.539" v="6" actId="20577"/>
      <pc:docMkLst>
        <pc:docMk/>
      </pc:docMkLst>
      <pc:sldChg chg="modSp mod">
        <pc:chgData name="Hazel Dalgard" userId="3084069c-b085-4a86-8735-fbd0063dfc40" providerId="ADAL" clId="{752CA79C-56CF-4019-BA86-2E992F1B2E8F}" dt="2023-03-30T11:01:34.539" v="6" actId="20577"/>
        <pc:sldMkLst>
          <pc:docMk/>
          <pc:sldMk cId="3356392376" sldId="279"/>
        </pc:sldMkLst>
        <pc:spChg chg="mod">
          <ac:chgData name="Hazel Dalgard" userId="3084069c-b085-4a86-8735-fbd0063dfc40" providerId="ADAL" clId="{752CA79C-56CF-4019-BA86-2E992F1B2E8F}" dt="2023-03-30T11:01:34.539" v="6" actId="20577"/>
          <ac:spMkLst>
            <pc:docMk/>
            <pc:sldMk cId="3356392376" sldId="279"/>
            <ac:spMk id="6" creationId="{00000000-0000-0000-0000-000000000000}"/>
          </ac:spMkLst>
        </pc:spChg>
      </pc:sldChg>
      <pc:sldChg chg="new del">
        <pc:chgData name="Hazel Dalgard" userId="3084069c-b085-4a86-8735-fbd0063dfc40" providerId="ADAL" clId="{752CA79C-56CF-4019-BA86-2E992F1B2E8F}" dt="2023-03-30T11:01:31.665" v="1" actId="680"/>
        <pc:sldMkLst>
          <pc:docMk/>
          <pc:sldMk cId="802072539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0FA4-40D8-4D77-B333-85A564892311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7424D-3F3D-4204-8720-CBB594083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CB14-6293-406C-9A46-06095C9034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c.ac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B38B-090B-90C8-41DB-2885E0DBA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240B7-8F18-7CDC-7E7E-434317CED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59CA-983C-C0C6-7B9F-F93529CE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F05A5-FE5E-A384-D30A-6FEA837D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6002B-982E-DAED-69E3-A1C40E2C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4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44F9-AF5F-88E9-EDC2-55688D8E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3CE5B-DD4C-EC97-62D5-02CEDABEA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FEC2-4C3D-0841-3D53-46190AD3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7B96-D25F-6E0D-5989-2BCD5322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1E3BB-3B14-F1AE-6701-1C69BD57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0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4E6B3-5FE4-1AC9-5EF8-513BF795E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7C4DD-4DC5-3E75-F482-5476C2A89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7916-4467-1B59-9B97-11D699C7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485D-06B1-3508-B5A2-B44204E3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1B60-740D-684C-4CC0-89D73E8B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5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3491" y="569115"/>
            <a:ext cx="7663711" cy="57197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1010903" y="4254668"/>
            <a:ext cx="727444" cy="7161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07572" y="5347912"/>
            <a:ext cx="3430773" cy="940976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Name of Author</a:t>
            </a:r>
          </a:p>
          <a:p>
            <a:pPr lvl="0"/>
            <a:r>
              <a:rPr lang="en-US"/>
              <a:t>Up to three lines</a:t>
            </a:r>
          </a:p>
        </p:txBody>
      </p: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711069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DCC0CD9-A7EC-979A-8259-E4EF6A71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A0CFB-21A6-E648-137C-64D26AD2D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7F53B3-5B13-33A8-097A-F3333D22B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06AA96-029F-9F04-C762-0857B002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711069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9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442314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cover image. </a:t>
            </a:r>
          </a:p>
          <a:p>
            <a:r>
              <a:rPr lang="en-US"/>
              <a:t>You can find different images in the </a:t>
            </a:r>
            <a:r>
              <a:rPr lang="en-US" err="1"/>
              <a:t>Xdrive</a:t>
            </a:r>
            <a:r>
              <a:rPr lang="en-US"/>
              <a:t>:</a:t>
            </a:r>
          </a:p>
          <a:p>
            <a:r>
              <a:rPr lang="en-US" err="1"/>
              <a:t>Xdrive</a:t>
            </a:r>
            <a:r>
              <a:rPr lang="en-US"/>
              <a:t> &gt; Meeting Share &gt; Im</a:t>
            </a:r>
            <a:r>
              <a:rPr lang="en-GB"/>
              <a:t>age Bank &gt; Slideshow Covers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79852"/>
            <a:ext cx="12192000" cy="2378149"/>
          </a:xfrm>
          <a:prstGeom prst="rect">
            <a:avLst/>
          </a:prstGeom>
          <a:gradFill>
            <a:gsLst>
              <a:gs pos="0">
                <a:srgbClr val="873299"/>
              </a:gs>
              <a:gs pos="69000">
                <a:srgbClr val="00A0AE"/>
              </a:gs>
            </a:gsLst>
            <a:lin ang="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2" descr="SFC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16" y="5670699"/>
            <a:ext cx="3105025" cy="9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50741"/>
            <a:ext cx="12192000" cy="831449"/>
          </a:xfrm>
          <a:prstGeom prst="rect">
            <a:avLst/>
          </a:prstGeom>
          <a:noFill/>
        </p:spPr>
        <p:txBody>
          <a:bodyPr lIns="360000" tIns="0" rIns="360000" bIns="0" anchor="ctr"/>
          <a:lstStyle>
            <a:lvl1pPr algn="ctr">
              <a:defRPr sz="3200" b="0" spc="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024" y="5598037"/>
            <a:ext cx="7456968" cy="923259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4479852"/>
            <a:ext cx="12192000" cy="0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EBC2F-D3F5-0E87-FA0B-D9823BE65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79852"/>
            <a:ext cx="12192000" cy="237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CFC5DA0-8CFB-7274-6F27-41C5A9D48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050" y="5625870"/>
            <a:ext cx="3092633" cy="10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33CD07-1877-E12E-35E6-9933CB4E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4470974"/>
            <a:ext cx="12192000" cy="0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5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442314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cover image. </a:t>
            </a:r>
          </a:p>
          <a:p>
            <a:r>
              <a:rPr lang="en-US"/>
              <a:t>You can find different images in the </a:t>
            </a:r>
            <a:r>
              <a:rPr lang="en-US" err="1"/>
              <a:t>Xdrive</a:t>
            </a:r>
            <a:r>
              <a:rPr lang="en-US"/>
              <a:t>:</a:t>
            </a:r>
          </a:p>
          <a:p>
            <a:r>
              <a:rPr lang="en-US" err="1"/>
              <a:t>Xdrive</a:t>
            </a:r>
            <a:r>
              <a:rPr lang="en-US"/>
              <a:t> &gt; Meeting Share &gt; Im</a:t>
            </a:r>
            <a:r>
              <a:rPr lang="en-GB"/>
              <a:t>age Bank &gt; Slideshow Covers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79852"/>
            <a:ext cx="12192000" cy="2378149"/>
          </a:xfrm>
          <a:prstGeom prst="rect">
            <a:avLst/>
          </a:prstGeom>
          <a:gradFill>
            <a:gsLst>
              <a:gs pos="0">
                <a:srgbClr val="873299"/>
              </a:gs>
              <a:gs pos="69000">
                <a:srgbClr val="00A0AE"/>
              </a:gs>
            </a:gsLst>
            <a:lin ang="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2" descr="SFC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16" y="5670699"/>
            <a:ext cx="3105025" cy="9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50741"/>
            <a:ext cx="12192000" cy="831449"/>
          </a:xfrm>
          <a:prstGeom prst="rect">
            <a:avLst/>
          </a:prstGeom>
          <a:noFill/>
        </p:spPr>
        <p:txBody>
          <a:bodyPr lIns="360000" tIns="0" rIns="360000" bIns="0" anchor="ctr"/>
          <a:lstStyle>
            <a:lvl1pPr algn="ctr">
              <a:defRPr sz="3200" b="0" spc="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024" y="5598037"/>
            <a:ext cx="7456968" cy="923259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4479852"/>
            <a:ext cx="12192000" cy="0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EBC2F-D3F5-0E87-FA0B-D9823BE65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79852"/>
            <a:ext cx="12192000" cy="2378149"/>
          </a:xfrm>
          <a:prstGeom prst="rect">
            <a:avLst/>
          </a:prstGeom>
          <a:gradFill>
            <a:gsLst>
              <a:gs pos="0">
                <a:srgbClr val="873299"/>
              </a:gs>
              <a:gs pos="69000">
                <a:srgbClr val="00A0AE"/>
              </a:gs>
            </a:gsLst>
            <a:lin ang="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3" name="Picture 2" descr="SFC Logo">
            <a:extLst>
              <a:ext uri="{FF2B5EF4-FFF2-40B4-BE49-F238E27FC236}">
                <a16:creationId xmlns:a16="http://schemas.microsoft.com/office/drawing/2014/main" id="{FCFC5DA0-8CFB-7274-6F27-41C5A9D48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14" y="5670698"/>
            <a:ext cx="3105025" cy="9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33CD07-1877-E12E-35E6-9933CB4E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4479852"/>
            <a:ext cx="12192000" cy="0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9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442314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cover image. </a:t>
            </a:r>
          </a:p>
          <a:p>
            <a:r>
              <a:rPr lang="en-US"/>
              <a:t>You can find different images in the </a:t>
            </a:r>
            <a:r>
              <a:rPr lang="en-US" err="1"/>
              <a:t>Xdrive</a:t>
            </a:r>
            <a:r>
              <a:rPr lang="en-US"/>
              <a:t>:</a:t>
            </a:r>
          </a:p>
          <a:p>
            <a:r>
              <a:rPr lang="en-US" err="1"/>
              <a:t>Xdrive</a:t>
            </a:r>
            <a:r>
              <a:rPr lang="en-US"/>
              <a:t> &gt; Meeting Share &gt; Im</a:t>
            </a:r>
            <a:r>
              <a:rPr lang="en-GB"/>
              <a:t>age Bank &gt; Slideshow Covers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79852"/>
            <a:ext cx="12192000" cy="2378149"/>
          </a:xfrm>
          <a:prstGeom prst="rect">
            <a:avLst/>
          </a:prstGeom>
          <a:gradFill>
            <a:gsLst>
              <a:gs pos="0">
                <a:srgbClr val="873299"/>
              </a:gs>
              <a:gs pos="69000">
                <a:srgbClr val="00A0AE"/>
              </a:gs>
            </a:gsLst>
            <a:lin ang="8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2" descr="SFC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16" y="5670699"/>
            <a:ext cx="3105025" cy="9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50741"/>
            <a:ext cx="12192000" cy="831449"/>
          </a:xfrm>
          <a:prstGeom prst="rect">
            <a:avLst/>
          </a:prstGeom>
          <a:noFill/>
        </p:spPr>
        <p:txBody>
          <a:bodyPr lIns="360000" tIns="0" rIns="360000" bIns="0" anchor="ctr"/>
          <a:lstStyle>
            <a:lvl1pPr algn="ctr">
              <a:defRPr sz="3200" b="0" spc="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024" y="5598037"/>
            <a:ext cx="7456968" cy="923259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4479852"/>
            <a:ext cx="12192000" cy="0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EBC2F-D3F5-0E87-FA0B-D9823BE65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79852"/>
            <a:ext cx="12192000" cy="237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CFC5DA0-8CFB-7274-6F27-41C5A9D48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050" y="5625870"/>
            <a:ext cx="3092633" cy="10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33CD07-1877-E12E-35E6-9933CB4E8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4470974"/>
            <a:ext cx="12192000" cy="0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00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3491" y="709180"/>
            <a:ext cx="727444" cy="71617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35033" y="714155"/>
            <a:ext cx="4733376" cy="71119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8732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3492" y="1611927"/>
            <a:ext cx="5540741" cy="453192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6345915" y="822744"/>
            <a:ext cx="5319184" cy="5223933"/>
          </a:xfrm>
          <a:prstGeom prst="rect">
            <a:avLst/>
          </a:prstGeom>
          <a:ln w="127000">
            <a:solidFill>
              <a:srgbClr val="EDF8F9"/>
            </a:solidFill>
            <a:miter lim="800000"/>
          </a:ln>
        </p:spPr>
        <p:txBody>
          <a:bodyPr lIns="180000" tIns="180000" rIns="180000" bIns="180000"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62C988-7DC0-2B80-C824-1DFD7EDDD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250650-390F-9196-95A0-38C9610E4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2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3491" y="709180"/>
            <a:ext cx="727444" cy="71617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35033" y="714155"/>
            <a:ext cx="4733376" cy="71119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8732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3492" y="1611927"/>
            <a:ext cx="5540741" cy="453192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30A8907-917F-0A19-FD3F-F0BBC93A7519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345915" y="808568"/>
            <a:ext cx="5319184" cy="2620433"/>
          </a:xfrm>
          <a:prstGeom prst="rect">
            <a:avLst/>
          </a:prstGeom>
          <a:solidFill>
            <a:schemeClr val="bg1"/>
          </a:solidFill>
          <a:ln w="127000">
            <a:solidFill>
              <a:srgbClr val="EDF8F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CD8C73B-A2E3-B1F5-E441-DA1C763305C9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345915" y="3429001"/>
            <a:ext cx="5319184" cy="2620433"/>
          </a:xfrm>
          <a:prstGeom prst="rect">
            <a:avLst/>
          </a:prstGeom>
          <a:solidFill>
            <a:schemeClr val="bg1"/>
          </a:solidFill>
          <a:ln w="127000">
            <a:solidFill>
              <a:srgbClr val="EDF8F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E2B96B-233D-2162-EC00-D88224AB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6FE79D-3927-655C-0A95-4FEFC2E1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0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7960" y="714155"/>
            <a:ext cx="8582541" cy="5429693"/>
          </a:xfrm>
          <a:prstGeom prst="rect">
            <a:avLst/>
          </a:prstGeom>
          <a:ln w="127000">
            <a:solidFill>
              <a:srgbClr val="00A0AE">
                <a:alpha val="10000"/>
              </a:srgbClr>
            </a:solidFill>
            <a:miter lim="800000"/>
          </a:ln>
        </p:spPr>
        <p:txBody>
          <a:bodyPr lIns="360000" tIns="360000" rIns="360000" bIns="360000" anchor="ctr">
            <a:normAutofit/>
          </a:bodyPr>
          <a:lstStyle>
            <a:lvl1pPr>
              <a:defRPr sz="2133">
                <a:solidFill>
                  <a:srgbClr val="2F1A45"/>
                </a:solidFill>
              </a:defRPr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1070855" y="660403"/>
            <a:ext cx="727444" cy="71617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873299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11071" y="1689100"/>
            <a:ext cx="2087229" cy="454659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r">
              <a:defRPr sz="2400" b="0">
                <a:solidFill>
                  <a:srgbClr val="8732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711069" y="1502735"/>
            <a:ext cx="2480931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65CECB-99AF-3D2F-6E4B-75AAAB68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711069" y="1502735"/>
            <a:ext cx="2480931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68B500-3E8C-8315-B0C8-90924756B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39E0B0-005B-BA99-D96E-1CC000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rgbClr val="873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0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3491" y="569115"/>
            <a:ext cx="7663711" cy="57197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1010903" y="4254668"/>
            <a:ext cx="727444" cy="7161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07572" y="5347912"/>
            <a:ext cx="3430773" cy="940976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Name of Author</a:t>
            </a:r>
          </a:p>
          <a:p>
            <a:pPr lvl="0"/>
            <a:r>
              <a:rPr lang="en-US"/>
              <a:t>Up to three lines</a:t>
            </a:r>
          </a:p>
        </p:txBody>
      </p: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711069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DCC0CD9-A7EC-979A-8259-E4EF6A71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A0CFB-21A6-E648-137C-64D26AD2D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7F53B3-5B13-33A8-097A-F3333D22B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06AA96-029F-9F04-C762-0857B002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711069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3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570-57A1-05A0-8588-40F23405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06C5-AA6A-64D2-6A89-2B1842C4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DCE0-F4B2-70EA-AE29-0D5531CD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BDCA-8F0B-FBC0-D2B3-CA6E7B34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4EED6-582B-1FE3-C74F-B13A7B32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9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114803" y="569115"/>
            <a:ext cx="7663711" cy="57197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r"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1510" y="4254668"/>
            <a:ext cx="727444" cy="7161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1509" y="5347912"/>
            <a:ext cx="3508743" cy="94097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Name of Author</a:t>
            </a:r>
          </a:p>
          <a:p>
            <a:pPr lvl="0"/>
            <a:r>
              <a:rPr lang="en-US"/>
              <a:t>Up to three lines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E00F-6A11-4D95-E146-BC7F01D66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D8846-1A7F-93AD-8A79-AE5324D8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981F9A-0715-884F-96E7-9C0A2B1EB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C163F6-660B-46E6-583B-5390A0A94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8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711069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3491" y="569115"/>
            <a:ext cx="7663711" cy="57197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1010903" y="4254668"/>
            <a:ext cx="727444" cy="7161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9221" y="5347912"/>
            <a:ext cx="3459127" cy="940976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Name of Author</a:t>
            </a:r>
          </a:p>
          <a:p>
            <a:pPr lvl="0"/>
            <a:r>
              <a:rPr lang="en-US"/>
              <a:t>Up to three 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788907-96F6-C1C8-B864-BB6D926FE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0A4A0-8F7E-1D54-1FE3-13408EFE2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711069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6F638-4054-C682-634D-B61425A81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95086-64E7-330C-59DE-4779B8AC8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4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3491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14803" y="569115"/>
            <a:ext cx="7663711" cy="57197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r">
              <a:defRPr sz="2667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1510" y="4254668"/>
            <a:ext cx="727444" cy="7161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1508" y="5347912"/>
            <a:ext cx="3537096" cy="94097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67" baseline="0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Name of Author</a:t>
            </a:r>
          </a:p>
          <a:p>
            <a:pPr lvl="0"/>
            <a:r>
              <a:rPr lang="en-US"/>
              <a:t>Up to three lines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D388C-9EFD-8F20-1EAB-E564EE8B6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F6B3DE-270A-4C95-D7BE-B3B36BEB2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5160335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2305B8-20DE-83CA-2913-029FEF48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6632955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1CAE02-84BA-B54D-6E7A-71CCC1AD6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13490" y="225047"/>
            <a:ext cx="113650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0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8456" y="446932"/>
            <a:ext cx="624000" cy="62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99429" y="453656"/>
            <a:ext cx="10019939" cy="6172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2635" y="1244602"/>
            <a:ext cx="10646735" cy="4994937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t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2D1C7E-697F-BFE9-155F-41873E48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07DBE-C037-4C17-C9EA-DC069EF3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06193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8456" y="446932"/>
            <a:ext cx="624000" cy="62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99429" y="453656"/>
            <a:ext cx="10019939" cy="6172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758456" y="1200500"/>
            <a:ext cx="10675088" cy="409903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5" y="5409804"/>
            <a:ext cx="10646735" cy="80433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7063D-4F39-91D7-84B0-595BCCE6D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3089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3212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6123" y="1444129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75855" y="808568"/>
            <a:ext cx="5319184" cy="5223933"/>
          </a:xfrm>
          <a:prstGeom prst="rect">
            <a:avLst/>
          </a:prstGeom>
        </p:spPr>
        <p:txBody>
          <a:bodyPr lIns="180000" tIns="180000" rIns="180000" bIns="180000"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330442-D1D0-FD08-9858-063EEFA6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6371A-67BC-2D29-5418-F0B277B45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665298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nd Text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3212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6123" y="1444129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010A37-2359-D324-F0E6-51B7E51C4E6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2632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C49AB4-4DA7-E0F6-E2BC-5AC36D41CCA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72632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2878E7-90CA-DD39-8F62-C10CA28B3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A95-6386-9F8E-4776-60C95518B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620827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456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458" y="1467888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6096000" y="808568"/>
            <a:ext cx="5319184" cy="5223933"/>
          </a:xfrm>
          <a:prstGeom prst="rect">
            <a:avLst/>
          </a:prstGeom>
        </p:spPr>
        <p:txBody>
          <a:bodyPr lIns="180000" tIns="180000" rIns="180000" bIns="180000"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9605E-A85D-06EA-A0A8-C9B2942F8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92D029-25FC-5AA8-4863-66322E3E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8304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58456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458" y="1467888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0DC84BC-593F-27F6-4332-A8A38117381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96000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311E2D-91FE-1EBA-DAF5-7D225F44F465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096000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C64FD9-F500-1F9A-69B1-663DD296B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86A33-2502-A259-B309-DDEEA982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5837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-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98E026-2EFC-462C-14FB-017A4290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6816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2897EC2-5988-D2DC-B5FA-D67BF574396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96000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D44699F-5C60-EF9F-4A5C-7955EB4CB66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76816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F0D2407-C4FC-59F5-6DD4-DA19E8174420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096000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AAA74F-5FFC-3BCF-A597-20BA0FA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0128EC-F8C8-A75D-1FCE-ABCB37F8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7092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1A56-E1AB-2F7C-637A-56D49D50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FEC20-4CA4-FA1D-734D-EB021115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8BE2-181B-E316-6F5A-41E2E48D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3E2F0-7D84-7B33-E7E3-C39D7388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B2A8-F2BB-B0AB-E0E0-AE7E7D5F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5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2166" y="3471333"/>
            <a:ext cx="10787673" cy="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3" y="481312"/>
            <a:ext cx="0" cy="2769888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02164" y="1095291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239927" y="675628"/>
            <a:ext cx="3463844" cy="213532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488232" y="1095291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025995" y="675628"/>
            <a:ext cx="3463844" cy="213532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8F21C1-6A7E-726B-7E40-F5E16B75C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2" y="3708403"/>
            <a:ext cx="1" cy="265982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6C2F389-48BB-2F30-4C18-2209358D20CD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02164" y="4441308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A5C8A36-CFDC-F8F6-6BDE-7769B17A26B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2239927" y="4021646"/>
            <a:ext cx="3463844" cy="213532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8C6FB12-6F42-BE19-E07A-E59EEE3FC3C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488232" y="4441308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34D5859-3243-43FF-9A1B-BC48065E0034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025995" y="4021646"/>
            <a:ext cx="3463844" cy="213532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6FC4AC-E526-5858-2C8F-CAA68C559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165" y="3471333"/>
            <a:ext cx="10787673" cy="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1599CE-373F-2DC5-E470-7016125B0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3" y="481312"/>
            <a:ext cx="0" cy="2769888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27DA79-DAC9-8CEC-CEEF-D0C8AB532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3708402"/>
            <a:ext cx="1" cy="265982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DE547D-2450-F520-5CEE-CDC6679E0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7B33AC-665F-E97B-B022-E336638D0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50770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02164" y="1052957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239927" y="633295"/>
            <a:ext cx="3463844" cy="213532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488232" y="1052957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025995" y="633295"/>
            <a:ext cx="3463844" cy="213532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59259" y="3674789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3393" y="5021752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62423" y="3674789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76557" y="5021752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265585" y="3674789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279720" y="5021752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186869" y="3674789"/>
            <a:ext cx="1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05137" y="3674789"/>
            <a:ext cx="0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166" y="3244700"/>
            <a:ext cx="10787673" cy="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096004" y="438981"/>
            <a:ext cx="1" cy="2523959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347D76-18B5-4F36-4FCD-484C72EE8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4186868" y="3674789"/>
            <a:ext cx="1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BB4909-07D7-8B87-11F8-72EBF686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5137" y="3674789"/>
            <a:ext cx="0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2BF4E9-141A-FA37-C15D-9485C9F8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02165" y="3244700"/>
            <a:ext cx="10787673" cy="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64E08F-1ACF-FB27-14E6-067C0DD93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6096002" y="438979"/>
            <a:ext cx="1" cy="2523959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A1BE3F7-1FB0-9E0F-9272-CC0753BBE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95B09B-1B3C-6393-7C03-B03E512FB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53202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44836" y="560635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8970" y="1907599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448000" y="560635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462134" y="1907599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251163" y="560635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265297" y="1907599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59259" y="3759853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3393" y="5106816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62423" y="3759853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76557" y="5106816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265585" y="3759853"/>
            <a:ext cx="1296000" cy="1296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A0AE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279720" y="5106816"/>
            <a:ext cx="3267737" cy="1293037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186869" y="3759853"/>
            <a:ext cx="1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05137" y="3759853"/>
            <a:ext cx="0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166" y="3471537"/>
            <a:ext cx="10787673" cy="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172446" y="560635"/>
            <a:ext cx="1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0715" y="560635"/>
            <a:ext cx="0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AB2E5C-B673-1D7B-AC2C-A75B2DCB1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4186868" y="3759853"/>
            <a:ext cx="1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1F7AA6-99B6-4B9E-9D31-424C170AA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05137" y="3759853"/>
            <a:ext cx="0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4B55B1-CA92-41A9-5AB3-E2DB11434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02165" y="3471537"/>
            <a:ext cx="10787673" cy="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8F844A-F652-C5CD-A447-F2E48668E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4172445" y="560635"/>
            <a:ext cx="1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D5B99F-1736-B41A-6370-986ECF2D6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90715" y="560635"/>
            <a:ext cx="0" cy="2640000"/>
          </a:xfrm>
          <a:prstGeom prst="line">
            <a:avLst/>
          </a:prstGeom>
          <a:ln w="19050">
            <a:solidFill>
              <a:srgbClr val="00A0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3C9E8E-4800-1B19-B9D5-FA924A4A7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288FA9-B173-AC0D-2D44-FD9A3AB0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00" y="93000"/>
            <a:ext cx="12024000" cy="6672000"/>
          </a:xfrm>
          <a:prstGeom prst="rect">
            <a:avLst/>
          </a:prstGeom>
          <a:noFill/>
          <a:ln w="190500" cmpd="sng">
            <a:solidFill>
              <a:srgbClr val="00A0AE">
                <a:alpha val="1019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62394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8456" y="446932"/>
            <a:ext cx="624000" cy="62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99429" y="453656"/>
            <a:ext cx="10019939" cy="6172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2635" y="1244602"/>
            <a:ext cx="10646735" cy="4835567"/>
          </a:xfrm>
          <a:prstGeom prst="rect">
            <a:avLst/>
          </a:prstGeom>
          <a:solidFill>
            <a:schemeClr val="bg1"/>
          </a:solidFill>
        </p:spPr>
        <p:txBody>
          <a:bodyPr lIns="540000" tIns="540000" rIns="540000" bIns="540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4E80A-A1B5-A736-1D06-2A8EBAF32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0063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8456" y="446932"/>
            <a:ext cx="624000" cy="62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9429" y="453656"/>
            <a:ext cx="10019939" cy="6172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8456" y="1200500"/>
            <a:ext cx="10675088" cy="409903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5" y="5409804"/>
            <a:ext cx="10646735" cy="80433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14264-1B43-AC3B-7B5C-440801B7D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18471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3212" y="800100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6123" y="1444129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775855" y="808568"/>
            <a:ext cx="5319184" cy="5223933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6E614-DDD2-089B-3A3C-B6CCD6D6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00144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n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3212" y="800100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6123" y="1444129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162B15-9377-FF96-869A-FEA94D65620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2632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422934-1485-0663-52E2-C663F6F37E0C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72632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686A2-45D5-9708-BC33-D0E3B3877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88000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456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458" y="1467888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096000" y="808568"/>
            <a:ext cx="5319184" cy="5223933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72E3B-E744-542D-CAC4-A9AB5759E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299088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456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458" y="1467888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469075E-038E-BDA5-6259-736B762D026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96000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9868672-8002-5EBE-6149-9A3269FEF8E0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096000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D5407-DDA3-BD61-D4DA-2A4DDB2F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A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84455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8456" y="446932"/>
            <a:ext cx="624000" cy="62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9429" y="453656"/>
            <a:ext cx="10019939" cy="6172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2635" y="1244602"/>
            <a:ext cx="10646735" cy="4835567"/>
          </a:xfrm>
          <a:prstGeom prst="rect">
            <a:avLst/>
          </a:prstGeom>
          <a:solidFill>
            <a:schemeClr val="bg1"/>
          </a:solidFill>
        </p:spPr>
        <p:txBody>
          <a:bodyPr lIns="540000" tIns="540000" rIns="540000" bIns="540000" anchor="ctr">
            <a:normAutofit/>
          </a:bodyPr>
          <a:lstStyle>
            <a:lvl1pPr marL="0" indent="0">
              <a:buNone/>
              <a:defRPr sz="2133">
                <a:solidFill>
                  <a:srgbClr val="2F1A45"/>
                </a:solidFill>
              </a:defRPr>
            </a:lvl1pPr>
            <a:lvl2pPr marL="609570" indent="0">
              <a:buNone/>
              <a:defRPr sz="2133"/>
            </a:lvl2pPr>
            <a:lvl3pPr marL="1219140" indent="0">
              <a:buNone/>
              <a:defRPr sz="1600"/>
            </a:lvl3pPr>
            <a:lvl4pPr marL="1828709" indent="0">
              <a:buNone/>
              <a:defRPr sz="1467"/>
            </a:lvl4pPr>
            <a:lvl5pPr marL="2438278" indent="0">
              <a:buNone/>
              <a:defRPr sz="1467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8C734-3CDE-0B6B-A3CE-20A80B4FC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6510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243E-A4A2-6300-85C7-8C790194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CC62-2A79-AFB0-7F05-4F9A6176A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4D497-3F8C-FBC8-0C71-AA55B529C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E7B1F-9487-CCA2-B27A-BD3CE230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2E780-3EBF-82AE-7AEE-83A12D72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0CCD3-5DE6-B223-55E8-F5810A4E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44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58456" y="446932"/>
            <a:ext cx="624000" cy="624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ICON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9429" y="453656"/>
            <a:ext cx="10019939" cy="61727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8456" y="1200500"/>
            <a:ext cx="10675088" cy="409903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5" y="5409804"/>
            <a:ext cx="10646735" cy="80433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B2147-AD13-6505-F4FC-60585A08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46041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3212" y="800100"/>
            <a:ext cx="5146157" cy="47315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6123" y="1444129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775855" y="808568"/>
            <a:ext cx="5319184" cy="5223933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CBD5B-6ECF-E010-F25D-7F8623EA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45603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3212" y="800100"/>
            <a:ext cx="5146157" cy="47315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6123" y="1444129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19B173D-5038-93E7-B50E-0235D1A209E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72632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28AE37-0D3A-3BFB-A510-449E786F218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72632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8A88A-D4BE-68FE-C93B-536E9193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29756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456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458" y="1467888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096000" y="808568"/>
            <a:ext cx="5319184" cy="5223933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8E8C7-ABFA-A5B0-CC26-BFCDD1DE6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25800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456" y="801577"/>
            <a:ext cx="5146157" cy="4731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667" b="0">
                <a:solidFill>
                  <a:srgbClr val="2F1A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458" y="1467888"/>
            <a:ext cx="5153247" cy="458853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rgbClr val="2F1A4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87B70A-41CE-7DAA-7142-7C3FE64CEC79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96000" y="808569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5D67229-948C-19CB-9EE4-F5A66FF15A3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096000" y="3429002"/>
            <a:ext cx="5319184" cy="26204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F1A45"/>
                </a:solidFill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895B4-A298-2C80-5EF2-E1C3B895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299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85444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3000">
                <a:srgbClr val="00A0AE"/>
              </a:gs>
              <a:gs pos="100000">
                <a:srgbClr val="87329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Isosceles Tri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1779" y="1"/>
            <a:ext cx="8520220" cy="6858000"/>
          </a:xfrm>
          <a:prstGeom prst="triangle">
            <a:avLst>
              <a:gd name="adj" fmla="val 100000"/>
            </a:avLst>
          </a:prstGeom>
          <a:gradFill>
            <a:gsLst>
              <a:gs pos="45000">
                <a:srgbClr val="873299"/>
              </a:gs>
              <a:gs pos="86000">
                <a:srgbClr val="2F1A45">
                  <a:lumMod val="90000"/>
                  <a:lumOff val="1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473305" y="-99237"/>
            <a:ext cx="8817935" cy="7088372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FC Symbo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35" y="270456"/>
            <a:ext cx="6090261" cy="60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2875" y="3680527"/>
            <a:ext cx="3061192" cy="100654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733" baseline="0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Contact info</a:t>
            </a:r>
            <a:endParaRPr lang="en-GB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8619471" y="5172840"/>
            <a:ext cx="3316732" cy="1354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09" tIns="60953" rIns="121909" bIns="60953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spcAft>
                <a:spcPts val="0"/>
              </a:spcAft>
              <a:tabLst>
                <a:tab pos="3516031" algn="ctr"/>
                <a:tab pos="7032063" algn="r"/>
              </a:tabLst>
            </a:pPr>
            <a:r>
              <a:rPr lang="en-GB" sz="1600" b="0">
                <a:solidFill>
                  <a:schemeClr val="bg1"/>
                </a:solidFill>
                <a:latin typeface="+mn-lt"/>
              </a:rPr>
              <a:t>Apex 2 </a:t>
            </a:r>
            <a:r>
              <a:rPr lang="en-GB" sz="1400" b="0">
                <a:solidFill>
                  <a:schemeClr val="bg1"/>
                </a:solidFill>
                <a:latin typeface="+mn-lt"/>
              </a:rPr>
              <a:t>•</a:t>
            </a:r>
            <a:r>
              <a:rPr lang="en-GB" sz="1600" b="0">
                <a:solidFill>
                  <a:schemeClr val="bg1"/>
                </a:solidFill>
                <a:latin typeface="+mn-lt"/>
              </a:rPr>
              <a:t> 97 Haymarket Terrace</a:t>
            </a:r>
          </a:p>
          <a:p>
            <a:pPr>
              <a:spcAft>
                <a:spcPts val="0"/>
              </a:spcAft>
              <a:tabLst>
                <a:tab pos="3516031" algn="ctr"/>
                <a:tab pos="7032063" algn="r"/>
              </a:tabLst>
            </a:pPr>
            <a:r>
              <a:rPr lang="en-GB" sz="1600" b="0">
                <a:solidFill>
                  <a:schemeClr val="bg1"/>
                </a:solidFill>
                <a:latin typeface="+mn-lt"/>
              </a:rPr>
              <a:t>Edinburgh </a:t>
            </a:r>
            <a:r>
              <a:rPr lang="en-GB" sz="1400" b="0">
                <a:solidFill>
                  <a:schemeClr val="bg1"/>
                </a:solidFill>
                <a:latin typeface="+mn-lt"/>
              </a:rPr>
              <a:t>•</a:t>
            </a:r>
            <a:r>
              <a:rPr lang="en-GB" sz="1600" b="0">
                <a:solidFill>
                  <a:schemeClr val="bg1"/>
                </a:solidFill>
                <a:latin typeface="+mn-lt"/>
              </a:rPr>
              <a:t> EH12 5HD</a:t>
            </a:r>
          </a:p>
          <a:p>
            <a:pPr>
              <a:spcAft>
                <a:spcPts val="0"/>
              </a:spcAft>
              <a:tabLst>
                <a:tab pos="3516031" algn="ctr"/>
                <a:tab pos="7032063" algn="r"/>
              </a:tabLst>
            </a:pPr>
            <a:r>
              <a:rPr lang="en-GB" sz="1600" b="0">
                <a:solidFill>
                  <a:schemeClr val="bg1"/>
                </a:solidFill>
                <a:latin typeface="+mn-lt"/>
              </a:rPr>
              <a:t>T 0131 313 6500 </a:t>
            </a:r>
            <a:r>
              <a:rPr lang="en-GB" sz="1400" b="0">
                <a:solidFill>
                  <a:schemeClr val="bg1"/>
                </a:solidFill>
                <a:latin typeface="+mn-lt"/>
              </a:rPr>
              <a:t>•</a:t>
            </a:r>
            <a:r>
              <a:rPr lang="en-GB" sz="1600" b="0">
                <a:solidFill>
                  <a:schemeClr val="bg1"/>
                </a:solidFill>
                <a:latin typeface="+mn-lt"/>
              </a:rPr>
              <a:t> F 0131 313 6501</a:t>
            </a:r>
          </a:p>
          <a:p>
            <a:pPr>
              <a:spcAft>
                <a:spcPts val="0"/>
              </a:spcAft>
              <a:tabLst>
                <a:tab pos="3516031" algn="ctr"/>
                <a:tab pos="7032063" algn="r"/>
              </a:tabLst>
            </a:pPr>
            <a:r>
              <a:rPr lang="en-GB" sz="160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www.sfc.ac.uk</a:t>
            </a:r>
            <a:endParaRPr lang="en-GB" sz="160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0"/>
              </a:spcAft>
              <a:tabLst>
                <a:tab pos="3516031" algn="ctr"/>
                <a:tab pos="7032063" algn="r"/>
              </a:tabLst>
            </a:pPr>
            <a:r>
              <a:rPr lang="en-GB" sz="160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     @ScotFundCouncil </a:t>
            </a:r>
          </a:p>
        </p:txBody>
      </p:sp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711069" y="5016401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1BC3D6B-BE04-38E0-D6E9-8BB38F0A5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41" y="6237009"/>
            <a:ext cx="237067" cy="2370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DD2D29-05E9-6A2C-618D-0AEA09A2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3000">
                <a:srgbClr val="00A0AE"/>
              </a:gs>
              <a:gs pos="100000">
                <a:srgbClr val="87329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8998C4C-678F-808E-40F4-50CA5253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1778" y="1"/>
            <a:ext cx="8520220" cy="6858000"/>
          </a:xfrm>
          <a:prstGeom prst="triangle">
            <a:avLst>
              <a:gd name="adj" fmla="val 100000"/>
            </a:avLst>
          </a:prstGeom>
          <a:gradFill>
            <a:gsLst>
              <a:gs pos="45000">
                <a:srgbClr val="873299"/>
              </a:gs>
              <a:gs pos="86000">
                <a:srgbClr val="2F1A45">
                  <a:lumMod val="90000"/>
                  <a:lumOff val="1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BDA4A5-07C6-D1EE-E6FA-57ABF5D84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3473303" y="-99237"/>
            <a:ext cx="8817935" cy="7088372"/>
          </a:xfrm>
          <a:prstGeom prst="line">
            <a:avLst/>
          </a:prstGeom>
          <a:ln w="101600">
            <a:gradFill>
              <a:gsLst>
                <a:gs pos="33000">
                  <a:srgbClr val="00A0AE"/>
                </a:gs>
                <a:gs pos="100000">
                  <a:srgbClr val="87329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SFC Symbol">
            <a:extLst>
              <a:ext uri="{FF2B5EF4-FFF2-40B4-BE49-F238E27FC236}">
                <a16:creationId xmlns:a16="http://schemas.microsoft.com/office/drawing/2014/main" id="{13E03AB4-B1AB-F2FD-F743-65EAC13A9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34" y="270456"/>
            <a:ext cx="6090261" cy="60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84C267C4-171A-2B11-C536-BDA6401F3AC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19470" y="5172839"/>
            <a:ext cx="3316732" cy="1354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09" tIns="60953" rIns="121909" bIns="60953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spcAft>
                <a:spcPts val="0"/>
              </a:spcAft>
              <a:tabLst>
                <a:tab pos="3516119" algn="ctr"/>
                <a:tab pos="7032238" algn="r"/>
              </a:tabLst>
            </a:pPr>
            <a:r>
              <a:rPr lang="en-GB" sz="1600" b="0">
                <a:solidFill>
                  <a:schemeClr val="bg1"/>
                </a:solidFill>
                <a:latin typeface="+mn-lt"/>
              </a:rPr>
              <a:t>Apex 2 </a:t>
            </a:r>
            <a:r>
              <a:rPr lang="en-GB" sz="1400" b="0">
                <a:solidFill>
                  <a:schemeClr val="bg1"/>
                </a:solidFill>
                <a:latin typeface="+mn-lt"/>
              </a:rPr>
              <a:t>•</a:t>
            </a:r>
            <a:r>
              <a:rPr lang="en-GB" sz="1600" b="0">
                <a:solidFill>
                  <a:schemeClr val="bg1"/>
                </a:solidFill>
                <a:latin typeface="+mn-lt"/>
              </a:rPr>
              <a:t> 97 Haymarket Terrace</a:t>
            </a:r>
          </a:p>
          <a:p>
            <a:pPr>
              <a:spcAft>
                <a:spcPts val="0"/>
              </a:spcAft>
              <a:tabLst>
                <a:tab pos="3516119" algn="ctr"/>
                <a:tab pos="7032238" algn="r"/>
              </a:tabLst>
            </a:pPr>
            <a:r>
              <a:rPr lang="en-GB" sz="1600" b="0">
                <a:solidFill>
                  <a:schemeClr val="bg1"/>
                </a:solidFill>
                <a:latin typeface="+mn-lt"/>
              </a:rPr>
              <a:t>Edinburgh </a:t>
            </a:r>
            <a:r>
              <a:rPr lang="en-GB" sz="1400" b="0">
                <a:solidFill>
                  <a:schemeClr val="bg1"/>
                </a:solidFill>
                <a:latin typeface="+mn-lt"/>
              </a:rPr>
              <a:t>•</a:t>
            </a:r>
            <a:r>
              <a:rPr lang="en-GB" sz="1600" b="0">
                <a:solidFill>
                  <a:schemeClr val="bg1"/>
                </a:solidFill>
                <a:latin typeface="+mn-lt"/>
              </a:rPr>
              <a:t> EH12 5HD</a:t>
            </a:r>
          </a:p>
          <a:p>
            <a:pPr>
              <a:spcAft>
                <a:spcPts val="0"/>
              </a:spcAft>
              <a:tabLst>
                <a:tab pos="3516119" algn="ctr"/>
                <a:tab pos="7032238" algn="r"/>
              </a:tabLst>
            </a:pPr>
            <a:r>
              <a:rPr lang="en-GB" sz="1600" b="0">
                <a:solidFill>
                  <a:schemeClr val="bg1"/>
                </a:solidFill>
                <a:latin typeface="+mn-lt"/>
              </a:rPr>
              <a:t>T 0131 313 6500 </a:t>
            </a:r>
            <a:r>
              <a:rPr lang="en-GB" sz="1400" b="0">
                <a:solidFill>
                  <a:schemeClr val="bg1"/>
                </a:solidFill>
                <a:latin typeface="+mn-lt"/>
              </a:rPr>
              <a:t>•</a:t>
            </a:r>
            <a:r>
              <a:rPr lang="en-GB" sz="1600" b="0">
                <a:solidFill>
                  <a:schemeClr val="bg1"/>
                </a:solidFill>
                <a:latin typeface="+mn-lt"/>
              </a:rPr>
              <a:t> F 0131 313 6501</a:t>
            </a:r>
          </a:p>
          <a:p>
            <a:pPr>
              <a:spcAft>
                <a:spcPts val="0"/>
              </a:spcAft>
              <a:tabLst>
                <a:tab pos="3516119" algn="ctr"/>
                <a:tab pos="7032238" algn="r"/>
              </a:tabLst>
            </a:pPr>
            <a:r>
              <a:rPr lang="en-GB" sz="160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www.sfc.ac.uk</a:t>
            </a:r>
            <a:endParaRPr lang="en-GB" sz="160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0"/>
              </a:spcAft>
              <a:tabLst>
                <a:tab pos="3516119" algn="ctr"/>
                <a:tab pos="7032238" algn="r"/>
              </a:tabLst>
            </a:pPr>
            <a:r>
              <a:rPr lang="en-GB" sz="160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     @ScotFundCouncil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2EB2CF-AC92-8B33-8D33-BF7490947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711069" y="5016401"/>
            <a:ext cx="2480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0B7B2B9-BEDB-661D-9FEA-9FF475B3A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41" y="6237008"/>
            <a:ext cx="237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5C44-90E5-AD79-FFC2-9CAC2046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D3302-B268-BF48-46A6-7088912C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9708C-1108-FE2B-1B16-4C021907C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2BE30-E66D-8EB9-607C-8690347A9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0E4BB-93B8-F01B-B891-CD3E40B6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61B51-EE42-2E88-AC5A-58FD2708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2BDD8-D5E7-259B-116B-9C5FB7D4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A0E59-CE57-E044-8776-6641EAD3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7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7214-1EE4-EC30-CEC6-048D5DB3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598FC-4792-34FB-A446-66C2B30E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2A396-7382-A11D-B402-111A1D47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F505C-A77B-1174-2C94-159CA80B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9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2533D-5D40-F512-CFD8-98867463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ECF67-F10D-223C-2B6D-E7578150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1DFA-5C5F-15BF-A88A-56C6859B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1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AF70-4CAE-5236-E893-D6916EB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E27C-EC3A-3ED7-6EF4-0200E577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25E6C-FFA0-3144-C320-EFDD5EFB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43B3-6281-775D-0674-9B415F24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D013D-A12C-A3F1-9BA0-808F70D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684F8-7388-7B45-B743-8F5481CF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1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8A8F-19B9-2412-D679-32AD4F2C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D8D79-3D4F-4AA8-4BB7-DCC4229E3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07C06-43AE-4CEF-E9A4-09F1D269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4F5CD-10C1-D316-6BB3-472B6B96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795EC-AF13-D3D5-1DCF-B2562A87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CA5D2-F6A8-9605-1697-42C32ACC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4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36AA4-5FF1-46CD-D83A-3EA975E5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1BB9-90E1-CF2A-D856-2BB43C78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0CC1C-9114-8C3A-52A0-B55A801E1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F850-DD1D-4A24-BE76-59CAFB116782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5786-05D9-9887-4568-6FAA59473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FE96-8F88-8C8C-4BEC-35268B74D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F1D2-6516-45CD-ADAC-997E3485D7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</p:sldLayoutIdLst>
  <p:txStyles>
    <p:titleStyle>
      <a:lvl1pPr algn="l" defTabSz="1219140" rtl="0" eaLnBrk="1" latinLnBrk="0" hangingPunct="1">
        <a:spcBef>
          <a:spcPct val="0"/>
        </a:spcBef>
        <a:buNone/>
        <a:defRPr sz="2667" kern="1200">
          <a:solidFill>
            <a:srgbClr val="00A0AE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rgbClr val="873299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2F1A45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rgbClr val="2F1A45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rgbClr val="2F1A45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rgbClr val="2F1A45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r="3803"/>
          <a:stretch/>
        </p:blipFill>
        <p:spPr>
          <a:xfrm>
            <a:off x="20" y="10"/>
            <a:ext cx="12191980" cy="4423134"/>
          </a:xfr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50741"/>
            <a:ext cx="12192000" cy="831449"/>
          </a:xfrm>
        </p:spPr>
        <p:txBody>
          <a:bodyPr anchor="ctr">
            <a:normAutofit/>
          </a:bodyPr>
          <a:lstStyle/>
          <a:p>
            <a:r>
              <a:rPr lang="en-GB" sz="3000" spc="300" dirty="0">
                <a:solidFill>
                  <a:schemeClr val="tx1"/>
                </a:solidFill>
              </a:rPr>
              <a:t>SFC Net Zero and Sustainability Framework for Action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53024" y="5598037"/>
            <a:ext cx="7456968" cy="923259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335639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936417-48C2-17F2-3E65-25EEE297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86" y="3092337"/>
            <a:ext cx="4859919" cy="473152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/>
              <a:t>Our Strategic Objectives</a:t>
            </a:r>
          </a:p>
        </p:txBody>
      </p:sp>
      <p:pic>
        <p:nvPicPr>
          <p:cNvPr id="7" name="Picture Placeholder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2DADD1A-CF2E-6D89-9F90-419ED855C11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b="866"/>
          <a:stretch/>
        </p:blipFill>
        <p:spPr>
          <a:xfrm>
            <a:off x="6096000" y="808568"/>
            <a:ext cx="5319184" cy="522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42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1FBA-596B-1BD8-2FA0-DCD4253D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/>
              <a:t>“We will support Scotland’s colleges and universities as global leaders in accelerating the climate emergency response and Scotland’s just transition. This should lead to reduced emissions, system change, and long-term climate resilience.”</a:t>
            </a:r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5CD243F-E2E8-D7B2-2FD3-891E14B18B7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76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11C00-C824-5093-3DEB-50BB30AB8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3916" y="5347912"/>
            <a:ext cx="4734430" cy="940976"/>
          </a:xfrm>
        </p:spPr>
        <p:txBody>
          <a:bodyPr/>
          <a:lstStyle/>
          <a:p>
            <a:r>
              <a:rPr lang="en-GB"/>
              <a:t>Strategic Plan 2022-2027 connects through the </a:t>
            </a:r>
            <a:r>
              <a:rPr lang="en-GB" b="1"/>
              <a:t>Net Zero &amp; Sustainability Framework for Action strategic outcomes.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2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BAB13FD4-3404-0E71-0D33-D7A1500B799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70CFB7-8D3F-17CD-A629-D1CA34EC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Strategic outcomes: Net Zero &amp; Sustainability Framework for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6FD82-5F45-1C13-CFDD-9E0350DE4AFA}"/>
              </a:ext>
            </a:extLst>
          </p:cNvPr>
          <p:cNvSpPr/>
          <p:nvPr/>
        </p:nvSpPr>
        <p:spPr bwMode="auto">
          <a:xfrm>
            <a:off x="3103122" y="3338927"/>
            <a:ext cx="2880000" cy="235066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growth (inc. upskilling, reskilling and education, value creation including R&amp;I: new opportunities.)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68BC6-F1A0-CC74-A27C-E574A1BD7917}"/>
              </a:ext>
            </a:extLst>
          </p:cNvPr>
          <p:cNvSpPr/>
          <p:nvPr/>
        </p:nvSpPr>
        <p:spPr bwMode="auto">
          <a:xfrm>
            <a:off x="3103122" y="2139548"/>
            <a:ext cx="5760000" cy="11993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F1A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Just transition (community health, wealth, opportunity part of net zero benefits realisation)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08C31-5121-DBDF-43E6-85CB0F6B80C1}"/>
              </a:ext>
            </a:extLst>
          </p:cNvPr>
          <p:cNvSpPr/>
          <p:nvPr/>
        </p:nvSpPr>
        <p:spPr bwMode="auto">
          <a:xfrm>
            <a:off x="5983122" y="3338928"/>
            <a:ext cx="2880000" cy="235066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Place-based net zero transformation (including sense of place, access and infrastructure.)</a:t>
            </a:r>
          </a:p>
        </p:txBody>
      </p:sp>
    </p:spTree>
    <p:extLst>
      <p:ext uri="{BB962C8B-B14F-4D97-AF65-F5344CB8AC3E}">
        <p14:creationId xmlns:p14="http://schemas.microsoft.com/office/powerpoint/2010/main" val="308155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C59B-9F91-0D62-F35F-7BB7FAAF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06" y="335056"/>
            <a:ext cx="10586585" cy="473152"/>
          </a:xfrm>
        </p:spPr>
        <p:txBody>
          <a:bodyPr/>
          <a:lstStyle/>
          <a:p>
            <a:r>
              <a:rPr lang="en-GB" dirty="0"/>
              <a:t>SFC Net Zero &amp; Sustainability Framework for Action: Themes &amp; Action Points 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C83FBB-0EAF-B376-7FCA-B6935EAC4BF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97" y="958958"/>
            <a:ext cx="6750394" cy="5224462"/>
          </a:xfr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48D6624-8165-7021-508C-2166212575F1}"/>
              </a:ext>
            </a:extLst>
          </p:cNvPr>
          <p:cNvGraphicFramePr>
            <a:graphicFrameLocks noGrp="1"/>
          </p:cNvGraphicFramePr>
          <p:nvPr/>
        </p:nvGraphicFramePr>
        <p:xfrm>
          <a:off x="469530" y="2539589"/>
          <a:ext cx="409359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544">
                  <a:extLst>
                    <a:ext uri="{9D8B030D-6E8A-4147-A177-3AD203B41FA5}">
                      <a16:colId xmlns:a16="http://schemas.microsoft.com/office/drawing/2014/main" val="3402577060"/>
                    </a:ext>
                  </a:extLst>
                </a:gridCol>
                <a:gridCol w="2762048">
                  <a:extLst>
                    <a:ext uri="{9D8B030D-6E8A-4147-A177-3AD203B41FA5}">
                      <a16:colId xmlns:a16="http://schemas.microsoft.com/office/drawing/2014/main" val="2691829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Theme 1</a:t>
                      </a:r>
                    </a:p>
                  </a:txBody>
                  <a:tcPr>
                    <a:solidFill>
                      <a:srgbClr val="2DC6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Driving corporate accountability</a:t>
                      </a:r>
                    </a:p>
                  </a:txBody>
                  <a:tcPr>
                    <a:solidFill>
                      <a:srgbClr val="2DC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3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Theme 2</a:t>
                      </a: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Innovation, education, research and entrepreneurship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9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Theme 3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&amp; finance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Theme 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Estates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05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Theme 5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SFC carbon reduction</a:t>
                      </a:r>
                      <a:r>
                        <a:rPr lang="en-GB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1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9030AB52-525D-3557-D34C-8C19C11F09E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2E9AA5-210E-EACC-DBEA-D28E811A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 points and milestones: the route to delivering the Framework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B32E4A74-45D3-8435-6391-46BED0A6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9" y="1070932"/>
            <a:ext cx="9729014" cy="54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EAFF14-1D32-CFA1-51F6-BD68C7C42371}"/>
              </a:ext>
            </a:extLst>
          </p:cNvPr>
          <p:cNvCxnSpPr/>
          <p:nvPr/>
        </p:nvCxnSpPr>
        <p:spPr bwMode="auto">
          <a:xfrm>
            <a:off x="5762918" y="1003279"/>
            <a:ext cx="0" cy="7716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194E22E-B879-5B73-BFF8-77DA71815E2E}"/>
              </a:ext>
            </a:extLst>
          </p:cNvPr>
          <p:cNvSpPr/>
          <p:nvPr/>
        </p:nvSpPr>
        <p:spPr bwMode="auto">
          <a:xfrm>
            <a:off x="1783767" y="2045509"/>
            <a:ext cx="8073231" cy="2259497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67">
              <a:latin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E34AD2-5518-785D-6D63-E646277E9301}"/>
              </a:ext>
            </a:extLst>
          </p:cNvPr>
          <p:cNvSpPr/>
          <p:nvPr/>
        </p:nvSpPr>
        <p:spPr>
          <a:xfrm>
            <a:off x="4314926" y="1702637"/>
            <a:ext cx="3145381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645" tIns="90645" rIns="90645" bIns="9064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solidFill>
                  <a:schemeClr val="bg1"/>
                </a:solidFill>
              </a:rPr>
              <a:t>Driving Corporate Accountability</a:t>
            </a:r>
            <a:endParaRPr lang="en-GB" sz="1400" b="1" kern="120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0A8BB5-AEB7-A57D-4EC2-7A1C64BC8404}"/>
              </a:ext>
            </a:extLst>
          </p:cNvPr>
          <p:cNvSpPr/>
          <p:nvPr/>
        </p:nvSpPr>
        <p:spPr>
          <a:xfrm>
            <a:off x="4640659" y="3726618"/>
            <a:ext cx="2534913" cy="9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645" tIns="90645" rIns="90645" bIns="9064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solidFill>
                  <a:schemeClr val="bg1"/>
                </a:solidFill>
              </a:rPr>
              <a:t>Sustainable funding and accelerating change</a:t>
            </a:r>
            <a:endParaRPr lang="en-GB" sz="1400" b="1" kern="120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86B7C-ADCF-FBF2-7001-373900948071}"/>
              </a:ext>
            </a:extLst>
          </p:cNvPr>
          <p:cNvSpPr/>
          <p:nvPr/>
        </p:nvSpPr>
        <p:spPr>
          <a:xfrm>
            <a:off x="1533192" y="3726618"/>
            <a:ext cx="2485356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645" tIns="90645" rIns="90645" bIns="9064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>
                <a:solidFill>
                  <a:schemeClr val="bg1"/>
                </a:solidFill>
              </a:rPr>
              <a:t>Innovation, education, research &amp; entrepreneurship </a:t>
            </a:r>
            <a:endParaRPr lang="en-GB" sz="1400" kern="120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65D83-98E8-079C-ADD7-882B25001514}"/>
              </a:ext>
            </a:extLst>
          </p:cNvPr>
          <p:cNvSpPr/>
          <p:nvPr/>
        </p:nvSpPr>
        <p:spPr>
          <a:xfrm>
            <a:off x="7801841" y="2379209"/>
            <a:ext cx="2305731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645" tIns="90645" rIns="90645" bIns="9064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>
                <a:solidFill>
                  <a:schemeClr val="bg1"/>
                </a:solidFill>
              </a:rPr>
              <a:t>SFC carbon reduction </a:t>
            </a:r>
            <a:endParaRPr lang="en-GB" sz="1400" kern="120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6DF668-C74B-F152-511B-9B78336EE747}"/>
              </a:ext>
            </a:extLst>
          </p:cNvPr>
          <p:cNvSpPr/>
          <p:nvPr/>
        </p:nvSpPr>
        <p:spPr>
          <a:xfrm>
            <a:off x="7801842" y="3366618"/>
            <a:ext cx="1867947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856" tIns="101856" rIns="101856" bIns="10185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>
                <a:solidFill>
                  <a:schemeClr val="bg1"/>
                </a:solidFill>
              </a:rPr>
              <a:t>Maximising the contribution of the college and university estate </a:t>
            </a:r>
            <a:endParaRPr lang="en-GB" sz="1400" kern="120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FEF5CE-B63E-F418-C316-69D96317EA54}"/>
              </a:ext>
            </a:extLst>
          </p:cNvPr>
          <p:cNvCxnSpPr/>
          <p:nvPr/>
        </p:nvCxnSpPr>
        <p:spPr bwMode="auto">
          <a:xfrm>
            <a:off x="3625404" y="930253"/>
            <a:ext cx="786289" cy="7061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82D946-6816-D21F-C884-512C19F7FB84}"/>
              </a:ext>
            </a:extLst>
          </p:cNvPr>
          <p:cNvCxnSpPr/>
          <p:nvPr/>
        </p:nvCxnSpPr>
        <p:spPr bwMode="auto">
          <a:xfrm flipH="1">
            <a:off x="7334182" y="1712618"/>
            <a:ext cx="1003049" cy="3682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83B8A-69D0-4152-E2B6-C4E5267EEB7F}"/>
              </a:ext>
            </a:extLst>
          </p:cNvPr>
          <p:cNvCxnSpPr/>
          <p:nvPr/>
        </p:nvCxnSpPr>
        <p:spPr bwMode="auto">
          <a:xfrm flipH="1">
            <a:off x="6594941" y="1102586"/>
            <a:ext cx="1337315" cy="7716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086CD-B32A-BE0D-9D23-F980441F2ED4}"/>
              </a:ext>
            </a:extLst>
          </p:cNvPr>
          <p:cNvCxnSpPr/>
          <p:nvPr/>
        </p:nvCxnSpPr>
        <p:spPr bwMode="auto">
          <a:xfrm flipH="1" flipV="1">
            <a:off x="9166975" y="3114441"/>
            <a:ext cx="1750689" cy="4609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D508F-6538-128C-6434-E8AD0E908CD3}"/>
              </a:ext>
            </a:extLst>
          </p:cNvPr>
          <p:cNvCxnSpPr/>
          <p:nvPr/>
        </p:nvCxnSpPr>
        <p:spPr bwMode="auto">
          <a:xfrm flipH="1" flipV="1">
            <a:off x="9224998" y="4159252"/>
            <a:ext cx="1269790" cy="6837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10AD8E-DC43-C8F9-5B34-66FDA594EC9B}"/>
              </a:ext>
            </a:extLst>
          </p:cNvPr>
          <p:cNvCxnSpPr/>
          <p:nvPr/>
        </p:nvCxnSpPr>
        <p:spPr bwMode="auto">
          <a:xfrm flipH="1" flipV="1">
            <a:off x="8631716" y="4586998"/>
            <a:ext cx="368948" cy="5960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84E7F6-9FB1-F9F5-75BD-5E183B50DBE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29452" y="4329927"/>
            <a:ext cx="675341" cy="4668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092F8C-5271-CB86-F36E-AE783AA5E38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14616" y="3429000"/>
            <a:ext cx="143255" cy="5063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1B0746-81C4-9BC7-506F-54D13A50EB92}"/>
              </a:ext>
            </a:extLst>
          </p:cNvPr>
          <p:cNvCxnSpPr/>
          <p:nvPr/>
        </p:nvCxnSpPr>
        <p:spPr bwMode="auto">
          <a:xfrm flipH="1">
            <a:off x="2381235" y="4683180"/>
            <a:ext cx="331292" cy="14535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4636DA-20B5-CB89-80FF-6B5ACD5B0EBB}"/>
              </a:ext>
            </a:extLst>
          </p:cNvPr>
          <p:cNvCxnSpPr/>
          <p:nvPr/>
        </p:nvCxnSpPr>
        <p:spPr bwMode="auto">
          <a:xfrm>
            <a:off x="3694171" y="4464149"/>
            <a:ext cx="374668" cy="4199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8AC3EB-6852-8255-FAEE-BA1012E999DE}"/>
              </a:ext>
            </a:extLst>
          </p:cNvPr>
          <p:cNvCxnSpPr>
            <a:cxnSpLocks/>
          </p:cNvCxnSpPr>
          <p:nvPr/>
        </p:nvCxnSpPr>
        <p:spPr bwMode="auto">
          <a:xfrm>
            <a:off x="3278493" y="1579224"/>
            <a:ext cx="1067620" cy="3157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8333AD-7982-07EE-500E-3FE16F0D6C34}"/>
              </a:ext>
            </a:extLst>
          </p:cNvPr>
          <p:cNvCxnSpPr/>
          <p:nvPr/>
        </p:nvCxnSpPr>
        <p:spPr bwMode="auto">
          <a:xfrm flipH="1">
            <a:off x="1211713" y="4683180"/>
            <a:ext cx="314655" cy="499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2C2D77-D4C9-D6CD-F368-958085A97B22}"/>
              </a:ext>
            </a:extLst>
          </p:cNvPr>
          <p:cNvCxnSpPr/>
          <p:nvPr/>
        </p:nvCxnSpPr>
        <p:spPr bwMode="auto">
          <a:xfrm>
            <a:off x="1158387" y="3423180"/>
            <a:ext cx="374805" cy="3970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CDC1E8-989F-69D3-7616-C8CBF0EBD2B5}"/>
              </a:ext>
            </a:extLst>
          </p:cNvPr>
          <p:cNvCxnSpPr/>
          <p:nvPr/>
        </p:nvCxnSpPr>
        <p:spPr bwMode="auto">
          <a:xfrm flipH="1">
            <a:off x="9884017" y="2446428"/>
            <a:ext cx="610771" cy="1328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itle 2">
            <a:extLst>
              <a:ext uri="{FF2B5EF4-FFF2-40B4-BE49-F238E27FC236}">
                <a16:creationId xmlns:a16="http://schemas.microsoft.com/office/drawing/2014/main" id="{60B965E8-D38D-F6E5-2120-7EF5506B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386" y="2897517"/>
            <a:ext cx="3543073" cy="467730"/>
          </a:xfrm>
        </p:spPr>
        <p:txBody>
          <a:bodyPr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Themes and Action Points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9588227-3834-5814-3EBD-7D9953163E0A}"/>
              </a:ext>
            </a:extLst>
          </p:cNvPr>
          <p:cNvSpPr/>
          <p:nvPr/>
        </p:nvSpPr>
        <p:spPr bwMode="auto">
          <a:xfrm>
            <a:off x="4358187" y="459731"/>
            <a:ext cx="2809461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Net zero by 2045 or earlier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5A7C83A-51D8-25CC-42DD-DBD5573F0FC6}"/>
              </a:ext>
            </a:extLst>
          </p:cNvPr>
          <p:cNvSpPr/>
          <p:nvPr/>
        </p:nvSpPr>
        <p:spPr bwMode="auto">
          <a:xfrm>
            <a:off x="7471013" y="459731"/>
            <a:ext cx="4347496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Strategic Framework, leadership, governance, staff engagement and mainstreaming net zero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DD04CB28-BB43-45A6-08B9-AF41E8DE3CD9}"/>
              </a:ext>
            </a:extLst>
          </p:cNvPr>
          <p:cNvSpPr/>
          <p:nvPr/>
        </p:nvSpPr>
        <p:spPr bwMode="auto">
          <a:xfrm>
            <a:off x="8324365" y="1360616"/>
            <a:ext cx="196934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Communications Plan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3C6E1BB-DD57-9F2D-5460-AF28C8F15551}"/>
              </a:ext>
            </a:extLst>
          </p:cNvPr>
          <p:cNvSpPr/>
          <p:nvPr/>
        </p:nvSpPr>
        <p:spPr bwMode="auto">
          <a:xfrm>
            <a:off x="10016818" y="3575371"/>
            <a:ext cx="1801691" cy="72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Carbon Management Plan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CA5C73EB-7788-D47E-83A3-B7E225662195}"/>
              </a:ext>
            </a:extLst>
          </p:cNvPr>
          <p:cNvSpPr/>
          <p:nvPr/>
        </p:nvSpPr>
        <p:spPr bwMode="auto">
          <a:xfrm>
            <a:off x="385785" y="459731"/>
            <a:ext cx="351297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Assurance and Accountability Framework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FC08A5C0-2106-5200-A2CF-F826E03FF73D}"/>
              </a:ext>
            </a:extLst>
          </p:cNvPr>
          <p:cNvSpPr/>
          <p:nvPr/>
        </p:nvSpPr>
        <p:spPr bwMode="auto">
          <a:xfrm>
            <a:off x="2848975" y="4884068"/>
            <a:ext cx="2439728" cy="843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Climate Emergency Skills Action Plan, upskilling &amp; </a:t>
            </a:r>
            <a:br>
              <a:rPr lang="en-US" sz="1400">
                <a:cs typeface="Arial" panose="020B0604020202020204" pitchFamily="34" charset="0"/>
              </a:rPr>
            </a:br>
            <a:r>
              <a:rPr lang="en-US" sz="1400">
                <a:cs typeface="Arial" panose="020B0604020202020204" pitchFamily="34" charset="0"/>
              </a:rPr>
              <a:t>re-skilling and pathfinders.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8B8353CE-0C43-2C19-57BB-889D69858DB1}"/>
              </a:ext>
            </a:extLst>
          </p:cNvPr>
          <p:cNvSpPr/>
          <p:nvPr/>
        </p:nvSpPr>
        <p:spPr bwMode="auto">
          <a:xfrm>
            <a:off x="385785" y="4884068"/>
            <a:ext cx="1796901" cy="756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Net zero entrepreneurship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45686932-1FD5-E8D0-7C3A-AC2B44B0A9CB}"/>
              </a:ext>
            </a:extLst>
          </p:cNvPr>
          <p:cNvSpPr/>
          <p:nvPr/>
        </p:nvSpPr>
        <p:spPr bwMode="auto">
          <a:xfrm>
            <a:off x="2132071" y="1986460"/>
            <a:ext cx="1987296" cy="1442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Knowledge exchange &amp; innovation assets for green growth &amp; just transition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id="{77529CEB-CC4A-9DCE-EB4E-3EC9AA111AB6}"/>
              </a:ext>
            </a:extLst>
          </p:cNvPr>
          <p:cNvSpPr/>
          <p:nvPr/>
        </p:nvSpPr>
        <p:spPr bwMode="auto">
          <a:xfrm>
            <a:off x="385785" y="1986492"/>
            <a:ext cx="1545203" cy="1436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ARCs foreground environmental sustainability.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22" name="Rounded Rectangle 38">
            <a:extLst>
              <a:ext uri="{FF2B5EF4-FFF2-40B4-BE49-F238E27FC236}">
                <a16:creationId xmlns:a16="http://schemas.microsoft.com/office/drawing/2014/main" id="{1D427C88-E608-7AFE-DFFA-E39A1B514ACB}"/>
              </a:ext>
            </a:extLst>
          </p:cNvPr>
          <p:cNvSpPr/>
          <p:nvPr/>
        </p:nvSpPr>
        <p:spPr bwMode="auto">
          <a:xfrm>
            <a:off x="1184430" y="6045477"/>
            <a:ext cx="2615536" cy="397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Learning for Sustainability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23" name="Rounded Rectangle 39">
            <a:extLst>
              <a:ext uri="{FF2B5EF4-FFF2-40B4-BE49-F238E27FC236}">
                <a16:creationId xmlns:a16="http://schemas.microsoft.com/office/drawing/2014/main" id="{347C4B0E-2725-347B-7C01-8D3569DCACB2}"/>
              </a:ext>
            </a:extLst>
          </p:cNvPr>
          <p:cNvSpPr/>
          <p:nvPr/>
        </p:nvSpPr>
        <p:spPr bwMode="auto">
          <a:xfrm>
            <a:off x="10251651" y="4643042"/>
            <a:ext cx="1566858" cy="18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Green estates: College Infrastructure Strategy &amp; net zero capital funding 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24" name="Rounded Rectangle 40">
            <a:extLst>
              <a:ext uri="{FF2B5EF4-FFF2-40B4-BE49-F238E27FC236}">
                <a16:creationId xmlns:a16="http://schemas.microsoft.com/office/drawing/2014/main" id="{55C70E17-7060-1FEE-BB5D-95CC6AC67B5C}"/>
              </a:ext>
            </a:extLst>
          </p:cNvPr>
          <p:cNvSpPr/>
          <p:nvPr/>
        </p:nvSpPr>
        <p:spPr bwMode="auto">
          <a:xfrm>
            <a:off x="7959009" y="5183042"/>
            <a:ext cx="208331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Net Zero place making </a:t>
            </a:r>
            <a:br>
              <a:rPr lang="en-US" sz="1400">
                <a:cs typeface="Arial" panose="020B0604020202020204" pitchFamily="34" charset="0"/>
              </a:rPr>
            </a:br>
            <a:r>
              <a:rPr lang="en-US" sz="1400">
                <a:cs typeface="Arial" panose="020B0604020202020204" pitchFamily="34" charset="0"/>
              </a:rPr>
              <a:t>&amp; collaboration including Financial Transactions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25" name="Rounded Rectangle 41">
            <a:extLst>
              <a:ext uri="{FF2B5EF4-FFF2-40B4-BE49-F238E27FC236}">
                <a16:creationId xmlns:a16="http://schemas.microsoft.com/office/drawing/2014/main" id="{BB6B7703-3D4E-20BA-A415-D4DC25987830}"/>
              </a:ext>
            </a:extLst>
          </p:cNvPr>
          <p:cNvSpPr/>
          <p:nvPr/>
        </p:nvSpPr>
        <p:spPr bwMode="auto">
          <a:xfrm>
            <a:off x="5456252" y="4884068"/>
            <a:ext cx="2297082" cy="1558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Embed net zero approaches in our funding &amp; investigate new funding models for investment in institutions 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32" name="Rounded Rectangle 42">
            <a:extLst>
              <a:ext uri="{FF2B5EF4-FFF2-40B4-BE49-F238E27FC236}">
                <a16:creationId xmlns:a16="http://schemas.microsoft.com/office/drawing/2014/main" id="{D2DA71E5-A823-DEE2-6C32-8C0D3AF113D2}"/>
              </a:ext>
            </a:extLst>
          </p:cNvPr>
          <p:cNvSpPr/>
          <p:nvPr/>
        </p:nvSpPr>
        <p:spPr bwMode="auto">
          <a:xfrm>
            <a:off x="385785" y="1206252"/>
            <a:ext cx="3162895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anose="020B0604020202020204" pitchFamily="34" charset="0"/>
              </a:rPr>
              <a:t>Supporting areas of net zero advantage</a:t>
            </a:r>
            <a:endParaRPr lang="en-GB" sz="1400"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80347D-1CAF-1739-E8BD-A2A06F2655C8}"/>
              </a:ext>
            </a:extLst>
          </p:cNvPr>
          <p:cNvSpPr/>
          <p:nvPr/>
        </p:nvSpPr>
        <p:spPr>
          <a:xfrm>
            <a:off x="10506568" y="1636428"/>
            <a:ext cx="1311941" cy="162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 kern="1200">
                <a:solidFill>
                  <a:schemeClr val="tx1"/>
                </a:solidFill>
              </a:rPr>
              <a:t>Increase coordination &amp; delivery including staff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598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C Theme">
  <a:themeElements>
    <a:clrScheme name="SFC">
      <a:dk1>
        <a:srgbClr val="2F1A45"/>
      </a:dk1>
      <a:lt1>
        <a:srgbClr val="FFFFFF"/>
      </a:lt1>
      <a:dk2>
        <a:srgbClr val="2F1A45"/>
      </a:dk2>
      <a:lt2>
        <a:srgbClr val="EDF8F9"/>
      </a:lt2>
      <a:accent1>
        <a:srgbClr val="873299"/>
      </a:accent1>
      <a:accent2>
        <a:srgbClr val="00A0AE"/>
      </a:accent2>
      <a:accent3>
        <a:srgbClr val="77BC1F"/>
      </a:accent3>
      <a:accent4>
        <a:srgbClr val="FFE900"/>
      </a:accent4>
      <a:accent5>
        <a:srgbClr val="FFA41B"/>
      </a:accent5>
      <a:accent6>
        <a:srgbClr val="E2231A"/>
      </a:accent6>
      <a:hlink>
        <a:srgbClr val="00A0AE"/>
      </a:hlink>
      <a:folHlink>
        <a:srgbClr val="8732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C Slideshow.pptx" id="{742C602A-51F0-4CA9-B33C-4A1D167E31A4}" vid="{8D2C1E24-B986-4E1A-ABD6-9AB3AEE259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82F691CC26A45BB748004A54C0C63" ma:contentTypeVersion="16" ma:contentTypeDescription="Create a new document." ma:contentTypeScope="" ma:versionID="c6058e2e138805aefea65fee7c4127ff">
  <xsd:schema xmlns:xsd="http://www.w3.org/2001/XMLSchema" xmlns:xs="http://www.w3.org/2001/XMLSchema" xmlns:p="http://schemas.microsoft.com/office/2006/metadata/properties" xmlns:ns2="bac58e29-0c23-4090-b611-ed602008453e" xmlns:ns3="2213ecb7-d87a-4aba-b21b-ec7ca04e5a58" targetNamespace="http://schemas.microsoft.com/office/2006/metadata/properties" ma:root="true" ma:fieldsID="d6c1969c7c375b91b16eee6c6b3ed5da" ns2:_="" ns3:_="">
    <xsd:import namespace="bac58e29-0c23-4090-b611-ed602008453e"/>
    <xsd:import namespace="2213ecb7-d87a-4aba-b21b-ec7ca04e5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58e29-0c23-4090-b611-ed6020084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c6c170-7366-48ed-88e6-2840e02129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3ecb7-d87a-4aba-b21b-ec7ca04e5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a8d26b-852d-45c4-8141-779065016c1b}" ma:internalName="TaxCatchAll" ma:showField="CatchAllData" ma:web="2213ecb7-d87a-4aba-b21b-ec7ca04e5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13ecb7-d87a-4aba-b21b-ec7ca04e5a58" xsi:nil="true"/>
    <lcf76f155ced4ddcb4097134ff3c332f xmlns="bac58e29-0c23-4090-b611-ed60200845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96CEB3-8590-45A0-820D-ABE259FF8A3E}"/>
</file>

<file path=customXml/itemProps2.xml><?xml version="1.0" encoding="utf-8"?>
<ds:datastoreItem xmlns:ds="http://schemas.openxmlformats.org/officeDocument/2006/customXml" ds:itemID="{2EF2BDC0-DBCF-4F03-A4E0-D576A60A702C}"/>
</file>

<file path=customXml/itemProps3.xml><?xml version="1.0" encoding="utf-8"?>
<ds:datastoreItem xmlns:ds="http://schemas.openxmlformats.org/officeDocument/2006/customXml" ds:itemID="{E1D9E790-2BEA-4EE5-B3C0-48F75D31C002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324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SFC Theme</vt:lpstr>
      <vt:lpstr>SFC Net Zero and Sustainability Framework for Action</vt:lpstr>
      <vt:lpstr>Our Strategic Objectives</vt:lpstr>
      <vt:lpstr>“We will support Scotland’s colleges and universities as global leaders in accelerating the climate emergency response and Scotland’s just transition. This should lead to reduced emissions, system change, and long-term climate resilience.”</vt:lpstr>
      <vt:lpstr>Strategic outcomes: Net Zero &amp; Sustainability Framework for Action</vt:lpstr>
      <vt:lpstr>SFC Net Zero &amp; Sustainability Framework for Action: Themes &amp; Action Points </vt:lpstr>
      <vt:lpstr>Action points and milestones: the route to delivering the Framework</vt:lpstr>
      <vt:lpstr>Themes and Action Points</vt:lpstr>
    </vt:vector>
  </TitlesOfParts>
  <Company>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SFC Net Zero and Sustainability Framework for Action</dc:title>
  <dc:creator>Hazel Dalgard</dc:creator>
  <cp:lastModifiedBy>Hazel Dalgard</cp:lastModifiedBy>
  <cp:revision>3</cp:revision>
  <dcterms:created xsi:type="dcterms:W3CDTF">2022-12-13T09:54:37Z</dcterms:created>
  <dcterms:modified xsi:type="dcterms:W3CDTF">2023-03-30T11:01:38Z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0x01010040A82F691CC26A45BB748004A54C0C63</vt:lpwstr>
  </property>
</Properties>
</file>