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7" r:id="rId3"/>
    <p:sldId id="267" r:id="rId4"/>
    <p:sldId id="274" r:id="rId5"/>
    <p:sldId id="275" r:id="rId6"/>
    <p:sldId id="27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3" autoAdjust="0"/>
    <p:restoredTop sz="82155" autoAdjust="0"/>
  </p:normalViewPr>
  <p:slideViewPr>
    <p:cSldViewPr snapToGrid="0">
      <p:cViewPr>
        <p:scale>
          <a:sx n="95" d="100"/>
          <a:sy n="95" d="100"/>
        </p:scale>
        <p:origin x="-4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8FEAF-B467-4CDE-A066-2D9CC93596F5}" type="datetimeFigureOut">
              <a:rPr lang="en-GB" smtClean="0"/>
              <a:t>30/03/2016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6747-0D2E-4809-BB11-1A1FE5E4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37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6747-0D2E-4809-BB11-1A1FE5E40A5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8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6747-0D2E-4809-BB11-1A1FE5E40A5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3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6747-0D2E-4809-BB11-1A1FE5E40A5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43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2564904"/>
            <a:ext cx="8280920" cy="331236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923" y="476672"/>
            <a:ext cx="1665527" cy="6038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8"/>
            <a:ext cx="3024336" cy="72157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00808"/>
            <a:ext cx="5686400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002D62"/>
                </a:solidFill>
                <a:latin typeface="Arial Narrow" panose="020B0606020202030204" pitchFamily="34" charset="0"/>
                <a:ea typeface="Adobe Fan Heiti Std B" pitchFamily="34" charset="-128"/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54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476672"/>
            <a:ext cx="5686400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002D62"/>
                </a:solidFill>
                <a:latin typeface="Arial Narrow" panose="020B0606020202030204" pitchFamily="34" charset="0"/>
                <a:ea typeface="Adobe Fan Heiti Std B" pitchFamily="34" charset="-128"/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1700808"/>
            <a:ext cx="8280920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1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685800" indent="-342900" algn="l">
              <a:buFont typeface="Arial Narrow" panose="020B0606020202030204" pitchFamily="34" charset="0"/>
              <a:buChar char="–"/>
              <a:defRPr sz="18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</a:p>
          <a:p>
            <a:pPr lvl="1"/>
            <a:r>
              <a:rPr lang="en-US" dirty="0" smtClean="0"/>
              <a:t>Level 2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949280"/>
            <a:ext cx="1512168" cy="10690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6" y="6133684"/>
            <a:ext cx="2219943" cy="5240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1150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7E5BF-62EA-4A6B-AFB8-2A27FD23F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0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9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r" defTabSz="685800" rtl="0" eaLnBrk="1" latinLnBrk="0" hangingPunct="1">
        <a:spcBef>
          <a:spcPct val="0"/>
        </a:spcBef>
        <a:buNone/>
        <a:defRPr sz="3000" b="0" kern="1200">
          <a:solidFill>
            <a:schemeClr val="bg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sharon.boyd@ed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d.ac.uk/institute-academic-development/work-with-us/secondmen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etedsymposium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rcf.vet.ed.ac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ron.boyd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EAUC Education for SD in HE TSN on </a:t>
            </a:r>
            <a:r>
              <a:rPr lang="en-GB" dirty="0" err="1"/>
              <a:t>Interdisciplinarity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Sharon Boyd </a:t>
            </a:r>
          </a:p>
          <a:p>
            <a:endParaRPr lang="en-GB" dirty="0" smtClean="0"/>
          </a:p>
          <a:p>
            <a:r>
              <a:rPr lang="en-GB" dirty="0" smtClean="0">
                <a:hlinkClick r:id="rId2"/>
              </a:rPr>
              <a:t>sharon.boyd@ed.ac.uk</a:t>
            </a: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 Research Component Foundation Project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98" y="3299406"/>
            <a:ext cx="1328638" cy="19929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430" y="411387"/>
            <a:ext cx="1796506" cy="70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5" y="476672"/>
            <a:ext cx="6789035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Social Responsibility and Sustainability (SRS) in Vet Med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Secondment to the Institute for </a:t>
            </a:r>
            <a:r>
              <a:rPr lang="en-GB" dirty="0"/>
              <a:t>Academic Development: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www.ed.ac.uk/institute-academic-development/work-with-us/secondments</a:t>
            </a:r>
            <a:r>
              <a:rPr lang="en-GB" dirty="0" smtClean="0"/>
              <a:t>  </a:t>
            </a:r>
          </a:p>
          <a:p>
            <a:endParaRPr lang="en-GB" dirty="0" smtClean="0"/>
          </a:p>
          <a:p>
            <a:r>
              <a:rPr lang="en-GB" dirty="0" smtClean="0"/>
              <a:t>Curriculum mapping exercise to determine those areas of the veterinary curriculum where SRS themes were present but not explicit, or where it could be included </a:t>
            </a:r>
          </a:p>
          <a:p>
            <a:endParaRPr lang="en-GB" dirty="0"/>
          </a:p>
          <a:p>
            <a:r>
              <a:rPr lang="en-GB" dirty="0" smtClean="0"/>
              <a:t>Student Research Component Foundation course was a strong candidate to adapt with minor changes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0" y="476672"/>
            <a:ext cx="1796506" cy="70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Student Research Component Foundation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2 course </a:t>
            </a:r>
            <a:r>
              <a:rPr lang="en-GB" dirty="0"/>
              <a:t>in the five-year Bachelor of Veterinary Medicine and Surgery (BVM&amp;S) </a:t>
            </a:r>
            <a:r>
              <a:rPr lang="en-GB" dirty="0" smtClean="0"/>
              <a:t>degree</a:t>
            </a:r>
          </a:p>
          <a:p>
            <a:endParaRPr lang="en-GB" sz="1200" dirty="0" smtClean="0"/>
          </a:p>
          <a:p>
            <a:r>
              <a:rPr lang="en-GB" dirty="0" smtClean="0"/>
              <a:t>Interdisciplinary focus already present – students encouraged to carry out research on a topic with no direct connection to the veterinary curriculum</a:t>
            </a:r>
          </a:p>
          <a:p>
            <a:endParaRPr lang="en-GB" sz="1200" dirty="0" smtClean="0"/>
          </a:p>
          <a:p>
            <a:r>
              <a:rPr lang="en-GB" dirty="0" smtClean="0"/>
              <a:t>Group project (4 students)</a:t>
            </a:r>
          </a:p>
          <a:p>
            <a:endParaRPr lang="en-GB" sz="1200" dirty="0" smtClean="0"/>
          </a:p>
          <a:p>
            <a:r>
              <a:rPr lang="en-GB" dirty="0" smtClean="0"/>
              <a:t>Prepares students for solo research project in years 3-5</a:t>
            </a:r>
          </a:p>
          <a:p>
            <a:endParaRPr lang="en-GB" dirty="0"/>
          </a:p>
          <a:p>
            <a:r>
              <a:rPr lang="en-GB" dirty="0" smtClean="0"/>
              <a:t>Some student concern in feedback that this was not related to their veterinary interest and/or that the choice of “any topic” was too broad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93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Course adaptations for 2015-16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63780"/>
            <a:ext cx="8280920" cy="4859649"/>
          </a:xfrm>
        </p:spPr>
        <p:txBody>
          <a:bodyPr/>
          <a:lstStyle/>
          <a:p>
            <a:r>
              <a:rPr lang="en-GB" dirty="0" smtClean="0"/>
              <a:t>Inclusion of social responsibility and sustainability themes</a:t>
            </a:r>
          </a:p>
          <a:p>
            <a:pPr lvl="1"/>
            <a:r>
              <a:rPr lang="en-GB" dirty="0"/>
              <a:t>Sustainability</a:t>
            </a:r>
          </a:p>
          <a:p>
            <a:pPr lvl="1"/>
            <a:r>
              <a:rPr lang="en-GB" dirty="0"/>
              <a:t>Economics/socio-economics</a:t>
            </a:r>
          </a:p>
          <a:p>
            <a:pPr lvl="1"/>
            <a:r>
              <a:rPr lang="en-GB" dirty="0"/>
              <a:t>One Health or One Well-being</a:t>
            </a:r>
          </a:p>
          <a:p>
            <a:pPr lvl="1"/>
            <a:r>
              <a:rPr lang="en-GB" dirty="0"/>
              <a:t>High technology/low technology</a:t>
            </a:r>
          </a:p>
          <a:p>
            <a:pPr lvl="1"/>
            <a:r>
              <a:rPr lang="en-GB" dirty="0"/>
              <a:t>Ethics</a:t>
            </a:r>
          </a:p>
          <a:p>
            <a:pPr lvl="1"/>
            <a:r>
              <a:rPr lang="en-GB" dirty="0"/>
              <a:t>Local/global issues</a:t>
            </a:r>
          </a:p>
          <a:p>
            <a:pPr lvl="1"/>
            <a:r>
              <a:rPr lang="en-GB" dirty="0"/>
              <a:t>Cultural influences</a:t>
            </a:r>
            <a:endParaRPr lang="en-GB" dirty="0" smtClean="0"/>
          </a:p>
          <a:p>
            <a:endParaRPr lang="en-GB" sz="1000" dirty="0" smtClean="0"/>
          </a:p>
          <a:p>
            <a:r>
              <a:rPr lang="en-GB" sz="2000" dirty="0" smtClean="0"/>
              <a:t>Inclusion of species “groups” or “tracks”, i.e. equine, companion animals, production/farm animals, wildlife</a:t>
            </a:r>
          </a:p>
          <a:p>
            <a:endParaRPr lang="en-GB" sz="1000" dirty="0"/>
          </a:p>
          <a:p>
            <a:r>
              <a:rPr lang="en-GB" sz="2000" dirty="0"/>
              <a:t>Group </a:t>
            </a:r>
            <a:r>
              <a:rPr lang="en-GB" sz="2000" dirty="0" smtClean="0"/>
              <a:t>submission comprises </a:t>
            </a:r>
            <a:r>
              <a:rPr lang="en-GB" sz="2000" dirty="0"/>
              <a:t>a blog, poster and </a:t>
            </a:r>
            <a:r>
              <a:rPr lang="en-GB" sz="2000" dirty="0" smtClean="0"/>
              <a:t>presentation. Poster presentation </a:t>
            </a:r>
            <a:r>
              <a:rPr lang="en-GB" sz="2000" dirty="0"/>
              <a:t>given in the format and style of the Vet Ed symposium (</a:t>
            </a:r>
            <a:r>
              <a:rPr lang="en-GB" sz="2000" dirty="0">
                <a:hlinkClick r:id="rId3"/>
              </a:rPr>
              <a:t>http://vetedsymposium.org/</a:t>
            </a:r>
            <a:r>
              <a:rPr lang="en-GB" sz="2000" dirty="0"/>
              <a:t>) – direct link to professional </a:t>
            </a:r>
            <a:r>
              <a:rPr lang="en-GB" sz="2000" dirty="0" smtClean="0"/>
              <a:t>experience. Blog the result of collaboration with colleagues in Medicine.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3439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Feedback and development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Positive feedback from staff and students on the course, and from staff, students and visitors to the campus who saw the posters displayed in the atrium</a:t>
            </a:r>
          </a:p>
          <a:p>
            <a:endParaRPr lang="en-GB" smtClean="0"/>
          </a:p>
          <a:p>
            <a:r>
              <a:rPr lang="en-GB" smtClean="0"/>
              <a:t>Student blogs and posters include a “call to action” in many instances</a:t>
            </a:r>
          </a:p>
          <a:p>
            <a:endParaRPr lang="en-GB" smtClean="0"/>
          </a:p>
          <a:p>
            <a:r>
              <a:rPr lang="en-GB" smtClean="0"/>
              <a:t>Following on from requests received from external sources, intention to include a poster award next year. Voting open to all who visit the campus providing clear audience input and appreciation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52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Blog access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Blogs have now been marked, and editing rights will be returned to the students on their return from spring placements. </a:t>
            </a:r>
          </a:p>
          <a:p>
            <a:endParaRPr lang="en-GB" dirty="0" smtClean="0"/>
          </a:p>
          <a:p>
            <a:r>
              <a:rPr lang="en-GB" dirty="0" smtClean="0"/>
              <a:t>Students will be invited to make their blogs public, and these will be made available at: </a:t>
            </a:r>
            <a:r>
              <a:rPr lang="en-GB" dirty="0" smtClean="0">
                <a:hlinkClick r:id="rId3"/>
              </a:rPr>
              <a:t>http://srcf.vet.ed.ac.uk/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you have any questions, or would like further information on developments in this area, please contact Sharon Boyd (</a:t>
            </a:r>
            <a:r>
              <a:rPr lang="en-GB" dirty="0" smtClean="0">
                <a:hlinkClick r:id="rId4"/>
              </a:rPr>
              <a:t>sharon.boyd@ed.ac.uk</a:t>
            </a:r>
            <a:r>
              <a:rPr lang="en-GB" dirty="0" smtClean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274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26&quot;&gt;&lt;property id=&quot;20148&quot; value=&quot;5&quot;/&gt;&lt;property id=&quot;20300&quot; value=&quot;Slide 1 - &amp;quot;Student Research Component Foundation Project&amp;quot;&quot;/&gt;&lt;property id=&quot;20307&quot; value=&quot;256&quot;/&gt;&lt;/object&gt;&lt;object type=&quot;3&quot; unique_id=&quot;10184&quot;&gt;&lt;property id=&quot;20148&quot; value=&quot;5&quot;/&gt;&lt;property id=&quot;20300&quot; value=&quot;Slide 3 - &amp;quot;Student Research Component Foundation Project&amp;quot;&quot;/&gt;&lt;property id=&quot;20307&quot; value=&quot;267&quot;/&gt;&lt;/object&gt;&lt;object type=&quot;3&quot; unique_id=&quot;10252&quot;&gt;&lt;property id=&quot;20148&quot; value=&quot;5&quot;/&gt;&lt;property id=&quot;20300&quot; value=&quot;Slide 4 - &amp;quot;Course adaptations for 2015-16&amp;quot;&quot;/&gt;&lt;property id=&quot;20307&quot; value=&quot;274&quot;/&gt;&lt;/object&gt;&lt;object type=&quot;3&quot; unique_id=&quot;10253&quot;&gt;&lt;property id=&quot;20148&quot; value=&quot;5&quot;/&gt;&lt;property id=&quot;20300&quot; value=&quot;Slide 5 - &amp;quot;Feedback and development&amp;quot;&quot;/&gt;&lt;property id=&quot;20307&quot; value=&quot;275&quot;/&gt;&lt;/object&gt;&lt;object type=&quot;3&quot; unique_id=&quot;10398&quot;&gt;&lt;property id=&quot;20148&quot; value=&quot;5&quot;/&gt;&lt;property id=&quot;20300&quot; value=&quot;Slide 2 - &amp;quot;Social Responsibility and Sustainability (SRS) in Vet Med&amp;quot;&quot;/&gt;&lt;property id=&quot;20307&quot; value=&quot;277&quot;/&gt;&lt;/object&gt;&lt;object type=&quot;3&quot; unique_id=&quot;10399&quot;&gt;&lt;property id=&quot;20148&quot; value=&quot;5&quot;/&gt;&lt;property id=&quot;20300&quot; value=&quot;Slide 6 - &amp;quot;Blog access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ainRDSVS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RDSVS2015" id="{16C1A96D-E3EF-4CC0-A75B-711D51EDCC8A}" vid="{D15DADA6-0AB0-4A39-9506-977307B50B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mainRDSVS2015</Template>
  <TotalTime>492</TotalTime>
  <Words>404</Words>
  <Application>Microsoft Office PowerPoint</Application>
  <PresentationFormat>On-screen Show (4:3)</PresentationFormat>
  <Paragraphs>54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mainRDSVS2015</vt:lpstr>
      <vt:lpstr>Student Research Component Foundation Project</vt:lpstr>
      <vt:lpstr>Social Responsibility and Sustainability (SRS) in Vet Med</vt:lpstr>
      <vt:lpstr>Student Research Component Foundation Project</vt:lpstr>
      <vt:lpstr>Course adaptations for 2015-16</vt:lpstr>
      <vt:lpstr>Feedback and development</vt:lpstr>
      <vt:lpstr>Blog access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Co-creating a Postgraduate Social Network</dc:title>
  <dc:creator>BOYD Sharon</dc:creator>
  <cp:lastModifiedBy>rpetford</cp:lastModifiedBy>
  <cp:revision>64</cp:revision>
  <dcterms:created xsi:type="dcterms:W3CDTF">2016-03-10T13:51:10Z</dcterms:created>
  <dcterms:modified xsi:type="dcterms:W3CDTF">2016-03-30T11:45:30Z</dcterms:modified>
</cp:coreProperties>
</file>