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ctiveX/activeX1.xml" ContentType="application/vnd.ms-office.activeX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2"/>
  </p:notesMasterIdLst>
  <p:sldIdLst>
    <p:sldId id="406" r:id="rId3"/>
    <p:sldId id="645" r:id="rId4"/>
    <p:sldId id="609" r:id="rId5"/>
    <p:sldId id="611" r:id="rId6"/>
    <p:sldId id="613" r:id="rId7"/>
    <p:sldId id="404" r:id="rId8"/>
    <p:sldId id="614" r:id="rId9"/>
    <p:sldId id="263" r:id="rId10"/>
    <p:sldId id="264" r:id="rId11"/>
    <p:sldId id="482" r:id="rId12"/>
    <p:sldId id="270" r:id="rId13"/>
    <p:sldId id="272" r:id="rId14"/>
    <p:sldId id="273" r:id="rId15"/>
    <p:sldId id="276" r:id="rId16"/>
    <p:sldId id="277" r:id="rId17"/>
    <p:sldId id="280" r:id="rId18"/>
    <p:sldId id="578" r:id="rId19"/>
    <p:sldId id="615" r:id="rId20"/>
    <p:sldId id="629" r:id="rId21"/>
    <p:sldId id="436" r:id="rId22"/>
    <p:sldId id="516" r:id="rId23"/>
    <p:sldId id="517" r:id="rId24"/>
    <p:sldId id="300" r:id="rId25"/>
    <p:sldId id="301" r:id="rId26"/>
    <p:sldId id="303" r:id="rId27"/>
    <p:sldId id="395" r:id="rId28"/>
    <p:sldId id="396" r:id="rId29"/>
    <p:sldId id="397" r:id="rId30"/>
    <p:sldId id="398" r:id="rId31"/>
    <p:sldId id="399" r:id="rId32"/>
    <p:sldId id="388" r:id="rId33"/>
    <p:sldId id="479" r:id="rId34"/>
    <p:sldId id="304" r:id="rId35"/>
    <p:sldId id="305" r:id="rId36"/>
    <p:sldId id="607" r:id="rId37"/>
    <p:sldId id="490" r:id="rId38"/>
    <p:sldId id="392" r:id="rId39"/>
    <p:sldId id="634" r:id="rId40"/>
    <p:sldId id="625" r:id="rId41"/>
    <p:sldId id="503" r:id="rId42"/>
    <p:sldId id="321" r:id="rId43"/>
    <p:sldId id="529" r:id="rId44"/>
    <p:sldId id="460" r:id="rId45"/>
    <p:sldId id="497" r:id="rId46"/>
    <p:sldId id="324" r:id="rId47"/>
    <p:sldId id="513" r:id="rId48"/>
    <p:sldId id="627" r:id="rId49"/>
    <p:sldId id="562" r:id="rId50"/>
    <p:sldId id="563" r:id="rId51"/>
    <p:sldId id="325" r:id="rId52"/>
    <p:sldId id="328" r:id="rId53"/>
    <p:sldId id="416" r:id="rId54"/>
    <p:sldId id="421" r:id="rId55"/>
    <p:sldId id="422" r:id="rId56"/>
    <p:sldId id="342" r:id="rId57"/>
    <p:sldId id="618" r:id="rId58"/>
    <p:sldId id="619" r:id="rId59"/>
    <p:sldId id="623" r:id="rId60"/>
    <p:sldId id="506" r:id="rId61"/>
    <p:sldId id="585" r:id="rId62"/>
    <p:sldId id="647" r:id="rId63"/>
    <p:sldId id="648" r:id="rId64"/>
    <p:sldId id="649" r:id="rId65"/>
    <p:sldId id="650" r:id="rId66"/>
    <p:sldId id="508" r:id="rId67"/>
    <p:sldId id="557" r:id="rId68"/>
    <p:sldId id="652" r:id="rId69"/>
    <p:sldId id="569" r:id="rId70"/>
    <p:sldId id="651" r:id="rId71"/>
  </p:sldIdLst>
  <p:sldSz cx="9144000" cy="6858000" type="screen4x3"/>
  <p:notesSz cx="6934200" cy="9234488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9" autoAdjust="0"/>
    <p:restoredTop sz="73712" autoAdjust="0"/>
  </p:normalViewPr>
  <p:slideViewPr>
    <p:cSldViewPr>
      <p:cViewPr>
        <p:scale>
          <a:sx n="85" d="100"/>
          <a:sy n="85" d="100"/>
        </p:scale>
        <p:origin x="-720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190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1"/>
          <p:cNvSpPr>
            <a:spLocks noChangeArrowheads="1"/>
          </p:cNvSpPr>
          <p:nvPr/>
        </p:nvSpPr>
        <p:spPr bwMode="auto">
          <a:xfrm>
            <a:off x="0" y="0"/>
            <a:ext cx="6934200" cy="92344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27475" y="0"/>
            <a:ext cx="3003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692150"/>
            <a:ext cx="4614863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93738" y="4386263"/>
            <a:ext cx="5545137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24935" name="Text Box 6"/>
          <p:cNvSpPr txBox="1">
            <a:spLocks noChangeArrowheads="1"/>
          </p:cNvSpPr>
          <p:nvPr/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27475" y="8769350"/>
            <a:ext cx="3003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latin typeface="Calibri" pitchFamily="32" charset="0"/>
              </a:defRPr>
            </a:lvl1pPr>
          </a:lstStyle>
          <a:p>
            <a:pPr>
              <a:defRPr/>
            </a:pPr>
            <a:fld id="{A12C3E29-3622-41FA-B89F-6FD2A7AD6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9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homeinhaiti.org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70A16216-3BF1-40C3-8356-AEF816766FA6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50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dirty="0" smtClean="0">
                <a:latin typeface="Calibri" pitchFamily="32" charset="0"/>
                <a:cs typeface="Arial" charset="0"/>
              </a:rPr>
              <a:t>Viral Video can take off and bring about change very quickly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dirty="0" smtClean="0"/>
              <a:t>VIRAL</a:t>
            </a:r>
            <a:r>
              <a:rPr lang="en-US" baseline="0" dirty="0" smtClean="0"/>
              <a:t> CAMPAIGN – OLD SPICE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Number of videos made: 180+</a:t>
            </a:r>
          </a:p>
          <a:p>
            <a:pPr lvl="0" fontAlgn="base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Number of video views: 28</a:t>
            </a:r>
            <a:r>
              <a:rPr lang="en-US" sz="1200" kern="1200" baseline="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million for the first one</a:t>
            </a:r>
            <a:endParaRPr lang="en-US" sz="1200" kern="1200" dirty="0" smtClean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pPr lvl="0" fontAlgn="base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Number of comments: 22,500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 UP PEOPLE ASKED QUESTIONS AND HE ANSWERS ON SCREEN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8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39BC1C03-0E77-4263-8588-01EE50D6012C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23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69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064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233DBF7E-36CE-4A0F-A740-1F372B6FDE8A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24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WHOSE ON FACEBOOK?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8742ABCF-761B-4A6E-9EEA-4271C577550D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25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73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47227-AEA5-4941-A5EA-E850B26231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47227-AEA5-4941-A5EA-E850B26231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2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47227-AEA5-4941-A5EA-E850B26231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2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47227-AEA5-4941-A5EA-E850B26231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5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47227-AEA5-4941-A5EA-E850B26231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12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34C4B320-8C07-4DA7-80C6-7F1A2144528E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33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74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How many of you use twitter?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9827969C-3008-4086-B124-036EA1B1ACAA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34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751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475757" indent="-225069" defTabSz="4501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25894" indent="-225069" defTabSz="4501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376032" indent="-225069" defTabSz="4501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26171" indent="-225069" defTabSz="45013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00275" algn="l"/>
                <a:tab pos="1800550" algn="l"/>
                <a:tab pos="2700826" algn="l"/>
                <a:tab pos="3601101" algn="l"/>
                <a:tab pos="4501376" algn="l"/>
                <a:tab pos="5401651" algn="l"/>
                <a:tab pos="6301927" algn="l"/>
                <a:tab pos="7202202" algn="l"/>
                <a:tab pos="8102478" algn="l"/>
                <a:tab pos="9002753" algn="l"/>
                <a:tab pos="9903029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9827969C-3008-4086-B124-036EA1B1ACAA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35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751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9" y="4386265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TwitChange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represents the only global celebrity auction, where you can bid to get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retweeted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followed, or mentioned by a celebrity of your choice, or all those things at once. The money from this unique auction goes to a chosen charity.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Last year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TwitChange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managed to raise around $500,000 and together with </a:t>
            </a:r>
            <a:r>
              <a:rPr lang="en-US" dirty="0">
                <a:solidFill>
                  <a:schemeClr val="tx1"/>
                </a:solidFill>
                <a:latin typeface="+mn-lt"/>
                <a:hlinkClick r:id="rId3"/>
              </a:rPr>
              <a:t>AHOMEINHAITI.ORG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 help to provide a shelter to $1.5 million people in Haiti.  Moreover, with its 178 celebrities and 750 auctions,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TwitChange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got over 35 million web hits in 4 weeks. Not too bad.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E522F-5E3B-4581-8610-933064EA6E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18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SERIOUSLY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36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DEMO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17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TOO MUCH INFORMATION?</a:t>
            </a:r>
            <a:r>
              <a:rPr lang="en-GB" baseline="0" dirty="0" smtClean="0"/>
              <a:t> YOU NEED A FUNNEL!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60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LISTS – STILLS and demo live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3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41E8CE72-CDFD-429A-91EC-F77CF1E2EBA5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41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91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FIND EXPERTS – SET UP YOUR OWN LISTS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C87DFC1D-9BE4-488C-88CB-157CD0431489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8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33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65748A6A-F813-4EDF-9F47-F2254E483D88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45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94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Wordpress can use purchased domain names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WORDPRESS</a:t>
            </a:r>
            <a:r>
              <a:rPr lang="en-US" baseline="0" dirty="0" smtClean="0"/>
              <a:t> BLOG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7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1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BEEDB8EF-B335-49BC-9AD2-316D0F2AF578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50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955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TAKE A BREAK HERE  How many of you are on Facebook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2F19DF11-ECBD-4D1E-82B8-4CBBAD0F5144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51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98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866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How many of you on Facebook?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THIS SECTION WITH A LOOK AT A SUCCESSFUL VIRAL</a:t>
            </a:r>
            <a:r>
              <a:rPr lang="en-US" baseline="0" dirty="0" smtClean="0"/>
              <a:t>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21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BE5DD67F-B8D0-4979-90AA-B5D38CA38CCA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55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212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2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</a:t>
            </a:r>
            <a:r>
              <a:rPr lang="en-GB" baseline="0" dirty="0" smtClean="0"/>
              <a:t> Video &amp; rewards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694A9-40D6-4740-807F-628B3528BD60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5263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Commissioned by DECC – most advanced online digital</a:t>
            </a:r>
            <a:r>
              <a:rPr lang="en-GB" baseline="0" dirty="0" smtClean="0"/>
              <a:t> behaviour change system available in the UK today – can be fitted to any existing estate energy monitoring systems and collate, output information live.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Advanced human behaviour change – most</a:t>
            </a:r>
            <a:r>
              <a:rPr lang="en-GB" baseline="0" dirty="0" smtClean="0"/>
              <a:t> advanced system of it’s type – 40% of people at DECC signed 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0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D16EB10D-5C42-41E7-9A7F-F4B0A6093C8B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9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34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Universities will need best practise – mention</a:t>
            </a:r>
            <a:r>
              <a:rPr lang="en-GB" baseline="0" dirty="0" smtClean="0"/>
              <a:t> my work on this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12C3E29-3622-41FA-B89F-6FD2A7AD64B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54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fld id="{DE4BDC81-21BA-4F43-9E20-28D98B38F39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>
                <a:buClrTx/>
                <a:buFontTx/>
                <a:buNone/>
              </a:pPr>
              <a:t>67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1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9D8F0E70-F1B3-4897-A772-2311D9039171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11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40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Universities now using Youtube as part of applications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B17C3E31-15FF-4F1F-9B88-CEE6AFD448D2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42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OF YOU HAVE A YOUTUBE CHANNEL?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097FFBCC-199E-46D6-8950-78443ED6BDEA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13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433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Powerful tools – if you look for them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D41E1C25-C2C5-463A-98C9-0D7E20F10BED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14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46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Log Maker – viewings over time – Note Christmas – can you see a pattern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fld id="{7AFDDCB5-A13E-4C14-B660-B2F6DD757E2B}" type="slidenum">
              <a:rPr lang="en-US">
                <a:solidFill>
                  <a:srgbClr val="000000"/>
                </a:solidFill>
                <a:latin typeface="Calibri" pitchFamily="32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47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4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 smtClean="0">
                <a:latin typeface="Calibri" pitchFamily="32" charset="0"/>
                <a:cs typeface="Arial" charset="0"/>
              </a:rPr>
              <a:t>Where did the video get embedded?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4881-18BE-4011-AD40-891475A1C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9B5A-CF34-4678-A122-DBC8F255E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0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5813" cy="572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C3D19-6E7F-4775-8F46-83712F980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527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276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595"/>
            <a:ext cx="7772400" cy="11444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10/13/10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8CED6-1FCE-470B-8948-C5E84EEA2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598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CB2E0-9288-4742-8F61-08D122E47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159298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5C092-FD70-4B42-B237-A6632F71B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3271652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27A3-8149-4319-AB4F-710C555AC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2755353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2AB22-26D8-4156-AD51-39C0F8751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49475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0B97C-208F-4253-BB4A-E68A6982A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254975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02330-B114-436F-850F-D60E1AE78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59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0B52-2B0A-4F12-8D5C-D54005FED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206149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A48A0-EF4D-49F5-AF03-890BC2EE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2430342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E21B6-E6A9-4856-A7C0-85D7157D5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151163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8913C-97FA-43F1-B131-88106215E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1008552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97BE7-EC37-47C3-BAD3-E1FF0983B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3090879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F0ACF-E4E9-4A21-B583-CD8C3C02F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</p:spTree>
    <p:extLst>
      <p:ext uri="{BB962C8B-B14F-4D97-AF65-F5344CB8AC3E}">
        <p14:creationId xmlns:p14="http://schemas.microsoft.com/office/powerpoint/2010/main" val="17575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8998-4893-4A34-AE32-56095B63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8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70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05000"/>
            <a:ext cx="40386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74D21-782E-4B6D-9190-8EDDD748C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0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89D04-7B33-45BA-BA54-8BBDF9E2E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2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A2B2-69F9-45FF-BD58-DAD46126A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B7FE2-473E-4A36-B7A2-6C389A544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3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DB715-264E-45BE-8BB5-B253B98D4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8DBC4-04B2-44ED-9450-FCCAE31FC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8013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80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D043BC3-A171-4C5E-8857-5EC92EB1D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5" r:id="rId14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93900"/>
            <a:ext cx="77708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57E7374D-0946-428C-BFB2-4D4356FB8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10/13/10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Tahoma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80808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IUX5ksZfP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http://www.youtube.com/watch?v=btamHYqeHD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user/ecotube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co-tube.com/v/GAIA/Dying_for_a_Kit_Kat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wGykVbfgU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4ba1BqJ4S2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insites.eu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-tube.com/v/KNOW/Why_do_banks_make_so_much_money.asp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storious.com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gger.com/" TargetMode="External"/><Relationship Id="rId7" Type="http://schemas.openxmlformats.org/officeDocument/2006/relationships/hyperlink" Target="http://www.theginlady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hyperlink" Target="http://www.chris4council.wordpress.com/" TargetMode="External"/><Relationship Id="rId4" Type="http://schemas.openxmlformats.org/officeDocument/2006/relationships/hyperlink" Target="http://www.gawker.c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insites.eu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crowdfunder.co.uk/investment/green-london-2012-517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-tube.com/v/ENERGY/How_Green_is_your_Internet.aspx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arbonculture.net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wmf"/><Relationship Id="rId4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mediabootcampuk.com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@ECO-TUBE.COM" TargetMode="External"/><Relationship Id="rId2" Type="http://schemas.openxmlformats.org/officeDocument/2006/relationships/hyperlink" Target="http://www.eco-tub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owerhamlets.greenparty.org.uk/" TargetMode="External"/><Relationship Id="rId5" Type="http://schemas.openxmlformats.org/officeDocument/2006/relationships/hyperlink" Target="http://www.socialmediabootcampuk.com/" TargetMode="External"/><Relationship Id="rId4" Type="http://schemas.openxmlformats.org/officeDocument/2006/relationships/hyperlink" Target="http://www.howtomastersocialmedia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1889402" y="6422204"/>
            <a:ext cx="5715000" cy="848256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GREEN SOCIAL MEDIA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EAUC CONFERENCE</a:t>
            </a:r>
          </a:p>
          <a:p>
            <a:pPr algn="ctr"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35" y="123570"/>
            <a:ext cx="6796534" cy="50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50141" y="54689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video predicted to account for 90% of all online traffic by 2013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peerapp.com/App_FCK/image/Video%20Traffic%20Growth%202008-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6" y="762000"/>
            <a:ext cx="718185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2C5FD7B-6424-4431-AAE0-D3C45C9FD2A6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357438" y="5500688"/>
            <a:ext cx="4572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hlinkClick r:id="rId3"/>
              </a:rPr>
              <a:t>http://www.youtube.com/watch?v=3IUX5ksZfPA</a:t>
            </a:r>
            <a:endParaRPr lang="en-US" dirty="0">
              <a:solidFill>
                <a:srgbClr val="FFCC00"/>
              </a:solidFill>
              <a:hlinkClick r:id="rId4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7188"/>
            <a:ext cx="7215188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0921E1E-B883-4210-87D1-87853120F08F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643063" y="3929063"/>
            <a:ext cx="6215062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FFFF"/>
                </a:solidFill>
                <a:latin typeface="Calibri" pitchFamily="32" charset="0"/>
              </a:rPr>
              <a:t>Setting up a Youtube Channel allows users to follow your content and to build an audience.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CC00"/>
                </a:solidFill>
                <a:latin typeface="Calibri" pitchFamily="32" charset="0"/>
                <a:hlinkClick r:id="rId3"/>
              </a:rPr>
              <a:t>http://www.youtube.com/user/ecotubeview</a:t>
            </a:r>
            <a:r>
              <a:rPr lang="en-US" sz="2000">
                <a:solidFill>
                  <a:srgbClr val="FFFFFF"/>
                </a:solidFill>
                <a:latin typeface="Calibri" pitchFamily="32" charset="0"/>
              </a:rPr>
              <a:t> 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85750"/>
            <a:ext cx="5435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857250" y="0"/>
            <a:ext cx="7588250" cy="6713538"/>
            <a:chOff x="540" y="0"/>
            <a:chExt cx="4780" cy="4229"/>
          </a:xfrm>
        </p:grpSpPr>
        <p:pic>
          <p:nvPicPr>
            <p:cNvPr id="2150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" y="0"/>
              <a:ext cx="4781" cy="4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09" name="Text Box 3"/>
            <p:cNvSpPr txBox="1">
              <a:spLocks noChangeArrowheads="1"/>
            </p:cNvSpPr>
            <p:nvPr/>
          </p:nvSpPr>
          <p:spPr bwMode="auto">
            <a:xfrm>
              <a:off x="540" y="0"/>
              <a:ext cx="4781" cy="4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CA49291-53FD-444B-BDF7-7EAD5D46DD7F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832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1650" cy="71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848600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6164263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CC00"/>
                </a:solidFill>
                <a:hlinkClick r:id="rId4"/>
              </a:rPr>
              <a:t>http://www.eco-tube.com/v/GAIA/Dying_for_a_Kit_Kat.aspx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hAVE A BREAK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09600"/>
            <a:ext cx="10147498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3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Cuts where they're needed, not where they hu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4098" name="Picture 2" descr="C:\Users\chris smith\Desktop\social media workshops\masth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925851"/>
            <a:ext cx="7391400" cy="17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ris smith\Desktop\social media workshops\BOOTCAMP\social media bootca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11037"/>
            <a:ext cx="2296080" cy="22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hris smith\Desktop\green london 2012\green 2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81" y="2550460"/>
            <a:ext cx="2492685" cy="19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hris smith\Desktop\ECOTUBE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7338"/>
            <a:ext cx="4448175" cy="14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1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026" name="Picture 2" descr="C:\Users\chris smith\Desktop\social media workshops\MARCH WORKSHOP - NEW CONTENT\content_is_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35" y="304800"/>
            <a:ext cx="682661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10/13/10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79176" y="5291605"/>
            <a:ext cx="5715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latin typeface="Times New Roman" pitchFamily="16" charset="0"/>
              </a:rPr>
              <a:t>Number of videos made: 180+</a:t>
            </a:r>
          </a:p>
          <a:p>
            <a:pPr lvl="0" algn="ctr"/>
            <a:r>
              <a:rPr lang="en-US" sz="2800" dirty="0" smtClean="0">
                <a:latin typeface="Times New Roman" pitchFamily="16" charset="0"/>
              </a:rPr>
              <a:t>Number </a:t>
            </a:r>
            <a:r>
              <a:rPr lang="en-US" sz="2800" dirty="0">
                <a:latin typeface="Times New Roman" pitchFamily="16" charset="0"/>
              </a:rPr>
              <a:t>of comments: </a:t>
            </a:r>
            <a:r>
              <a:rPr lang="en-US" sz="2800" dirty="0" smtClean="0">
                <a:latin typeface="Times New Roman" pitchFamily="16" charset="0"/>
              </a:rPr>
              <a:t>22,500</a:t>
            </a:r>
          </a:p>
          <a:p>
            <a:pPr lvl="0" algn="ctr"/>
            <a:r>
              <a:rPr lang="en-US" dirty="0">
                <a:hlinkClick r:id="rId3"/>
              </a:rPr>
              <a:t>http://www.youtube.com/watch?v=owGykVbfgUE</a:t>
            </a:r>
            <a:endParaRPr lang="en-US" dirty="0" smtClean="0">
              <a:latin typeface="Times New Roman" pitchFamily="16" charset="0"/>
            </a:endParaRPr>
          </a:p>
          <a:p>
            <a:pPr lvl="0" algn="ctr"/>
            <a:endParaRPr lang="en-US" sz="2800" dirty="0">
              <a:latin typeface="Times New Roman" pitchFamily="16" charset="0"/>
            </a:endParaRPr>
          </a:p>
          <a:p>
            <a:pPr lvl="0" algn="ctr"/>
            <a:endParaRPr lang="en-US" sz="2800" dirty="0">
              <a:latin typeface="Times New Roman" pitchFamily="16" charset="0"/>
            </a:endParaRPr>
          </a:p>
        </p:txBody>
      </p:sp>
      <p:pic>
        <p:nvPicPr>
          <p:cNvPr id="17410" name="Picture 2" descr="C:\Users\chris smith\Desktop\social media workshops\Jan 2011 news images\Untitled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01" y="228600"/>
            <a:ext cx="5947149" cy="47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8434" name="Picture 2" descr="C:\Users\chris smith\Desktop\social media workshops\Jan 2011 news images\old spice 24 hour vi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406491" cy="50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1905000" y="5486400"/>
            <a:ext cx="5638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  <a:hlinkClick r:id="rId3"/>
              </a:rPr>
              <a:t>http://www.youtube.com/watch?v=4ba1BqJ4S2M</a:t>
            </a:r>
            <a:r>
              <a:rPr lang="en-US" dirty="0">
                <a:solidFill>
                  <a:srgbClr val="FFFFFF"/>
                </a:solidFill>
              </a:rPr>
              <a:t>                                 </a:t>
            </a:r>
            <a:r>
              <a:rPr lang="en-US" dirty="0" smtClean="0">
                <a:solidFill>
                  <a:srgbClr val="FFFFFF"/>
                </a:solidFill>
              </a:rPr>
              <a:t>Bear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2392363" y="5029200"/>
            <a:ext cx="49228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The future of web video advertising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E20BB1F-4225-4D1E-86A1-75DB0C3D0EB7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24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2514600" y="428625"/>
            <a:ext cx="36877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>
                <a:solidFill>
                  <a:srgbClr val="FFFFFF"/>
                </a:solidFill>
                <a:latin typeface="Calibri" pitchFamily="32" charset="0"/>
              </a:rPr>
              <a:t>SOCIAL MEDIA REVOLUTION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1073150" y="2000250"/>
            <a:ext cx="1809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857250"/>
            <a:ext cx="4049712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8752EEB-79A4-4E3C-AA13-A1E30CF1C551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25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76250"/>
            <a:ext cx="500062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1990" y="996553"/>
            <a:ext cx="5138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do we need to achieve?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996553"/>
            <a:ext cx="59645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do we need to achieve?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Which audiences are important to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chieve this?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0091" y="996553"/>
            <a:ext cx="660193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do we need to achieve?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Which audiences are important to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chieve this?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Where are those audiences online 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platforms are they using?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0467" y="996553"/>
            <a:ext cx="714118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do we need to achieve?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Which audiences are important to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chieve this?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Where are those audiences online 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platforms are they using?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Do the platforms fit with content we have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or can create?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14iStock_000016892985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248" y="-1"/>
            <a:ext cx="9720048" cy="6474307"/>
          </a:xfrm>
          <a:prstGeom prst="rect">
            <a:avLst/>
          </a:prstGeom>
        </p:spPr>
      </p:pic>
      <p:pic>
        <p:nvPicPr>
          <p:cNvPr id="4" name="Picture 3" descr="background7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56" y="3212976"/>
            <a:ext cx="3384376" cy="309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6" descr="Aanhalingsteke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632" y="3163774"/>
            <a:ext cx="868723" cy="841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8144" y="3429000"/>
            <a:ext cx="4104456" cy="244899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nl-NL" sz="2800" b="1" dirty="0">
                <a:solidFill>
                  <a:srgbClr val="000000"/>
                </a:solidFill>
                <a:latin typeface="Arial"/>
                <a:cs typeface="Arial"/>
              </a:rPr>
              <a:t>&gt;600 </a:t>
            </a:r>
            <a:r>
              <a:rPr lang="nl-NL" sz="2800" b="1" dirty="0" err="1">
                <a:solidFill>
                  <a:srgbClr val="000000"/>
                </a:solidFill>
                <a:latin typeface="Arial"/>
                <a:cs typeface="Arial"/>
              </a:rPr>
              <a:t>million</a:t>
            </a:r>
            <a:r>
              <a:rPr lang="nl-NL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people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use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social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networks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at </a:t>
            </a: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least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daily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79" descr="TheSocialMediaStats_templa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872"/>
            <a:ext cx="9144000" cy="667512"/>
          </a:xfrm>
          <a:prstGeom prst="rect">
            <a:avLst/>
          </a:prstGeom>
        </p:spPr>
      </p:pic>
      <p:pic>
        <p:nvPicPr>
          <p:cNvPr id="10" name="Picture 80" descr="SocialMediaAround_logo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0488"/>
            <a:ext cx="9144000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14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0467" y="996553"/>
            <a:ext cx="7141186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do we need to achieve?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Which audiences are important to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chieve this?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Where are those audiences online 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platforms are they using?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Do the platforms fit with content we have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or can create?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Can we sustain what we start?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2050" name="Picture 2" descr="B:\YCARE INTL\tweet pla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715000" cy="55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2050" name="Picture 2" descr="http://blog.optimum7.com/wp-content/uploads/2009/06/before-twi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2143125" y="785813"/>
            <a:ext cx="45005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600">
                <a:solidFill>
                  <a:srgbClr val="FFFFFF"/>
                </a:solidFill>
                <a:latin typeface="Calibri" pitchFamily="32" charset="0"/>
              </a:rPr>
              <a:t>What's all this about Twitter?</a:t>
            </a: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1649413" y="2857500"/>
            <a:ext cx="50673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Twitter is micro blogging</a:t>
            </a:r>
          </a:p>
          <a:p>
            <a:pPr algn="ctr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User Generated news &amp; links</a:t>
            </a:r>
          </a:p>
          <a:p>
            <a:pPr algn="ctr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Twitter could be the biggest search engine in 5 years</a:t>
            </a:r>
          </a:p>
          <a:p>
            <a:pPr algn="ctr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Follow your Favourite Celebs</a:t>
            </a: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Ashton Kushner 4.8 million</a:t>
            </a: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Demi Moore 2.5 million</a:t>
            </a: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Eddie Izzard 1.5 million</a:t>
            </a:r>
          </a:p>
          <a:p>
            <a:pPr algn="ctr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Send messages direct to celebs</a:t>
            </a:r>
          </a:p>
          <a:p>
            <a:pPr algn="ct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(no guarantee they will answer!)</a:t>
            </a:r>
          </a:p>
          <a:p>
            <a:pPr algn="ctr" eaLnBrk="1" hangingPunct="1">
              <a:buClrTx/>
              <a:buFontTx/>
              <a:buNone/>
            </a:pPr>
            <a:endParaRPr lang="en-US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FA84788-D258-49CF-90B5-D52FB0AA8D85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33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3"/>
            <a:ext cx="2214562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8" name="Rectangle 5"/>
          <p:cNvSpPr>
            <a:spLocks noChangeArrowheads="1"/>
          </p:cNvSpPr>
          <p:nvPr/>
        </p:nvSpPr>
        <p:spPr bwMode="auto">
          <a:xfrm>
            <a:off x="6572250" y="214313"/>
            <a:ext cx="24288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B55E4D-9B0E-4FE7-B268-9824742F9BB8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34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1643063" y="3357563"/>
            <a:ext cx="6286500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FFFFFF"/>
                </a:solidFill>
              </a:rPr>
              <a:t>Twitter announced that it is now seeing </a:t>
            </a:r>
            <a:r>
              <a:rPr lang="en-US" sz="3200" dirty="0" smtClean="0">
                <a:solidFill>
                  <a:srgbClr val="FFFFFF"/>
                </a:solidFill>
              </a:rPr>
              <a:t>250  </a:t>
            </a:r>
            <a:r>
              <a:rPr lang="en-US" sz="3200" dirty="0">
                <a:solidFill>
                  <a:srgbClr val="FFFFFF"/>
                </a:solidFill>
              </a:rPr>
              <a:t>million tweets per day from its users. 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dirty="0" smtClean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100 Million Active users per day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42875"/>
            <a:ext cx="320675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B55E4D-9B0E-4FE7-B268-9824742F9BB8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35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1643063" y="3357563"/>
            <a:ext cx="6286500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9 Million UK users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10 million new accounts per month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50% of users over 35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55% users using mobile to tweet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FFFFFF"/>
                </a:solidFill>
              </a:rPr>
              <a:t>1 in 6 users sign up via mobile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2" descr="C:\Users\chris smith\Desktop\social media workshops\BOOTCAMP\bootcamp 2012 slides\twitter c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1" y="372337"/>
            <a:ext cx="2158529" cy="28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782-EEB6-444F-8098-C7B5EA5A3D5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0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9" y="228600"/>
            <a:ext cx="100584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219200"/>
            <a:ext cx="7734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905000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					   #OCCUPYLSX</a:t>
            </a:r>
          </a:p>
          <a:p>
            <a:endParaRPr lang="en-GB" sz="3200" dirty="0"/>
          </a:p>
          <a:p>
            <a:pPr algn="ctr"/>
            <a:r>
              <a:rPr lang="en-GB" sz="2000" dirty="0">
                <a:hlinkClick r:id="rId3"/>
              </a:rPr>
              <a:t>http://www.eco-tube.com/v/KNOW/Why_do_banks_make_so_much_money.aspx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672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hris smith\Desktop\social media workshops\BOOTCAMP\bootcamp 2012 slides\F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350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782-EEB6-444F-8098-C7B5EA5A3D5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5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05iStock_000017274934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30677" cy="6248400"/>
          </a:xfrm>
          <a:prstGeom prst="rect">
            <a:avLst/>
          </a:prstGeom>
        </p:spPr>
      </p:pic>
      <p:pic>
        <p:nvPicPr>
          <p:cNvPr id="11" name="Picture 10" descr="background7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9" y="2983274"/>
            <a:ext cx="4728783" cy="3110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100808" y="3284984"/>
            <a:ext cx="4464496" cy="21602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>
                <a:solidFill>
                  <a:srgbClr val="000000"/>
                </a:solidFill>
              </a:rPr>
              <a:t>Awareness of Facebook </a:t>
            </a:r>
            <a:br>
              <a:rPr lang="nl-BE" sz="2000" b="1" dirty="0" smtClean="0">
                <a:solidFill>
                  <a:srgbClr val="000000"/>
                </a:solidFill>
              </a:rPr>
            </a:br>
            <a:r>
              <a:rPr lang="nl-BE" sz="2000" b="1" dirty="0" smtClean="0">
                <a:solidFill>
                  <a:srgbClr val="000000"/>
                </a:solidFill>
              </a:rPr>
              <a:t>is close to 100%</a:t>
            </a:r>
          </a:p>
          <a:p>
            <a:pPr>
              <a:lnSpc>
                <a:spcPct val="70000"/>
              </a:lnSpc>
            </a:pPr>
            <a:endParaRPr lang="nl-BE" sz="20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nl-BE" sz="2000" b="1" dirty="0" smtClean="0">
                <a:solidFill>
                  <a:srgbClr val="FF8B38"/>
                </a:solidFill>
              </a:rPr>
              <a:t>More than 1 billion people </a:t>
            </a:r>
            <a:r>
              <a:rPr lang="nl-BE" sz="2000" b="1" dirty="0" smtClean="0">
                <a:solidFill>
                  <a:srgbClr val="000000"/>
                </a:solidFill>
              </a:rPr>
              <a:t/>
            </a:r>
            <a:br>
              <a:rPr lang="nl-BE" sz="2000" b="1" dirty="0" smtClean="0">
                <a:solidFill>
                  <a:srgbClr val="000000"/>
                </a:solidFill>
              </a:rPr>
            </a:br>
            <a:r>
              <a:rPr lang="nl-BE" sz="2000" b="1" dirty="0" smtClean="0">
                <a:solidFill>
                  <a:srgbClr val="000000"/>
                </a:solidFill>
              </a:rPr>
              <a:t>(&gt;70% of internet population) </a:t>
            </a:r>
            <a:br>
              <a:rPr lang="nl-BE" sz="2000" b="1" dirty="0" smtClean="0">
                <a:solidFill>
                  <a:srgbClr val="000000"/>
                </a:solidFill>
              </a:rPr>
            </a:br>
            <a:r>
              <a:rPr lang="nl-BE" sz="2000" b="1" dirty="0" smtClean="0">
                <a:solidFill>
                  <a:srgbClr val="FF8B38"/>
                </a:solidFill>
              </a:rPr>
              <a:t>use social networks</a:t>
            </a:r>
            <a:r>
              <a:rPr lang="nl-BE" sz="2000" b="1" dirty="0" smtClean="0">
                <a:solidFill>
                  <a:srgbClr val="000000"/>
                </a:solidFill>
              </a:rPr>
              <a:t>.</a:t>
            </a:r>
            <a:endParaRPr lang="nl-BE" sz="2000" b="1" dirty="0">
              <a:solidFill>
                <a:srgbClr val="000000"/>
              </a:solidFill>
            </a:endParaRPr>
          </a:p>
        </p:txBody>
      </p:sp>
      <p:pic>
        <p:nvPicPr>
          <p:cNvPr id="10" name="Afbeelding 6" descr="Aanhalingsteke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934072"/>
            <a:ext cx="868723" cy="8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87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526"/>
            <a:ext cx="9144000" cy="6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C82F4C6-A3D4-47B5-A61A-550A17FC6DCA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41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8686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143250" y="6396038"/>
            <a:ext cx="33575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u="sng" dirty="0">
                <a:solidFill>
                  <a:srgbClr val="FFCC00"/>
                </a:solidFill>
                <a:hlinkClick r:id="rId4"/>
              </a:rPr>
              <a:t>http://listorious.com/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8194" name="Picture 2" descr="http://s3.amazonaws.com/bt_assets/system/idea_thumbnails/24955/original/paper_li_wordle5.JPG?12897015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14400"/>
            <a:ext cx="8686799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8" y="228600"/>
            <a:ext cx="9311950" cy="58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965200"/>
            <a:ext cx="121920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8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FC956BC-57C5-4EAB-A745-3EE808B93A89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45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2179165" y="4221163"/>
            <a:ext cx="4952359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BLOGGING</a:t>
            </a:r>
          </a:p>
          <a:p>
            <a:pPr algn="ctr" eaLnBrk="1" hangingPunct="1">
              <a:buClrTx/>
              <a:buFontTx/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en-US" dirty="0">
                <a:solidFill>
                  <a:srgbClr val="FFCC00"/>
                </a:solidFill>
                <a:hlinkClick r:id="rId3"/>
              </a:rPr>
              <a:t>WWW.BLOGGER.COM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en-US" cap="all" dirty="0" smtClean="0">
                <a:hlinkClick r:id="rId4"/>
              </a:rPr>
              <a:t>www.gawker.com</a:t>
            </a:r>
            <a:r>
              <a:rPr lang="en-US" cap="all" dirty="0">
                <a:hlinkClick r:id="rId4"/>
              </a:rPr>
              <a:t>/</a:t>
            </a:r>
            <a:endParaRPr lang="en-US" cap="all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en-US" dirty="0" smtClean="0">
                <a:solidFill>
                  <a:srgbClr val="FFCC00"/>
                </a:solidFill>
                <a:hlinkClick r:id="rId5"/>
              </a:rPr>
              <a:t>WWW.CHRIS4COUNCIL.WORDPRESS.COM</a:t>
            </a:r>
            <a:endParaRPr lang="en-US" dirty="0">
              <a:solidFill>
                <a:srgbClr val="FFCC00"/>
              </a:solidFill>
              <a:hlinkClick r:id="rId5"/>
            </a:endParaRPr>
          </a:p>
          <a:p>
            <a:pPr algn="ctr" eaLnBrk="1" hangingPunct="1">
              <a:buClrTx/>
              <a:buFontTx/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algn="ctr" eaLnBrk="1" hangingPunct="1">
              <a:buClrTx/>
              <a:buFontTx/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49149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7" name="Rectangle 4"/>
          <p:cNvSpPr>
            <a:spLocks noChangeArrowheads="1"/>
          </p:cNvSpPr>
          <p:nvPr/>
        </p:nvSpPr>
        <p:spPr bwMode="auto">
          <a:xfrm>
            <a:off x="3209131" y="6318250"/>
            <a:ext cx="2892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CC00"/>
                </a:solidFill>
                <a:hlinkClick r:id="rId7"/>
              </a:rPr>
              <a:t>http://www.theginlady.com/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0242" name="Picture 2" descr="B:\social media workshops\MARCH WORKSHOP - NEW CONTENT\NEWER SLIDES\POSTEROUS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788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7170" name="Picture 2" descr="C:\Users\chris smith\Desktop\green party conference presentation\ukuncut web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21" y="344317"/>
            <a:ext cx="9296401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8097"/>
            <a:ext cx="5943600" cy="47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943600"/>
            <a:ext cx="8141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WEBSITE I BUILT FOR OXFORD BROOKES SPORT DEPARTMENT</a:t>
            </a:r>
          </a:p>
          <a:p>
            <a:pPr algn="ctr"/>
            <a:r>
              <a:rPr lang="en-GB" sz="2000" dirty="0" smtClean="0"/>
              <a:t>GOOD RATES AVAILABLE!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282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64" y="-457200"/>
            <a:ext cx="97536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36376"/>
            <a:ext cx="9177221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background7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3" y="2132856"/>
            <a:ext cx="3879495" cy="352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6" descr="Aanhalingsteke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083654"/>
            <a:ext cx="868723" cy="841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8" y="2564904"/>
            <a:ext cx="4320480" cy="244899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nl-NL" sz="2800" b="1" dirty="0" smtClean="0">
                <a:solidFill>
                  <a:srgbClr val="000000"/>
                </a:solidFill>
                <a:latin typeface="Arial"/>
                <a:cs typeface="Arial"/>
              </a:rPr>
              <a:t>37 minutes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is </a:t>
            </a:r>
            <a:b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average</a:t>
            </a:r>
            <a:r>
              <a:rPr lang="nl-NL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time members </a:t>
            </a: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spend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b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each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 time </a:t>
            </a:r>
            <a:r>
              <a:rPr lang="nl-NL" sz="2800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hey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 log </a:t>
            </a:r>
            <a:b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l-NL" sz="2800" dirty="0" err="1" smtClean="0">
                <a:solidFill>
                  <a:srgbClr val="000000"/>
                </a:solidFill>
                <a:latin typeface="Arial"/>
                <a:cs typeface="Arial"/>
              </a:rPr>
              <a:t>Facebook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80" descr="TheSocialMediaStats_templa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872"/>
            <a:ext cx="9144000" cy="667512"/>
          </a:xfrm>
          <a:prstGeom prst="rect">
            <a:avLst/>
          </a:prstGeom>
        </p:spPr>
      </p:pic>
      <p:pic>
        <p:nvPicPr>
          <p:cNvPr id="10" name="Picture 81" descr="SocialMediaAround_logo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0488"/>
            <a:ext cx="9144000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339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76A1D30-82CD-4BCE-ABE7-1B5C34689330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50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809625"/>
            <a:ext cx="4191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671638" y="3089275"/>
            <a:ext cx="2774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>
                <a:solidFill>
                  <a:srgbClr val="FFFFFF"/>
                </a:solidFill>
              </a:rPr>
              <a:t>FACEBOOK ADDICTION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7958137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57800" y="1752600"/>
            <a:ext cx="34599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FACEBOOK : BUSINESS OR PLEASURE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OR BOTH</a:t>
            </a:r>
            <a:endParaRPr lang="en-US" sz="2800" dirty="0"/>
          </a:p>
        </p:txBody>
      </p:sp>
      <p:pic>
        <p:nvPicPr>
          <p:cNvPr id="14338" name="Picture 2" descr="C:\Users\chris smith\Desktop\social media workshops\Jan 2011 news images\create group imag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7960"/>
            <a:ext cx="2921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5362" name="Picture 2" descr="C:\Users\chris smith\Desktop\social media workshops\Jan 2011 news images\create group imag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" y="381000"/>
            <a:ext cx="915388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6386" name="Picture 2" descr="C:\Users\chris smith\Desktop\social media workshops\Jan 2011 news images\create group imag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-43816"/>
            <a:ext cx="8686800" cy="68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F67FD50-6631-4373-A201-A757CBC80906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55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2163763" y="1071563"/>
            <a:ext cx="443865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</a:rPr>
              <a:t>Three Simple Rules </a:t>
            </a:r>
          </a:p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</a:rPr>
              <a:t>for successful social media</a:t>
            </a:r>
          </a:p>
        </p:txBody>
      </p:sp>
      <p:sp>
        <p:nvSpPr>
          <p:cNvPr id="93188" name="Text Box 3"/>
          <p:cNvSpPr txBox="1">
            <a:spLocks noChangeArrowheads="1"/>
          </p:cNvSpPr>
          <p:nvPr/>
        </p:nvSpPr>
        <p:spPr bwMode="auto">
          <a:xfrm>
            <a:off x="3225800" y="2286000"/>
            <a:ext cx="21209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</a:rPr>
              <a:t>Authenticity</a:t>
            </a:r>
          </a:p>
          <a:p>
            <a:pPr algn="ctr" eaLnBrk="1" hangingPunct="1">
              <a:buClrTx/>
              <a:buFontTx/>
              <a:buNone/>
            </a:pPr>
            <a:endParaRPr lang="en-US" sz="280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</a:rPr>
              <a:t>Consistency</a:t>
            </a:r>
          </a:p>
          <a:p>
            <a:pPr algn="ctr" eaLnBrk="1" hangingPunct="1">
              <a:buClrTx/>
              <a:buFontTx/>
              <a:buNone/>
            </a:pPr>
            <a:endParaRPr lang="en-US" sz="280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</a:rPr>
              <a:t>Leadership</a:t>
            </a:r>
          </a:p>
        </p:txBody>
      </p:sp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14875"/>
            <a:ext cx="1916112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 smith\Desktop\social media workshops\BOOTCAMP\crowdsourc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47625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782-EEB6-444F-8098-C7B5EA5A3D5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77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cumways.com/civichackingtalk/pledgeba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5" y="980728"/>
            <a:ext cx="804796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782-EEB6-444F-8098-C7B5EA5A3D5D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93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3" y="692696"/>
            <a:ext cx="7987957" cy="51845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8CED6-1FCE-470B-8948-C5E84EEA223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3728" y="62116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hlinkClick r:id="rId4"/>
              </a:rPr>
              <a:t>http://www.crowdfunder.co.uk/investment/green-london-2012-517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5127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5124" name="Picture 4" descr="http://thumbs.dreamstime.com/thumblarge_525/1280456377n1lS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2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5618784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http://www.eco-tube.com/v/ENERGY/How_Green_is_your_Internet.aspx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7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1026" name="Picture 2" descr="http://missheerah.files.wordpress.com/2010/03/camkit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5" y="1595185"/>
            <a:ext cx="7588513" cy="37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How Green Is Your Internet_ - (HUNGRY BEAS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91886"/>
            <a:ext cx="8466667" cy="56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"/>
            <a:ext cx="5275539" cy="4043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4369" y="4572000"/>
            <a:ext cx="487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Piloted  by </a:t>
            </a:r>
            <a:r>
              <a:rPr lang="en-GB" dirty="0"/>
              <a:t>DECC – most advanced online digital behaviour change system </a:t>
            </a:r>
            <a:r>
              <a:rPr lang="en-GB" dirty="0" smtClean="0"/>
              <a:t>available </a:t>
            </a:r>
            <a:r>
              <a:rPr lang="en-GB" dirty="0"/>
              <a:t>– can be fitted to any existing estate energy monitoring systems and collate, output information live</a:t>
            </a:r>
            <a:r>
              <a:rPr lang="en-GB" dirty="0" smtClean="0"/>
              <a:t>.</a:t>
            </a:r>
          </a:p>
          <a:p>
            <a:pPr algn="ctr"/>
            <a:r>
              <a:rPr lang="en-GB" dirty="0">
                <a:hlinkClick r:id="rId4"/>
              </a:rPr>
              <a:t>http://www.carbonculture.net/</a:t>
            </a:r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	Please contact me for an introduction!</a:t>
            </a: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471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" y="0"/>
            <a:ext cx="8946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47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" y="0"/>
            <a:ext cx="8946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01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" y="0"/>
            <a:ext cx="8946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16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84860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1400" y="5638800"/>
            <a:ext cx="50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http://youtu.be/5m8kTWXFKXQ?hd=1&amp;t=2m22s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1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Barack Obama on Ell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4290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9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F3B5577-4467-4C41-8E82-3B1C06331E8B}" type="slidenum">
              <a:rPr lang="en-GB" sz="1200">
                <a:solidFill>
                  <a:srgbClr val="898989"/>
                </a:solidFill>
                <a:latin typeface="Calibri" pitchFamily="34" charset="0"/>
              </a:rPr>
              <a:pPr algn="r" eaLnBrk="1" hangingPunct="1">
                <a:buClrTx/>
                <a:buFontTx/>
                <a:buNone/>
              </a:pPr>
              <a:t>67</a:t>
            </a:fld>
            <a:endParaRPr lang="en-GB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1" name="ShockwaveFlash1" r:id="rId2" imgW="7771429" imgH="5106113"/>
        </mc:Choice>
        <mc:Fallback>
          <p:control name="ShockwaveFlash1" r:id="rId2" imgW="7771429" imgH="510611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609600"/>
                  <a:ext cx="7770813" cy="5105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52313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1676400"/>
            <a:ext cx="91440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53340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20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April 2012</a:t>
            </a:r>
          </a:p>
          <a:p>
            <a:pPr algn="ctr"/>
            <a:r>
              <a:rPr lang="en-GB" sz="2400" dirty="0" smtClean="0">
                <a:hlinkClick r:id="rId3"/>
              </a:rPr>
              <a:t>www.socialmediabootcampuk.com</a:t>
            </a:r>
            <a:endParaRPr lang="en-GB" sz="2400" dirty="0" smtClean="0"/>
          </a:p>
          <a:p>
            <a:pPr algn="ctr"/>
            <a:r>
              <a:rPr lang="en-GB" sz="2400" dirty="0" smtClean="0"/>
              <a:t>30% OFF FOR EAUC MEMBERS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556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10/13/10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3960" y="2438400"/>
            <a:ext cx="723698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CHRIS SMITH</a:t>
            </a:r>
          </a:p>
          <a:p>
            <a:pPr algn="ctr"/>
            <a:r>
              <a:rPr lang="en-GB" sz="2400" dirty="0" smtClean="0">
                <a:hlinkClick r:id="rId2"/>
              </a:rPr>
              <a:t>WWW.ECO-TUBE.COM</a:t>
            </a:r>
            <a:endParaRPr lang="en-GB" sz="2400" dirty="0" smtClean="0"/>
          </a:p>
          <a:p>
            <a:pPr algn="ctr"/>
            <a:r>
              <a:rPr lang="en-GB" sz="2400" dirty="0" smtClean="0">
                <a:hlinkClick r:id="rId3"/>
              </a:rPr>
              <a:t>CHRIS@ECO-TUBE.COM</a:t>
            </a:r>
            <a:endParaRPr lang="en-GB" sz="2400" dirty="0" smtClean="0"/>
          </a:p>
          <a:p>
            <a:pPr algn="ctr"/>
            <a:r>
              <a:rPr lang="en-GB" sz="2400" dirty="0" smtClean="0"/>
              <a:t>07881-823071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>
                <a:hlinkClick r:id="rId4"/>
              </a:rPr>
              <a:t>WWW.HOWTOMASTERSOCIALMEDIA.COM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smtClean="0">
                <a:hlinkClick r:id="rId5"/>
              </a:rPr>
              <a:t>WWW.SOCIALMEDIABOOTCAMPUK.COM</a:t>
            </a:r>
            <a:endParaRPr lang="en-GB" sz="2400" dirty="0" smtClean="0"/>
          </a:p>
          <a:p>
            <a:pPr algn="ctr"/>
            <a:r>
              <a:rPr lang="en-GB" sz="2400" dirty="0" smtClean="0">
                <a:hlinkClick r:id="rId6"/>
              </a:rPr>
              <a:t>WWW.TOWERHAMLETS.GREENPARTY.ORG.UK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6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chris smith\Desktop\social media workshops\BOOTCAMP\bootcamp 2012 slides\hollywood-sign-with-youtub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7378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782-EEB6-444F-8098-C7B5EA5A3D5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2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BB6C0FE-118F-432A-847B-6186E92241E3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8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857375" y="3500438"/>
            <a:ext cx="5572125" cy="31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err="1">
                <a:solidFill>
                  <a:srgbClr val="FFFFFF"/>
                </a:solidFill>
                <a:latin typeface="Calibri" pitchFamily="32" charset="0"/>
              </a:rPr>
              <a:t>Youtube</a:t>
            </a:r>
            <a:r>
              <a:rPr lang="en-US" sz="4000" dirty="0">
                <a:solidFill>
                  <a:srgbClr val="FFFFFF"/>
                </a:solidFill>
                <a:latin typeface="Calibri" pitchFamily="32" charset="0"/>
              </a:rPr>
              <a:t> is the world’s 2nd largest Search Engine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dirty="0">
              <a:solidFill>
                <a:srgbClr val="FFFFFF"/>
              </a:solidFill>
              <a:latin typeface="Calibri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>
                <a:solidFill>
                  <a:srgbClr val="FFFFFF"/>
                </a:solidFill>
                <a:latin typeface="Calibri" pitchFamily="32" charset="0"/>
              </a:rPr>
              <a:t>700 </a:t>
            </a:r>
            <a:r>
              <a:rPr lang="en-US" sz="4000" dirty="0">
                <a:solidFill>
                  <a:srgbClr val="FFFFFF"/>
                </a:solidFill>
                <a:latin typeface="Calibri" pitchFamily="32" charset="0"/>
              </a:rPr>
              <a:t>billion Video views </a:t>
            </a:r>
            <a:r>
              <a:rPr lang="en-US" sz="4000" dirty="0" smtClean="0">
                <a:solidFill>
                  <a:srgbClr val="FFFFFF"/>
                </a:solidFill>
                <a:latin typeface="Calibri" pitchFamily="32" charset="0"/>
              </a:rPr>
              <a:t>in 2010</a:t>
            </a:r>
            <a:endParaRPr lang="en-US" sz="4000" dirty="0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951038" y="1714500"/>
            <a:ext cx="5064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2" charset="0"/>
              </a:rPr>
              <a:t>25% of Americans have watched video on the phone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85750"/>
            <a:ext cx="54356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40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Visual Media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00063" y="1714500"/>
            <a:ext cx="8229600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48 Hours of video uploaded to </a:t>
            </a:r>
            <a:r>
              <a:rPr lang="en-US" sz="2400" dirty="0" err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Youtube</a:t>
            </a:r>
            <a:r>
              <a:rPr lang="en-GB" sz="24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 per minute</a:t>
            </a:r>
          </a:p>
          <a:p>
            <a:pPr algn="ctr" eaLnBrk="1" hangingPunct="1">
              <a:spcBef>
                <a:spcPts val="600"/>
              </a:spcBef>
              <a:buClrTx/>
              <a:buSzPct val="120000"/>
              <a:buFontTx/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Other Video sites – specialized content</a:t>
            </a:r>
          </a:p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defRPr/>
            </a:pPr>
            <a:r>
              <a:rPr lang="en-US" sz="2400" dirty="0" err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Vimeo</a:t>
            </a: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 is best quality and allows longer than 10 </a:t>
            </a:r>
            <a:r>
              <a:rPr lang="en-US" sz="2400" dirty="0" err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mins</a:t>
            </a:r>
            <a:endParaRPr lang="en-US" sz="24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GB" sz="24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2" charset="0"/>
              </a:rPr>
              <a:t>Producing your own Films is easy</a:t>
            </a:r>
          </a:p>
          <a:p>
            <a:pPr algn="ctr" eaLnBrk="1" hangingPunct="1">
              <a:spcBef>
                <a:spcPts val="6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  <a:p>
            <a:pPr algn="ctr" eaLnBrk="1" hangingPunct="1">
              <a:spcBef>
                <a:spcPts val="700"/>
              </a:spcBef>
              <a:buClr>
                <a:srgbClr val="FFCC00"/>
              </a:buClr>
              <a:buSzPct val="120000"/>
              <a:buFont typeface="Tahoma" pitchFamily="32" charset="0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808080"/>
                </a:outerShdw>
              </a:effectLst>
              <a:latin typeface="Tahoma" pitchFamily="32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3887F9B-2CC3-47E6-974E-17A958BA1438}" type="slidenum">
              <a:rPr lang="en-GB" sz="1200">
                <a:solidFill>
                  <a:srgbClr val="898989"/>
                </a:solidFill>
                <a:latin typeface="Calibr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en-GB" sz="1200">
              <a:solidFill>
                <a:srgbClr val="898989"/>
              </a:solidFill>
              <a:latin typeface="Calibri" pitchFamily="32" charset="0"/>
            </a:endParaRP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013325"/>
            <a:ext cx="25225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941888"/>
            <a:ext cx="21431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9032</TotalTime>
  <Words>880</Words>
  <Application>Microsoft Office PowerPoint</Application>
  <PresentationFormat>On-screen Show (4:3)</PresentationFormat>
  <Paragraphs>268</Paragraphs>
  <Slides>69</Slides>
  <Notes>41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WALKLEY, Lisa</cp:lastModifiedBy>
  <cp:revision>282</cp:revision>
  <cp:lastPrinted>1601-01-01T00:00:00Z</cp:lastPrinted>
  <dcterms:created xsi:type="dcterms:W3CDTF">2009-06-23T11:22:50Z</dcterms:created>
  <dcterms:modified xsi:type="dcterms:W3CDTF">2012-04-03T08:53:10Z</dcterms:modified>
</cp:coreProperties>
</file>