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71" r:id="rId2"/>
    <p:sldId id="273" r:id="rId3"/>
    <p:sldId id="272" r:id="rId4"/>
    <p:sldId id="257" r:id="rId5"/>
    <p:sldId id="260" r:id="rId6"/>
    <p:sldId id="275" r:id="rId7"/>
    <p:sldId id="283" r:id="rId8"/>
    <p:sldId id="301" r:id="rId9"/>
    <p:sldId id="302" r:id="rId10"/>
    <p:sldId id="274" r:id="rId11"/>
    <p:sldId id="276" r:id="rId12"/>
    <p:sldId id="277" r:id="rId13"/>
    <p:sldId id="278" r:id="rId14"/>
    <p:sldId id="306" r:id="rId15"/>
    <p:sldId id="298" r:id="rId16"/>
    <p:sldId id="284" r:id="rId17"/>
    <p:sldId id="281" r:id="rId18"/>
    <p:sldId id="303" r:id="rId19"/>
    <p:sldId id="307" r:id="rId20"/>
    <p:sldId id="308" r:id="rId21"/>
    <p:sldId id="296" r:id="rId22"/>
    <p:sldId id="300" r:id="rId23"/>
    <p:sldId id="295" r:id="rId24"/>
    <p:sldId id="304" r:id="rId25"/>
    <p:sldId id="288" r:id="rId26"/>
    <p:sldId id="287" r:id="rId27"/>
    <p:sldId id="305" r:id="rId28"/>
    <p:sldId id="270" r:id="rId29"/>
    <p:sldId id="293"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41" autoAdjust="0"/>
  </p:normalViewPr>
  <p:slideViewPr>
    <p:cSldViewPr snapToGrid="0">
      <p:cViewPr varScale="1">
        <p:scale>
          <a:sx n="78" d="100"/>
          <a:sy n="78" d="100"/>
        </p:scale>
        <p:origin x="24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E99B5-1288-A64C-A212-954610DCB69C}" type="datetimeFigureOut">
              <a:rPr lang="en-US" smtClean="0"/>
              <a:t>4/26/2022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76DF4-BBA7-A042-9036-39A01CC9D76B}" type="slidenum">
              <a:rPr lang="en-US" smtClean="0"/>
              <a:t>‹#›</a:t>
            </a:fld>
            <a:endParaRPr lang="en-US"/>
          </a:p>
        </p:txBody>
      </p:sp>
    </p:spTree>
    <p:extLst>
      <p:ext uri="{BB962C8B-B14F-4D97-AF65-F5344CB8AC3E}">
        <p14:creationId xmlns:p14="http://schemas.microsoft.com/office/powerpoint/2010/main" val="397880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a:t>
            </a:fld>
            <a:endParaRPr lang="en-US"/>
          </a:p>
        </p:txBody>
      </p:sp>
    </p:spTree>
    <p:extLst>
      <p:ext uri="{BB962C8B-B14F-4D97-AF65-F5344CB8AC3E}">
        <p14:creationId xmlns:p14="http://schemas.microsoft.com/office/powerpoint/2010/main" val="326069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10</a:t>
            </a:fld>
            <a:endParaRPr lang="en-US"/>
          </a:p>
        </p:txBody>
      </p:sp>
    </p:spTree>
    <p:extLst>
      <p:ext uri="{BB962C8B-B14F-4D97-AF65-F5344CB8AC3E}">
        <p14:creationId xmlns:p14="http://schemas.microsoft.com/office/powerpoint/2010/main" val="132972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t>
            </a:r>
            <a:r>
              <a:rPr lang="en-GB" dirty="0" err="1"/>
              <a:t>scotland</a:t>
            </a:r>
            <a:r>
              <a:rPr lang="en-GB" dirty="0"/>
              <a:t> – City of Glasgow College with 13 educators, Dundee and angus with 8 educators, university of </a:t>
            </a:r>
            <a:r>
              <a:rPr lang="en-GB" dirty="0" err="1"/>
              <a:t>edinburhg</a:t>
            </a:r>
            <a:r>
              <a:rPr lang="en-GB" dirty="0"/>
              <a:t> with 8 educators, Strathclyde, north east college, university of the highlands and islands, Glasgow kelvin college, Edinburgh college and west Lothian college also had pledges </a:t>
            </a:r>
          </a:p>
        </p:txBody>
      </p:sp>
      <p:sp>
        <p:nvSpPr>
          <p:cNvPr id="4" name="Slide Number Placeholder 3"/>
          <p:cNvSpPr>
            <a:spLocks noGrp="1"/>
          </p:cNvSpPr>
          <p:nvPr>
            <p:ph type="sldNum" sz="quarter" idx="5"/>
          </p:nvPr>
        </p:nvSpPr>
        <p:spPr/>
        <p:txBody>
          <a:bodyPr/>
          <a:lstStyle/>
          <a:p>
            <a:fld id="{42876DF4-BBA7-A042-9036-39A01CC9D76B}" type="slidenum">
              <a:rPr lang="en-US" smtClean="0"/>
              <a:t>11</a:t>
            </a:fld>
            <a:endParaRPr lang="en-US"/>
          </a:p>
        </p:txBody>
      </p:sp>
    </p:spTree>
    <p:extLst>
      <p:ext uri="{BB962C8B-B14F-4D97-AF65-F5344CB8AC3E}">
        <p14:creationId xmlns:p14="http://schemas.microsoft.com/office/powerpoint/2010/main" val="84962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br>
              <a:rPr lang="en-GB" dirty="0"/>
            </a:br>
            <a:endParaRPr lang="en-GB" strike="sngStrike" dirty="0">
              <a:ea typeface="Calibri"/>
              <a:cs typeface="Calibri"/>
            </a:endParaRPr>
          </a:p>
        </p:txBody>
      </p:sp>
      <p:sp>
        <p:nvSpPr>
          <p:cNvPr id="4" name="Slide Number Placeholder 3"/>
          <p:cNvSpPr>
            <a:spLocks noGrp="1"/>
          </p:cNvSpPr>
          <p:nvPr>
            <p:ph type="sldNum" sz="quarter" idx="5"/>
          </p:nvPr>
        </p:nvSpPr>
        <p:spPr/>
        <p:txBody>
          <a:bodyPr/>
          <a:lstStyle/>
          <a:p>
            <a:fld id="{42876DF4-BBA7-A042-9036-39A01CC9D76B}" type="slidenum">
              <a:rPr lang="en-US" smtClean="0"/>
              <a:t>12</a:t>
            </a:fld>
            <a:endParaRPr lang="en-US"/>
          </a:p>
        </p:txBody>
      </p:sp>
    </p:spTree>
    <p:extLst>
      <p:ext uri="{BB962C8B-B14F-4D97-AF65-F5344CB8AC3E}">
        <p14:creationId xmlns:p14="http://schemas.microsoft.com/office/powerpoint/2010/main" val="305614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for the exciting part of the webinar! Here I will show you a range of case studies sent in to us from educators who took part in the Teach In. The case studies span the formal, informal and subliminal curriculum! They also range from primary schools, colleges, universities. Just as a reminder, if you haven’t sent us your case study yet - you still can. We’d love to see how you embedded the SDG’s during the Teach In. You will find my email address at the end of the slide deck which you will be sent after the webinar. </a:t>
            </a:r>
          </a:p>
        </p:txBody>
      </p:sp>
      <p:sp>
        <p:nvSpPr>
          <p:cNvPr id="4" name="Slide Number Placeholder 3"/>
          <p:cNvSpPr>
            <a:spLocks noGrp="1"/>
          </p:cNvSpPr>
          <p:nvPr>
            <p:ph type="sldNum" sz="quarter" idx="5"/>
          </p:nvPr>
        </p:nvSpPr>
        <p:spPr/>
        <p:txBody>
          <a:bodyPr/>
          <a:lstStyle/>
          <a:p>
            <a:fld id="{42876DF4-BBA7-A042-9036-39A01CC9D76B}" type="slidenum">
              <a:rPr lang="en-US" smtClean="0"/>
              <a:t>13</a:t>
            </a:fld>
            <a:endParaRPr lang="en-US"/>
          </a:p>
        </p:txBody>
      </p:sp>
    </p:spTree>
    <p:extLst>
      <p:ext uri="{BB962C8B-B14F-4D97-AF65-F5344CB8AC3E}">
        <p14:creationId xmlns:p14="http://schemas.microsoft.com/office/powerpoint/2010/main" val="19514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14</a:t>
            </a:fld>
            <a:endParaRPr lang="en-US"/>
          </a:p>
        </p:txBody>
      </p:sp>
    </p:spTree>
    <p:extLst>
      <p:ext uri="{BB962C8B-B14F-4D97-AF65-F5344CB8AC3E}">
        <p14:creationId xmlns:p14="http://schemas.microsoft.com/office/powerpoint/2010/main" val="427891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15</a:t>
            </a:fld>
            <a:endParaRPr lang="en-US"/>
          </a:p>
        </p:txBody>
      </p:sp>
    </p:spTree>
    <p:extLst>
      <p:ext uri="{BB962C8B-B14F-4D97-AF65-F5344CB8AC3E}">
        <p14:creationId xmlns:p14="http://schemas.microsoft.com/office/powerpoint/2010/main" val="330891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16</a:t>
            </a:fld>
            <a:endParaRPr lang="en-US"/>
          </a:p>
        </p:txBody>
      </p:sp>
    </p:spTree>
    <p:extLst>
      <p:ext uri="{BB962C8B-B14F-4D97-AF65-F5344CB8AC3E}">
        <p14:creationId xmlns:p14="http://schemas.microsoft.com/office/powerpoint/2010/main" val="259664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17</a:t>
            </a:fld>
            <a:endParaRPr lang="en-US"/>
          </a:p>
        </p:txBody>
      </p:sp>
    </p:spTree>
    <p:extLst>
      <p:ext uri="{BB962C8B-B14F-4D97-AF65-F5344CB8AC3E}">
        <p14:creationId xmlns:p14="http://schemas.microsoft.com/office/powerpoint/2010/main" val="351611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18</a:t>
            </a:fld>
            <a:endParaRPr lang="en-US"/>
          </a:p>
        </p:txBody>
      </p:sp>
    </p:spTree>
    <p:extLst>
      <p:ext uri="{BB962C8B-B14F-4D97-AF65-F5344CB8AC3E}">
        <p14:creationId xmlns:p14="http://schemas.microsoft.com/office/powerpoint/2010/main" val="100289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2876DF4-BBA7-A042-9036-39A01CC9D76B}" type="slidenum">
              <a:rPr lang="en-US" smtClean="0"/>
              <a:t>21</a:t>
            </a:fld>
            <a:endParaRPr lang="en-US"/>
          </a:p>
        </p:txBody>
      </p:sp>
    </p:spTree>
    <p:extLst>
      <p:ext uri="{BB962C8B-B14F-4D97-AF65-F5344CB8AC3E}">
        <p14:creationId xmlns:p14="http://schemas.microsoft.com/office/powerpoint/2010/main" val="66260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2876DF4-BBA7-A042-9036-39A01CC9D76B}" type="slidenum">
              <a:rPr lang="en-US" smtClean="0"/>
              <a:t>2</a:t>
            </a:fld>
            <a:endParaRPr lang="en-US"/>
          </a:p>
        </p:txBody>
      </p:sp>
    </p:spTree>
    <p:extLst>
      <p:ext uri="{BB962C8B-B14F-4D97-AF65-F5344CB8AC3E}">
        <p14:creationId xmlns:p14="http://schemas.microsoft.com/office/powerpoint/2010/main" val="384401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22</a:t>
            </a:fld>
            <a:endParaRPr lang="en-US"/>
          </a:p>
        </p:txBody>
      </p:sp>
    </p:spTree>
    <p:extLst>
      <p:ext uri="{BB962C8B-B14F-4D97-AF65-F5344CB8AC3E}">
        <p14:creationId xmlns:p14="http://schemas.microsoft.com/office/powerpoint/2010/main" val="55634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25</a:t>
            </a:fld>
            <a:endParaRPr lang="en-US"/>
          </a:p>
        </p:txBody>
      </p:sp>
    </p:spTree>
    <p:extLst>
      <p:ext uri="{BB962C8B-B14F-4D97-AF65-F5344CB8AC3E}">
        <p14:creationId xmlns:p14="http://schemas.microsoft.com/office/powerpoint/2010/main" val="1487718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2876DF4-BBA7-A042-9036-39A01CC9D76B}" type="slidenum">
              <a:rPr lang="en-US" smtClean="0"/>
              <a:t>26</a:t>
            </a:fld>
            <a:endParaRPr lang="en-US"/>
          </a:p>
        </p:txBody>
      </p:sp>
    </p:spTree>
    <p:extLst>
      <p:ext uri="{BB962C8B-B14F-4D97-AF65-F5344CB8AC3E}">
        <p14:creationId xmlns:p14="http://schemas.microsoft.com/office/powerpoint/2010/main" val="310888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27</a:t>
            </a:fld>
            <a:endParaRPr lang="en-US"/>
          </a:p>
        </p:txBody>
      </p:sp>
    </p:spTree>
    <p:extLst>
      <p:ext uri="{BB962C8B-B14F-4D97-AF65-F5344CB8AC3E}">
        <p14:creationId xmlns:p14="http://schemas.microsoft.com/office/powerpoint/2010/main" val="2096527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28</a:t>
            </a:fld>
            <a:endParaRPr lang="en-US"/>
          </a:p>
        </p:txBody>
      </p:sp>
    </p:spTree>
    <p:extLst>
      <p:ext uri="{BB962C8B-B14F-4D97-AF65-F5344CB8AC3E}">
        <p14:creationId xmlns:p14="http://schemas.microsoft.com/office/powerpoint/2010/main" val="957903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29</a:t>
            </a:fld>
            <a:endParaRPr lang="en-US"/>
          </a:p>
        </p:txBody>
      </p:sp>
    </p:spTree>
    <p:extLst>
      <p:ext uri="{BB962C8B-B14F-4D97-AF65-F5344CB8AC3E}">
        <p14:creationId xmlns:p14="http://schemas.microsoft.com/office/powerpoint/2010/main" val="388769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2876DF4-BBA7-A042-9036-39A01CC9D76B}" type="slidenum">
              <a:rPr lang="en-US" smtClean="0"/>
              <a:t>3</a:t>
            </a:fld>
            <a:endParaRPr lang="en-US"/>
          </a:p>
        </p:txBody>
      </p:sp>
    </p:spTree>
    <p:extLst>
      <p:ext uri="{BB962C8B-B14F-4D97-AF65-F5344CB8AC3E}">
        <p14:creationId xmlns:p14="http://schemas.microsoft.com/office/powerpoint/2010/main" val="279669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4</a:t>
            </a:fld>
            <a:endParaRPr lang="en-US"/>
          </a:p>
        </p:txBody>
      </p:sp>
    </p:spTree>
    <p:extLst>
      <p:ext uri="{BB962C8B-B14F-4D97-AF65-F5344CB8AC3E}">
        <p14:creationId xmlns:p14="http://schemas.microsoft.com/office/powerpoint/2010/main" val="136247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42876DF4-BBA7-A042-9036-39A01CC9D76B}" type="slidenum">
              <a:rPr lang="en-US" smtClean="0"/>
              <a:t>5</a:t>
            </a:fld>
            <a:endParaRPr lang="en-US"/>
          </a:p>
        </p:txBody>
      </p:sp>
    </p:spTree>
    <p:extLst>
      <p:ext uri="{BB962C8B-B14F-4D97-AF65-F5344CB8AC3E}">
        <p14:creationId xmlns:p14="http://schemas.microsoft.com/office/powerpoint/2010/main" val="103489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mn-lt"/>
              </a:rPr>
              <a:t>More specific modules include: </a:t>
            </a:r>
            <a:br>
              <a:rPr lang="en-GB" dirty="0">
                <a:ea typeface="Calibri"/>
                <a:cs typeface="+mn-lt"/>
              </a:rPr>
            </a:br>
            <a:br>
              <a:rPr lang="en-GB" dirty="0">
                <a:ea typeface="Calibri"/>
                <a:cs typeface="+mn-lt"/>
              </a:rPr>
            </a:br>
            <a:r>
              <a:rPr lang="en-GB" dirty="0"/>
              <a:t>MSc Medical Bioscience - </a:t>
            </a:r>
            <a:r>
              <a:rPr lang="en-GB" dirty="0" err="1"/>
              <a:t>MSkills</a:t>
            </a:r>
            <a:r>
              <a:rPr lang="en-GB" dirty="0"/>
              <a:t>: Digital literacies and practical skills</a:t>
            </a:r>
            <a:br>
              <a:rPr lang="en-US" dirty="0">
                <a:cs typeface="+mn-lt"/>
              </a:rPr>
            </a:br>
            <a:r>
              <a:rPr lang="en-US" dirty="0"/>
              <a:t>Creative and Ethical Leadership, BA(Hons) Sustainable Festival Management, Year 2</a:t>
            </a:r>
            <a:br>
              <a:rPr lang="en-US" dirty="0">
                <a:ea typeface="Calibri"/>
                <a:cs typeface="+mn-lt"/>
              </a:rPr>
            </a:br>
            <a:r>
              <a:rPr lang="en-US" dirty="0"/>
              <a:t>Creative Innovation in Experience Management BA (Hons) Sustainable Festival Management Year 1</a:t>
            </a:r>
            <a:br>
              <a:rPr lang="en-GB" dirty="0">
                <a:ea typeface="Calibri"/>
                <a:cs typeface="+mn-lt"/>
              </a:rPr>
            </a:br>
            <a:r>
              <a:rPr lang="en-GB" dirty="0"/>
              <a:t>BA Accountancy</a:t>
            </a:r>
            <a:br>
              <a:rPr lang="en-GB" dirty="0">
                <a:cs typeface="+mn-lt"/>
              </a:rPr>
            </a:br>
            <a:r>
              <a:rPr lang="en-GB" dirty="0" err="1"/>
              <a:t>Msc</a:t>
            </a:r>
            <a:r>
              <a:rPr lang="en-GB" dirty="0"/>
              <a:t> Business In Technology</a:t>
            </a:r>
            <a:br>
              <a:rPr lang="en-US" dirty="0">
                <a:cs typeface="+mn-lt"/>
              </a:rPr>
            </a:br>
            <a:r>
              <a:rPr lang="en-US" dirty="0" err="1"/>
              <a:t>TLevel</a:t>
            </a:r>
            <a:r>
              <a:rPr lang="en-US" dirty="0"/>
              <a:t> and BTECs in IT and Computing, Level 3 to Level 5</a:t>
            </a:r>
          </a:p>
          <a:p>
            <a:r>
              <a:rPr lang="en-US" dirty="0"/>
              <a:t>BA in Language and Linguistics</a:t>
            </a:r>
            <a:endParaRPr lang="en-US" dirty="0">
              <a:ea typeface="Calibri"/>
              <a:cs typeface="Calibri"/>
            </a:endParaRPr>
          </a:p>
          <a:p>
            <a:r>
              <a:rPr lang="en-US" dirty="0"/>
              <a:t>L1 &amp; L2 Introduction in Culinary Skills</a:t>
            </a:r>
          </a:p>
        </p:txBody>
      </p:sp>
      <p:sp>
        <p:nvSpPr>
          <p:cNvPr id="4" name="Slide Number Placeholder 3"/>
          <p:cNvSpPr>
            <a:spLocks noGrp="1"/>
          </p:cNvSpPr>
          <p:nvPr>
            <p:ph type="sldNum" sz="quarter" idx="5"/>
          </p:nvPr>
        </p:nvSpPr>
        <p:spPr/>
        <p:txBody>
          <a:bodyPr/>
          <a:lstStyle/>
          <a:p>
            <a:fld id="{42876DF4-BBA7-A042-9036-39A01CC9D76B}" type="slidenum">
              <a:rPr lang="en-US" smtClean="0"/>
              <a:t>6</a:t>
            </a:fld>
            <a:endParaRPr lang="en-US"/>
          </a:p>
        </p:txBody>
      </p:sp>
    </p:spTree>
    <p:extLst>
      <p:ext uri="{BB962C8B-B14F-4D97-AF65-F5344CB8AC3E}">
        <p14:creationId xmlns:p14="http://schemas.microsoft.com/office/powerpoint/2010/main" val="134475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7</a:t>
            </a:fld>
            <a:endParaRPr lang="en-US"/>
          </a:p>
        </p:txBody>
      </p:sp>
    </p:spTree>
    <p:extLst>
      <p:ext uri="{BB962C8B-B14F-4D97-AF65-F5344CB8AC3E}">
        <p14:creationId xmlns:p14="http://schemas.microsoft.com/office/powerpoint/2010/main" val="371945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2876DF4-BBA7-A042-9036-39A01CC9D76B}" type="slidenum">
              <a:rPr lang="en-US" smtClean="0"/>
              <a:t>8</a:t>
            </a:fld>
            <a:endParaRPr lang="en-US"/>
          </a:p>
        </p:txBody>
      </p:sp>
    </p:spTree>
    <p:extLst>
      <p:ext uri="{BB962C8B-B14F-4D97-AF65-F5344CB8AC3E}">
        <p14:creationId xmlns:p14="http://schemas.microsoft.com/office/powerpoint/2010/main" val="314202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76DF4-BBA7-A042-9036-39A01CC9D76B}" type="slidenum">
              <a:rPr lang="en-US" smtClean="0"/>
              <a:t>9</a:t>
            </a:fld>
            <a:endParaRPr lang="en-US"/>
          </a:p>
        </p:txBody>
      </p:sp>
    </p:spTree>
    <p:extLst>
      <p:ext uri="{BB962C8B-B14F-4D97-AF65-F5344CB8AC3E}">
        <p14:creationId xmlns:p14="http://schemas.microsoft.com/office/powerpoint/2010/main" val="55794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1143000" y="2601119"/>
            <a:ext cx="6858000" cy="1655762"/>
          </a:xfrm>
        </p:spPr>
        <p:txBody>
          <a:bodyPr anchor="ctr">
            <a:normAutofit/>
          </a:bodyPr>
          <a:lstStyle>
            <a:lvl1pPr marL="0" indent="0" algn="ctr">
              <a:buNone/>
              <a:defRPr sz="2250" strike="noStrike" spc="225"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TITLE OF PRESENTATION HERE</a:t>
            </a:r>
          </a:p>
          <a:p>
            <a:r>
              <a:rPr lang="en-GB"/>
              <a:t>DATE HERE</a:t>
            </a:r>
            <a:endParaRPr lang="en-US"/>
          </a:p>
        </p:txBody>
      </p:sp>
      <p:pic>
        <p:nvPicPr>
          <p:cNvPr id="8" name="Picture 7" descr="A picture containing drawing&#10;&#10;Description automatically generated">
            <a:extLst>
              <a:ext uri="{FF2B5EF4-FFF2-40B4-BE49-F238E27FC236}">
                <a16:creationId xmlns:a16="http://schemas.microsoft.com/office/drawing/2014/main" id="{6CDF8EFD-6CE6-9940-AFA1-9B2DC51AE535}"/>
              </a:ext>
            </a:extLst>
          </p:cNvPr>
          <p:cNvPicPr>
            <a:picLocks noChangeAspect="1"/>
          </p:cNvPicPr>
          <p:nvPr userDrawn="1"/>
        </p:nvPicPr>
        <p:blipFill>
          <a:blip r:embed="rId3"/>
          <a:stretch>
            <a:fillRect/>
          </a:stretch>
        </p:blipFill>
        <p:spPr>
          <a:xfrm>
            <a:off x="3389552" y="5650726"/>
            <a:ext cx="2337391" cy="720000"/>
          </a:xfrm>
          <a:prstGeom prst="rect">
            <a:avLst/>
          </a:prstGeom>
        </p:spPr>
      </p:pic>
    </p:spTree>
    <p:extLst>
      <p:ext uri="{BB962C8B-B14F-4D97-AF65-F5344CB8AC3E}">
        <p14:creationId xmlns:p14="http://schemas.microsoft.com/office/powerpoint/2010/main" val="382264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6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DD145CD-1FD2-D84E-9A48-B331F9F226F3}"/>
              </a:ext>
            </a:extLst>
          </p:cNvPr>
          <p:cNvSpPr>
            <a:spLocks noGrp="1"/>
          </p:cNvSpPr>
          <p:nvPr>
            <p:ph type="pic" sz="quarter" idx="13"/>
          </p:nvPr>
        </p:nvSpPr>
        <p:spPr>
          <a:xfrm>
            <a:off x="4572001" y="1306801"/>
            <a:ext cx="4103688" cy="4608513"/>
          </a:xfrm>
        </p:spPr>
        <p:txBody>
          <a:bodyPr/>
          <a:lstStyle/>
          <a:p>
            <a:r>
              <a:rPr lang="en-US"/>
              <a:t>Click icon to add picture</a:t>
            </a:r>
          </a:p>
        </p:txBody>
      </p:sp>
      <p:sp>
        <p:nvSpPr>
          <p:cNvPr id="8" name="Footer Placeholder 5">
            <a:extLst>
              <a:ext uri="{FF2B5EF4-FFF2-40B4-BE49-F238E27FC236}">
                <a16:creationId xmlns:a16="http://schemas.microsoft.com/office/drawing/2014/main" id="{1DD7012B-973F-3D4D-8D73-FD9D3F3DDD61}"/>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129336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hart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6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a:extLst>
              <a:ext uri="{FF2B5EF4-FFF2-40B4-BE49-F238E27FC236}">
                <a16:creationId xmlns:a16="http://schemas.microsoft.com/office/drawing/2014/main" id="{C17CAFA6-00F0-D84C-AE02-51EE0D7BC1CF}"/>
              </a:ext>
            </a:extLst>
          </p:cNvPr>
          <p:cNvSpPr>
            <a:spLocks noGrp="1"/>
          </p:cNvSpPr>
          <p:nvPr>
            <p:ph type="chart" sz="quarter" idx="13"/>
          </p:nvPr>
        </p:nvSpPr>
        <p:spPr>
          <a:xfrm>
            <a:off x="4572001" y="1306801"/>
            <a:ext cx="4103687" cy="4608513"/>
          </a:xfrm>
        </p:spPr>
        <p:txBody>
          <a:bodyPr/>
          <a:lstStyle/>
          <a:p>
            <a:r>
              <a:rPr lang="en-US"/>
              <a:t>Click icon to add chart</a:t>
            </a:r>
          </a:p>
        </p:txBody>
      </p:sp>
      <p:sp>
        <p:nvSpPr>
          <p:cNvPr id="8" name="Footer Placeholder 5">
            <a:extLst>
              <a:ext uri="{FF2B5EF4-FFF2-40B4-BE49-F238E27FC236}">
                <a16:creationId xmlns:a16="http://schemas.microsoft.com/office/drawing/2014/main" id="{4E4535E2-1CF9-A244-B905-91F38106AB0A}"/>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128798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6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able Placeholder 8">
            <a:extLst>
              <a:ext uri="{FF2B5EF4-FFF2-40B4-BE49-F238E27FC236}">
                <a16:creationId xmlns:a16="http://schemas.microsoft.com/office/drawing/2014/main" id="{4AE63B9A-C038-7644-A32E-8B388AA87FE7}"/>
              </a:ext>
            </a:extLst>
          </p:cNvPr>
          <p:cNvSpPr>
            <a:spLocks noGrp="1"/>
          </p:cNvSpPr>
          <p:nvPr>
            <p:ph type="tbl" sz="quarter" idx="13"/>
          </p:nvPr>
        </p:nvSpPr>
        <p:spPr>
          <a:xfrm>
            <a:off x="4572001" y="1306800"/>
            <a:ext cx="4103688" cy="4606638"/>
          </a:xfrm>
        </p:spPr>
        <p:txBody>
          <a:bodyPr/>
          <a:lstStyle/>
          <a:p>
            <a:r>
              <a:rPr lang="en-US"/>
              <a:t>Click icon to add table</a:t>
            </a:r>
          </a:p>
        </p:txBody>
      </p:sp>
      <p:sp>
        <p:nvSpPr>
          <p:cNvPr id="8" name="Footer Placeholder 5">
            <a:extLst>
              <a:ext uri="{FF2B5EF4-FFF2-40B4-BE49-F238E27FC236}">
                <a16:creationId xmlns:a16="http://schemas.microsoft.com/office/drawing/2014/main" id="{BF6BDC3E-1BB6-B14E-A1E7-E6E8A63D9B82}"/>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253346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AA4A019-BAE6-444B-AAD5-09EA5A260D65}"/>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34459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D3DD3F-1D4D-E840-9953-B6A7E917EA4C}"/>
              </a:ext>
            </a:extLst>
          </p:cNvPr>
          <p:cNvPicPr>
            <a:picLocks noChangeAspect="1"/>
          </p:cNvPicPr>
          <p:nvPr userDrawn="1"/>
        </p:nvPicPr>
        <p:blipFill>
          <a:blip r:embed="rId3"/>
          <a:stretch>
            <a:fillRect/>
          </a:stretch>
        </p:blipFill>
        <p:spPr>
          <a:xfrm>
            <a:off x="467688" y="6200775"/>
            <a:ext cx="8208000" cy="660706"/>
          </a:xfrm>
          <a:prstGeom prst="rect">
            <a:avLst/>
          </a:prstGeom>
        </p:spPr>
      </p:pic>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68000" y="362466"/>
            <a:ext cx="5318452" cy="2509071"/>
          </a:xfrm>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375" strike="noStrike" spc="225"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SECTION DIV. HERE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SECTION DIV. HERE</a:t>
            </a:r>
            <a:endParaRPr lang="en-US"/>
          </a:p>
        </p:txBody>
      </p:sp>
      <p:sp>
        <p:nvSpPr>
          <p:cNvPr id="10" name="Footer Placeholder 7">
            <a:extLst>
              <a:ext uri="{FF2B5EF4-FFF2-40B4-BE49-F238E27FC236}">
                <a16:creationId xmlns:a16="http://schemas.microsoft.com/office/drawing/2014/main" id="{F04B49A1-184E-F045-97DC-B9B7E649065E}"/>
              </a:ext>
            </a:extLst>
          </p:cNvPr>
          <p:cNvSpPr>
            <a:spLocks noGrp="1"/>
          </p:cNvSpPr>
          <p:nvPr>
            <p:ph type="ftr" sz="quarter" idx="11"/>
          </p:nvPr>
        </p:nvSpPr>
        <p:spPr>
          <a:xfrm>
            <a:off x="468000" y="6202801"/>
            <a:ext cx="2751398" cy="365125"/>
          </a:xfrm>
        </p:spPr>
        <p:txBody>
          <a:bodyPr/>
          <a:lstStyle>
            <a:lvl1pPr>
              <a:defRPr>
                <a:solidFill>
                  <a:schemeClr val="bg1"/>
                </a:solidFill>
              </a:defRPr>
            </a:lvl1pPr>
          </a:lstStyle>
          <a:p>
            <a:r>
              <a:rPr lang="en-US"/>
              <a:t>SDG Teach In Reflective Webinar</a:t>
            </a:r>
          </a:p>
        </p:txBody>
      </p:sp>
    </p:spTree>
    <p:extLst>
      <p:ext uri="{BB962C8B-B14F-4D97-AF65-F5344CB8AC3E}">
        <p14:creationId xmlns:p14="http://schemas.microsoft.com/office/powerpoint/2010/main" val="354340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Statement Slide Bi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68001" y="446400"/>
            <a:ext cx="8207688" cy="5472114"/>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7500" strike="noStrike" spc="0"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Pull out quote or statement here.</a:t>
            </a:r>
            <a:endParaRPr lang="en-US"/>
          </a:p>
        </p:txBody>
      </p:sp>
      <p:pic>
        <p:nvPicPr>
          <p:cNvPr id="5" name="Picture 4">
            <a:extLst>
              <a:ext uri="{FF2B5EF4-FFF2-40B4-BE49-F238E27FC236}">
                <a16:creationId xmlns:a16="http://schemas.microsoft.com/office/drawing/2014/main" id="{F25C67AF-603E-3A42-AC40-D5338EEEF1D7}"/>
              </a:ext>
            </a:extLst>
          </p:cNvPr>
          <p:cNvPicPr>
            <a:picLocks noChangeAspect="1"/>
          </p:cNvPicPr>
          <p:nvPr userDrawn="1"/>
        </p:nvPicPr>
        <p:blipFill>
          <a:blip r:embed="rId3"/>
          <a:stretch>
            <a:fillRect/>
          </a:stretch>
        </p:blipFill>
        <p:spPr>
          <a:xfrm>
            <a:off x="467688" y="6200775"/>
            <a:ext cx="8208000" cy="660706"/>
          </a:xfrm>
          <a:prstGeom prst="rect">
            <a:avLst/>
          </a:prstGeom>
        </p:spPr>
      </p:pic>
      <p:sp>
        <p:nvSpPr>
          <p:cNvPr id="7" name="Footer Placeholder 7">
            <a:extLst>
              <a:ext uri="{FF2B5EF4-FFF2-40B4-BE49-F238E27FC236}">
                <a16:creationId xmlns:a16="http://schemas.microsoft.com/office/drawing/2014/main" id="{3185E439-347D-5F49-A216-DF5C01AAFE12}"/>
              </a:ext>
            </a:extLst>
          </p:cNvPr>
          <p:cNvSpPr>
            <a:spLocks noGrp="1"/>
          </p:cNvSpPr>
          <p:nvPr>
            <p:ph type="ftr" sz="quarter" idx="11"/>
          </p:nvPr>
        </p:nvSpPr>
        <p:spPr>
          <a:xfrm>
            <a:off x="468000" y="6202801"/>
            <a:ext cx="2751398" cy="365125"/>
          </a:xfrm>
        </p:spPr>
        <p:txBody>
          <a:bodyPr/>
          <a:lstStyle>
            <a:lvl1pPr>
              <a:defRPr>
                <a:solidFill>
                  <a:schemeClr val="bg1"/>
                </a:solidFill>
              </a:defRPr>
            </a:lvl1pPr>
          </a:lstStyle>
          <a:p>
            <a:r>
              <a:rPr lang="en-US"/>
              <a:t>SDG Teach In Reflective Webinar</a:t>
            </a:r>
          </a:p>
        </p:txBody>
      </p:sp>
    </p:spTree>
    <p:extLst>
      <p:ext uri="{BB962C8B-B14F-4D97-AF65-F5344CB8AC3E}">
        <p14:creationId xmlns:p14="http://schemas.microsoft.com/office/powerpoint/2010/main" val="21265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tatement Slide Sm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68001" y="446401"/>
            <a:ext cx="8207688" cy="5467038"/>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750" strike="noStrike" spc="0"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Pull out quote or statement here.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Pull out quote or statement here.</a:t>
            </a:r>
            <a:endParaRPr lang="en-US"/>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Pull out quote or statement here.</a:t>
            </a:r>
            <a:endParaRPr lang="en-US"/>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Pull out quote or statement here.</a:t>
            </a:r>
            <a:endParaRPr lang="en-US"/>
          </a:p>
        </p:txBody>
      </p:sp>
      <p:pic>
        <p:nvPicPr>
          <p:cNvPr id="5" name="Picture 4">
            <a:extLst>
              <a:ext uri="{FF2B5EF4-FFF2-40B4-BE49-F238E27FC236}">
                <a16:creationId xmlns:a16="http://schemas.microsoft.com/office/drawing/2014/main" id="{37977DF2-ED7C-AB4E-A8A2-037844A35442}"/>
              </a:ext>
            </a:extLst>
          </p:cNvPr>
          <p:cNvPicPr>
            <a:picLocks noChangeAspect="1"/>
          </p:cNvPicPr>
          <p:nvPr userDrawn="1"/>
        </p:nvPicPr>
        <p:blipFill>
          <a:blip r:embed="rId3"/>
          <a:stretch>
            <a:fillRect/>
          </a:stretch>
        </p:blipFill>
        <p:spPr>
          <a:xfrm>
            <a:off x="467688" y="6200775"/>
            <a:ext cx="8208000" cy="660706"/>
          </a:xfrm>
          <a:prstGeom prst="rect">
            <a:avLst/>
          </a:prstGeom>
        </p:spPr>
      </p:pic>
      <p:sp>
        <p:nvSpPr>
          <p:cNvPr id="7" name="Footer Placeholder 7">
            <a:extLst>
              <a:ext uri="{FF2B5EF4-FFF2-40B4-BE49-F238E27FC236}">
                <a16:creationId xmlns:a16="http://schemas.microsoft.com/office/drawing/2014/main" id="{7729345B-630C-024C-BC5F-52BB1008F39D}"/>
              </a:ext>
            </a:extLst>
          </p:cNvPr>
          <p:cNvSpPr>
            <a:spLocks noGrp="1"/>
          </p:cNvSpPr>
          <p:nvPr>
            <p:ph type="ftr" sz="quarter" idx="11"/>
          </p:nvPr>
        </p:nvSpPr>
        <p:spPr>
          <a:xfrm>
            <a:off x="468000" y="6202801"/>
            <a:ext cx="2751398" cy="365125"/>
          </a:xfrm>
        </p:spPr>
        <p:txBody>
          <a:bodyPr/>
          <a:lstStyle>
            <a:lvl1pPr>
              <a:defRPr>
                <a:solidFill>
                  <a:schemeClr val="bg1"/>
                </a:solidFill>
              </a:defRPr>
            </a:lvl1pPr>
          </a:lstStyle>
          <a:p>
            <a:r>
              <a:rPr lang="en-US"/>
              <a:t>SDG Teach In Reflective Webinar</a:t>
            </a:r>
          </a:p>
        </p:txBody>
      </p:sp>
    </p:spTree>
    <p:extLst>
      <p:ext uri="{BB962C8B-B14F-4D97-AF65-F5344CB8AC3E}">
        <p14:creationId xmlns:p14="http://schemas.microsoft.com/office/powerpoint/2010/main" val="158881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Text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69EF-4408-C841-A8D0-5BE070CE0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8F9F8-434B-7240-856C-8765ADBEE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1104756-DBE0-2641-AACD-0DD7753830B8}"/>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413637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p:txBody>
          <a:bodyPr/>
          <a:lstStyle/>
          <a:p>
            <a:r>
              <a:rPr lang="en-US"/>
              <a:t>Click to edit Master title style</a:t>
            </a:r>
          </a:p>
        </p:txBody>
      </p:sp>
      <p:sp>
        <p:nvSpPr>
          <p:cNvPr id="9" name="Picture Placeholder 8">
            <a:extLst>
              <a:ext uri="{FF2B5EF4-FFF2-40B4-BE49-F238E27FC236}">
                <a16:creationId xmlns:a16="http://schemas.microsoft.com/office/drawing/2014/main" id="{345BDA99-82E7-1942-8878-269F2D59734B}"/>
              </a:ext>
            </a:extLst>
          </p:cNvPr>
          <p:cNvSpPr>
            <a:spLocks noGrp="1"/>
          </p:cNvSpPr>
          <p:nvPr>
            <p:ph type="pic" sz="quarter" idx="13"/>
          </p:nvPr>
        </p:nvSpPr>
        <p:spPr>
          <a:xfrm>
            <a:off x="468001" y="1306801"/>
            <a:ext cx="8207688" cy="4608513"/>
          </a:xfrm>
        </p:spPr>
        <p:txBody>
          <a:bodyPr/>
          <a:lstStyle/>
          <a:p>
            <a:r>
              <a:rPr lang="en-US"/>
              <a:t>Click icon to add picture</a:t>
            </a:r>
          </a:p>
        </p:txBody>
      </p:sp>
      <p:sp>
        <p:nvSpPr>
          <p:cNvPr id="7" name="Footer Placeholder 3">
            <a:extLst>
              <a:ext uri="{FF2B5EF4-FFF2-40B4-BE49-F238E27FC236}">
                <a16:creationId xmlns:a16="http://schemas.microsoft.com/office/drawing/2014/main" id="{D489499A-7FE4-BD4B-A9B8-E2B63D6DFCEE}"/>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160238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p:txBody>
          <a:bodyPr/>
          <a:lstStyle/>
          <a:p>
            <a:r>
              <a:rPr lang="en-US"/>
              <a:t>Click to edit Master title style</a:t>
            </a:r>
          </a:p>
        </p:txBody>
      </p:sp>
      <p:sp>
        <p:nvSpPr>
          <p:cNvPr id="10" name="Chart Placeholder 6">
            <a:extLst>
              <a:ext uri="{FF2B5EF4-FFF2-40B4-BE49-F238E27FC236}">
                <a16:creationId xmlns:a16="http://schemas.microsoft.com/office/drawing/2014/main" id="{DA8201D1-A3E9-704F-B21E-8AC0B5149C5E}"/>
              </a:ext>
            </a:extLst>
          </p:cNvPr>
          <p:cNvSpPr>
            <a:spLocks noGrp="1"/>
          </p:cNvSpPr>
          <p:nvPr>
            <p:ph type="chart" sz="quarter" idx="14"/>
          </p:nvPr>
        </p:nvSpPr>
        <p:spPr>
          <a:xfrm>
            <a:off x="468000" y="1306801"/>
            <a:ext cx="8208000" cy="4608513"/>
          </a:xfrm>
        </p:spPr>
        <p:txBody>
          <a:bodyPr/>
          <a:lstStyle/>
          <a:p>
            <a:r>
              <a:rPr lang="en-US"/>
              <a:t>Click icon to add chart</a:t>
            </a:r>
          </a:p>
        </p:txBody>
      </p:sp>
      <p:sp>
        <p:nvSpPr>
          <p:cNvPr id="7" name="Footer Placeholder 3">
            <a:extLst>
              <a:ext uri="{FF2B5EF4-FFF2-40B4-BE49-F238E27FC236}">
                <a16:creationId xmlns:a16="http://schemas.microsoft.com/office/drawing/2014/main" id="{A82FF756-A754-F042-914D-E86746ED2E12}"/>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307694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p:txBody>
          <a:bodyPr/>
          <a:lstStyle/>
          <a:p>
            <a:r>
              <a:rPr lang="en-US"/>
              <a:t>Click to edit Master title style</a:t>
            </a:r>
          </a:p>
        </p:txBody>
      </p:sp>
      <p:sp>
        <p:nvSpPr>
          <p:cNvPr id="9" name="Table Placeholder 8">
            <a:extLst>
              <a:ext uri="{FF2B5EF4-FFF2-40B4-BE49-F238E27FC236}">
                <a16:creationId xmlns:a16="http://schemas.microsoft.com/office/drawing/2014/main" id="{1F06A2D7-0A6B-284D-A3C8-97F2BEAEC804}"/>
              </a:ext>
            </a:extLst>
          </p:cNvPr>
          <p:cNvSpPr>
            <a:spLocks noGrp="1"/>
          </p:cNvSpPr>
          <p:nvPr>
            <p:ph type="tbl" sz="quarter" idx="13"/>
          </p:nvPr>
        </p:nvSpPr>
        <p:spPr>
          <a:xfrm>
            <a:off x="468000" y="1306801"/>
            <a:ext cx="8208000" cy="4608513"/>
          </a:xfrm>
        </p:spPr>
        <p:txBody>
          <a:bodyPr/>
          <a:lstStyle/>
          <a:p>
            <a:r>
              <a:rPr lang="en-US"/>
              <a:t>Click icon to add table</a:t>
            </a:r>
          </a:p>
        </p:txBody>
      </p:sp>
      <p:sp>
        <p:nvSpPr>
          <p:cNvPr id="7" name="Footer Placeholder 3">
            <a:extLst>
              <a:ext uri="{FF2B5EF4-FFF2-40B4-BE49-F238E27FC236}">
                <a16:creationId xmlns:a16="http://schemas.microsoft.com/office/drawing/2014/main" id="{D60DEBC1-95B8-D14C-80B7-0227E3F52B18}"/>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339442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and Text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FEEDD-F775-3C43-8823-949B02EFE21F}"/>
              </a:ext>
            </a:extLst>
          </p:cNvPr>
          <p:cNvSpPr>
            <a:spLocks noGrp="1"/>
          </p:cNvSpPr>
          <p:nvPr>
            <p:ph sz="half" idx="2"/>
          </p:nvPr>
        </p:nvSpPr>
        <p:spPr>
          <a:xfrm>
            <a:off x="4572000" y="1306799"/>
            <a:ext cx="3886200" cy="4606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a:extLst>
              <a:ext uri="{FF2B5EF4-FFF2-40B4-BE49-F238E27FC236}">
                <a16:creationId xmlns:a16="http://schemas.microsoft.com/office/drawing/2014/main" id="{CE60B533-1D9C-A14B-8D78-51D32377F3DA}"/>
              </a:ext>
            </a:extLst>
          </p:cNvPr>
          <p:cNvSpPr>
            <a:spLocks noGrp="1"/>
          </p:cNvSpPr>
          <p:nvPr>
            <p:ph type="ftr" sz="quarter" idx="11"/>
          </p:nvPr>
        </p:nvSpPr>
        <p:spPr>
          <a:xfrm>
            <a:off x="468000" y="6202801"/>
            <a:ext cx="2751398" cy="365125"/>
          </a:xfrm>
        </p:spPr>
        <p:txBody>
          <a:bodyPr/>
          <a:lstStyle/>
          <a:p>
            <a:r>
              <a:rPr lang="en-US"/>
              <a:t>SDG Teach In Reflective Webinar</a:t>
            </a:r>
          </a:p>
        </p:txBody>
      </p:sp>
    </p:spTree>
    <p:extLst>
      <p:ext uri="{BB962C8B-B14F-4D97-AF65-F5344CB8AC3E}">
        <p14:creationId xmlns:p14="http://schemas.microsoft.com/office/powerpoint/2010/main" val="235142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445EA-872A-0C40-ACDC-0ED73A1841ED}"/>
              </a:ext>
            </a:extLst>
          </p:cNvPr>
          <p:cNvPicPr>
            <a:picLocks noChangeAspect="1"/>
          </p:cNvPicPr>
          <p:nvPr userDrawn="1"/>
        </p:nvPicPr>
        <p:blipFill>
          <a:blip r:embed="rId15"/>
          <a:stretch>
            <a:fillRect/>
          </a:stretch>
        </p:blipFill>
        <p:spPr>
          <a:xfrm>
            <a:off x="468000" y="6202799"/>
            <a:ext cx="8208000" cy="655502"/>
          </a:xfrm>
          <a:prstGeom prst="rect">
            <a:avLst/>
          </a:prstGeom>
        </p:spPr>
      </p:pic>
      <p:sp>
        <p:nvSpPr>
          <p:cNvPr id="2" name="Title Placeholder 1">
            <a:extLst>
              <a:ext uri="{FF2B5EF4-FFF2-40B4-BE49-F238E27FC236}">
                <a16:creationId xmlns:a16="http://schemas.microsoft.com/office/drawing/2014/main" id="{91F3FE9B-B836-2C45-A98C-51C1228A099C}"/>
              </a:ext>
            </a:extLst>
          </p:cNvPr>
          <p:cNvSpPr>
            <a:spLocks noGrp="1"/>
          </p:cNvSpPr>
          <p:nvPr>
            <p:ph type="title"/>
          </p:nvPr>
        </p:nvSpPr>
        <p:spPr>
          <a:xfrm>
            <a:off x="468000" y="446400"/>
            <a:ext cx="8207688" cy="714063"/>
          </a:xfrm>
          <a:prstGeom prst="rect">
            <a:avLst/>
          </a:prstGeom>
        </p:spPr>
        <p:txBody>
          <a:bodyPr vert="horz" wrap="square" lIns="0" tIns="0" rIns="0" bIns="0" rtlCol="0" anchor="t">
            <a:noAutofit/>
          </a:bodyPr>
          <a:lstStyle/>
          <a:p>
            <a:r>
              <a:rPr lang="en-GB"/>
              <a:t>SLIDE/TITLE HEADING HERE</a:t>
            </a:r>
            <a:br>
              <a:rPr lang="en-GB"/>
            </a:br>
            <a:br>
              <a:rPr lang="en-GB"/>
            </a:br>
            <a:endParaRPr lang="en-US"/>
          </a:p>
        </p:txBody>
      </p:sp>
      <p:sp>
        <p:nvSpPr>
          <p:cNvPr id="3" name="Text Placeholder 2">
            <a:extLst>
              <a:ext uri="{FF2B5EF4-FFF2-40B4-BE49-F238E27FC236}">
                <a16:creationId xmlns:a16="http://schemas.microsoft.com/office/drawing/2014/main" id="{86EC2841-E535-3943-8B0C-9DD7D5AC4ED1}"/>
              </a:ext>
            </a:extLst>
          </p:cNvPr>
          <p:cNvSpPr>
            <a:spLocks noGrp="1"/>
          </p:cNvSpPr>
          <p:nvPr>
            <p:ph type="body" idx="1"/>
          </p:nvPr>
        </p:nvSpPr>
        <p:spPr>
          <a:xfrm>
            <a:off x="468000" y="1306800"/>
            <a:ext cx="8208000" cy="4605624"/>
          </a:xfrm>
          <a:prstGeom prst="rect">
            <a:avLst/>
          </a:prstGeom>
        </p:spPr>
        <p:txBody>
          <a:bodyPr vert="horz" wrap="square" lIns="0" tIns="0" rIns="0" bIns="0" rtlCol="0">
            <a:noAutofit/>
          </a:bodyPr>
          <a:lstStyle/>
          <a:p>
            <a:pPr lvl="0"/>
            <a:r>
              <a:rPr lang="en-GB"/>
              <a:t>Sub-heading one (text level 1)</a:t>
            </a:r>
          </a:p>
          <a:p>
            <a:pPr lvl="1"/>
            <a:r>
              <a:rPr lang="en-GB"/>
              <a:t>Sub-heading two (text level 2)</a:t>
            </a:r>
          </a:p>
          <a:p>
            <a:pPr lvl="2"/>
            <a:r>
              <a:rPr lang="en-GB"/>
              <a:t>Sub-heading three (text level 3)</a:t>
            </a:r>
          </a:p>
          <a:p>
            <a:pPr lvl="3"/>
            <a:r>
              <a:rPr lang="en-GB"/>
              <a:t>Body text (text level 4)</a:t>
            </a:r>
          </a:p>
          <a:p>
            <a:pPr lvl="4"/>
            <a:r>
              <a:rPr lang="en-GB"/>
              <a:t>Caption Text (text level 5)</a:t>
            </a:r>
            <a:endParaRPr lang="en-US"/>
          </a:p>
        </p:txBody>
      </p:sp>
      <p:sp>
        <p:nvSpPr>
          <p:cNvPr id="5" name="Footer Placeholder 4">
            <a:extLst>
              <a:ext uri="{FF2B5EF4-FFF2-40B4-BE49-F238E27FC236}">
                <a16:creationId xmlns:a16="http://schemas.microsoft.com/office/drawing/2014/main" id="{422C1ED4-BEE8-8C4E-A29C-FF99A8F4F9A4}"/>
              </a:ext>
            </a:extLst>
          </p:cNvPr>
          <p:cNvSpPr>
            <a:spLocks noGrp="1"/>
          </p:cNvSpPr>
          <p:nvPr>
            <p:ph type="ftr" sz="quarter" idx="3"/>
          </p:nvPr>
        </p:nvSpPr>
        <p:spPr>
          <a:xfrm>
            <a:off x="468313" y="6202801"/>
            <a:ext cx="2751398" cy="365125"/>
          </a:xfrm>
          <a:prstGeom prst="rect">
            <a:avLst/>
          </a:prstGeom>
        </p:spPr>
        <p:txBody>
          <a:bodyPr vert="horz" wrap="square" lIns="0" tIns="0" rIns="0" bIns="0" rtlCol="0" anchor="ctr"/>
          <a:lstStyle>
            <a:lvl1pPr algn="l">
              <a:defRPr sz="975">
                <a:solidFill>
                  <a:schemeClr val="tx2"/>
                </a:solidFill>
              </a:defRPr>
            </a:lvl1pPr>
          </a:lstStyle>
          <a:p>
            <a:r>
              <a:rPr lang="en-US"/>
              <a:t>SDG Teach In Reflective Webinar</a:t>
            </a:r>
          </a:p>
        </p:txBody>
      </p:sp>
    </p:spTree>
    <p:extLst>
      <p:ext uri="{BB962C8B-B14F-4D97-AF65-F5344CB8AC3E}">
        <p14:creationId xmlns:p14="http://schemas.microsoft.com/office/powerpoint/2010/main" val="21449901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50" r:id="rId5"/>
    <p:sldLayoutId id="2147483654" r:id="rId6"/>
    <p:sldLayoutId id="2147483665" r:id="rId7"/>
    <p:sldLayoutId id="2147483668" r:id="rId8"/>
    <p:sldLayoutId id="2147483652" r:id="rId9"/>
    <p:sldLayoutId id="2147483664" r:id="rId10"/>
    <p:sldLayoutId id="2147483666" r:id="rId11"/>
    <p:sldLayoutId id="2147483667" r:id="rId12"/>
    <p:sldLayoutId id="2147483655" r:id="rId13"/>
  </p:sldLayoutIdLst>
  <p:hf sldNum="0" hdr="0" dt="0"/>
  <p:txStyles>
    <p:titleStyle>
      <a:lvl1pPr algn="l" defTabSz="685800" rtl="0" eaLnBrk="1" latinLnBrk="0" hangingPunct="1">
        <a:lnSpc>
          <a:spcPct val="90000"/>
        </a:lnSpc>
        <a:spcBef>
          <a:spcPct val="0"/>
        </a:spcBef>
        <a:buNone/>
        <a:defRPr sz="21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b="1"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orient="horz" pos="278" userDrawn="1">
          <p15:clr>
            <a:srgbClr val="F26B43"/>
          </p15:clr>
        </p15:guide>
        <p15:guide id="5" pos="5465" userDrawn="1">
          <p15:clr>
            <a:srgbClr val="F26B43"/>
          </p15:clr>
        </p15:guide>
        <p15:guide id="6" orient="horz" pos="3906" userDrawn="1">
          <p15:clr>
            <a:srgbClr val="F26B43"/>
          </p15:clr>
        </p15:guide>
        <p15:guide id="7" orient="horz" pos="731" userDrawn="1">
          <p15:clr>
            <a:srgbClr val="F26B43"/>
          </p15:clr>
        </p15:guide>
        <p15:guide id="8" orient="horz" pos="822" userDrawn="1">
          <p15:clr>
            <a:srgbClr val="F26B43"/>
          </p15:clr>
        </p15:guide>
        <p15:guide id="9"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27.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3.png"/><Relationship Id="rId3" Type="http://schemas.openxmlformats.org/officeDocument/2006/relationships/hyperlink" Target="https://www.nature.com/articles/s41467-019-14108-y" TargetMode="External"/><Relationship Id="rId7" Type="http://schemas.openxmlformats.org/officeDocument/2006/relationships/image" Target="../media/image26.png"/><Relationship Id="rId12"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unicc.org/news/2020/12/18/accelerating-sustainable-development-with-hyperautomation/" TargetMode="External"/><Relationship Id="rId11" Type="http://schemas.openxmlformats.org/officeDocument/2006/relationships/image" Target="../media/image38.png"/><Relationship Id="rId5" Type="http://schemas.openxmlformats.org/officeDocument/2006/relationships/hyperlink" Target="https://www.weforum.org/agenda/2021/10/why-blockchain-is-the-key-to-meeting-the-sdgs/" TargetMode="External"/><Relationship Id="rId10" Type="http://schemas.openxmlformats.org/officeDocument/2006/relationships/image" Target="../media/image36.png"/><Relationship Id="rId4" Type="http://schemas.openxmlformats.org/officeDocument/2006/relationships/hyperlink" Target="https://www.ecomena.org/internet-of-things/" TargetMode="External"/><Relationship Id="rId9" Type="http://schemas.openxmlformats.org/officeDocument/2006/relationships/image" Target="../media/image35.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twitter.com/sosukcharity"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mailto:hello@sos-uk.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instagram.com/sosuk_charity/" TargetMode="External"/><Relationship Id="rId11" Type="http://schemas.openxmlformats.org/officeDocument/2006/relationships/image" Target="../media/image13.jpeg"/><Relationship Id="rId5" Type="http://schemas.openxmlformats.org/officeDocument/2006/relationships/image" Target="../media/image10.png"/><Relationship Id="rId10" Type="http://schemas.openxmlformats.org/officeDocument/2006/relationships/hyperlink" Target="https://www.linkedin.com/company/students-organising-for-sustainability/" TargetMode="External"/><Relationship Id="rId4" Type="http://schemas.openxmlformats.org/officeDocument/2006/relationships/hyperlink" Target="http://facebook.com/sosukcharity" TargetMode="Externa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hyperlink" Target="mailto:hello@sos-uk.org" TargetMode="External"/><Relationship Id="rId4" Type="http://schemas.openxmlformats.org/officeDocument/2006/relationships/image" Target="../media/image51.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os-uk.typeform.com/to/TOAgnysX"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Meg.Baker@sos-uk.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mailto:Kedijah.EavesOConnor@sos-uk.org" TargetMode="External"/><Relationship Id="rId4" Type="http://schemas.openxmlformats.org/officeDocument/2006/relationships/hyperlink" Target="mailto:Sonya.Peres@sos-uk.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commons.wikimedia.org/wiki/File:World_map_(Miller_cylindrical_projection,_blank).sv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624EC5A-3AE2-4C2E-BFFA-C63A6F1DF325}"/>
              </a:ext>
            </a:extLst>
          </p:cNvPr>
          <p:cNvSpPr>
            <a:spLocks noGrp="1"/>
          </p:cNvSpPr>
          <p:nvPr>
            <p:ph type="subTitle" idx="1"/>
          </p:nvPr>
        </p:nvSpPr>
        <p:spPr>
          <a:xfrm>
            <a:off x="1423270" y="3638813"/>
            <a:ext cx="6297460" cy="1655762"/>
          </a:xfrm>
        </p:spPr>
        <p:txBody>
          <a:bodyPr>
            <a:normAutofit/>
          </a:bodyPr>
          <a:lstStyle/>
          <a:p>
            <a:r>
              <a:rPr lang="en-GB" sz="2800" dirty="0"/>
              <a:t>2022 SDG Teach In</a:t>
            </a:r>
          </a:p>
          <a:p>
            <a:r>
              <a:rPr lang="en-GB" sz="2000" dirty="0"/>
              <a:t>Feb 21</a:t>
            </a:r>
            <a:r>
              <a:rPr lang="en-GB" sz="2000" baseline="30000" dirty="0"/>
              <a:t>st</a:t>
            </a:r>
            <a:r>
              <a:rPr lang="en-GB" sz="2000" dirty="0"/>
              <a:t> – March 11th</a:t>
            </a:r>
            <a:br>
              <a:rPr lang="en-GB" sz="2000" dirty="0"/>
            </a:br>
            <a:br>
              <a:rPr lang="en-GB" sz="2000" dirty="0"/>
            </a:br>
            <a:br>
              <a:rPr lang="en-GB" sz="2000" dirty="0"/>
            </a:br>
            <a:endParaRPr lang="en-GB" sz="2000" dirty="0"/>
          </a:p>
        </p:txBody>
      </p:sp>
      <p:pic>
        <p:nvPicPr>
          <p:cNvPr id="3" name="Picture 2">
            <a:extLst>
              <a:ext uri="{FF2B5EF4-FFF2-40B4-BE49-F238E27FC236}">
                <a16:creationId xmlns:a16="http://schemas.microsoft.com/office/drawing/2014/main" id="{7A494EE8-929D-4874-A39B-66BBD741E663}"/>
              </a:ext>
            </a:extLst>
          </p:cNvPr>
          <p:cNvPicPr>
            <a:picLocks noChangeAspect="1"/>
          </p:cNvPicPr>
          <p:nvPr/>
        </p:nvPicPr>
        <p:blipFill>
          <a:blip r:embed="rId3"/>
          <a:stretch>
            <a:fillRect/>
          </a:stretch>
        </p:blipFill>
        <p:spPr>
          <a:xfrm>
            <a:off x="1852133" y="595568"/>
            <a:ext cx="5439734" cy="2623620"/>
          </a:xfrm>
          <a:prstGeom prst="rect">
            <a:avLst/>
          </a:prstGeom>
        </p:spPr>
      </p:pic>
    </p:spTree>
    <p:extLst>
      <p:ext uri="{BB962C8B-B14F-4D97-AF65-F5344CB8AC3E}">
        <p14:creationId xmlns:p14="http://schemas.microsoft.com/office/powerpoint/2010/main" val="186633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74DC5F-3C2D-4B20-9310-935DA95582EF}"/>
              </a:ext>
            </a:extLst>
          </p:cNvPr>
          <p:cNvSpPr>
            <a:spLocks noGrp="1"/>
          </p:cNvSpPr>
          <p:nvPr>
            <p:ph type="subTitle" idx="1"/>
          </p:nvPr>
        </p:nvSpPr>
        <p:spPr/>
        <p:txBody>
          <a:bodyPr/>
          <a:lstStyle/>
          <a:p>
            <a:r>
              <a:rPr lang="en-GB"/>
              <a:t>THIS YEAR’S LEADERBOARDS</a:t>
            </a:r>
          </a:p>
        </p:txBody>
      </p:sp>
    </p:spTree>
    <p:extLst>
      <p:ext uri="{BB962C8B-B14F-4D97-AF65-F5344CB8AC3E}">
        <p14:creationId xmlns:p14="http://schemas.microsoft.com/office/powerpoint/2010/main" val="329002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Content Placeholder 5" descr="A picture containing graphical user interface&#10;&#10;Description automatically generated">
            <a:extLst>
              <a:ext uri="{FF2B5EF4-FFF2-40B4-BE49-F238E27FC236}">
                <a16:creationId xmlns:a16="http://schemas.microsoft.com/office/drawing/2014/main" id="{CC22B6F8-AA55-42E2-851C-1102A7B2F4C5}"/>
              </a:ext>
            </a:extLst>
          </p:cNvPr>
          <p:cNvPicPr>
            <a:picLocks noGrp="1" noChangeAspect="1"/>
          </p:cNvPicPr>
          <p:nvPr>
            <p:ph idx="1"/>
          </p:nvPr>
        </p:nvPicPr>
        <p:blipFill rotWithShape="1">
          <a:blip r:embed="rId3"/>
          <a:srcRect l="21366" r="22316"/>
          <a:stretch/>
        </p:blipFill>
        <p:spPr>
          <a:xfrm>
            <a:off x="1519708" y="380398"/>
            <a:ext cx="6104584" cy="6097204"/>
          </a:xfrm>
        </p:spPr>
      </p:pic>
      <p:sp>
        <p:nvSpPr>
          <p:cNvPr id="4" name="Footer Placeholder 3">
            <a:extLst>
              <a:ext uri="{FF2B5EF4-FFF2-40B4-BE49-F238E27FC236}">
                <a16:creationId xmlns:a16="http://schemas.microsoft.com/office/drawing/2014/main" id="{4B2ED5BC-4AE7-4DE4-B4C7-5CB5F4F158BF}"/>
              </a:ext>
            </a:extLst>
          </p:cNvPr>
          <p:cNvSpPr>
            <a:spLocks noGrp="1"/>
          </p:cNvSpPr>
          <p:nvPr>
            <p:ph type="ftr" sz="quarter" idx="11"/>
          </p:nvPr>
        </p:nvSpPr>
        <p:spPr/>
        <p:txBody>
          <a:bodyPr/>
          <a:lstStyle/>
          <a:p>
            <a:r>
              <a:rPr lang="en-US"/>
              <a:t>SDG Teach In Reflective Webinar</a:t>
            </a:r>
          </a:p>
        </p:txBody>
      </p:sp>
    </p:spTree>
    <p:extLst>
      <p:ext uri="{BB962C8B-B14F-4D97-AF65-F5344CB8AC3E}">
        <p14:creationId xmlns:p14="http://schemas.microsoft.com/office/powerpoint/2010/main" val="366846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Content Placeholder 5" descr="Graphical user interface&#10;&#10;Description automatically generated with low confidence">
            <a:extLst>
              <a:ext uri="{FF2B5EF4-FFF2-40B4-BE49-F238E27FC236}">
                <a16:creationId xmlns:a16="http://schemas.microsoft.com/office/drawing/2014/main" id="{544659D0-812B-4C9A-ACA8-864A13E05227}"/>
              </a:ext>
            </a:extLst>
          </p:cNvPr>
          <p:cNvPicPr>
            <a:picLocks noGrp="1" noChangeAspect="1"/>
          </p:cNvPicPr>
          <p:nvPr>
            <p:ph idx="1"/>
          </p:nvPr>
        </p:nvPicPr>
        <p:blipFill rotWithShape="1">
          <a:blip r:embed="rId3"/>
          <a:srcRect l="21722" r="22673"/>
          <a:stretch/>
        </p:blipFill>
        <p:spPr>
          <a:xfrm>
            <a:off x="1483876" y="366090"/>
            <a:ext cx="6176248" cy="6125819"/>
          </a:xfrm>
        </p:spPr>
      </p:pic>
      <p:sp>
        <p:nvSpPr>
          <p:cNvPr id="4" name="Footer Placeholder 3">
            <a:extLst>
              <a:ext uri="{FF2B5EF4-FFF2-40B4-BE49-F238E27FC236}">
                <a16:creationId xmlns:a16="http://schemas.microsoft.com/office/drawing/2014/main" id="{86DDFE77-7FDE-493B-9141-8A42AD550739}"/>
              </a:ext>
            </a:extLst>
          </p:cNvPr>
          <p:cNvSpPr>
            <a:spLocks noGrp="1"/>
          </p:cNvSpPr>
          <p:nvPr>
            <p:ph type="ftr" sz="quarter" idx="11"/>
          </p:nvPr>
        </p:nvSpPr>
        <p:spPr/>
        <p:txBody>
          <a:bodyPr/>
          <a:lstStyle/>
          <a:p>
            <a:r>
              <a:rPr lang="en-US"/>
              <a:t>SDG Teach In Reflective Webinar</a:t>
            </a:r>
          </a:p>
        </p:txBody>
      </p:sp>
    </p:spTree>
    <p:extLst>
      <p:ext uri="{BB962C8B-B14F-4D97-AF65-F5344CB8AC3E}">
        <p14:creationId xmlns:p14="http://schemas.microsoft.com/office/powerpoint/2010/main" val="346825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10F59A-3469-4579-A0B4-64F5D75818D3}"/>
              </a:ext>
            </a:extLst>
          </p:cNvPr>
          <p:cNvSpPr>
            <a:spLocks noGrp="1"/>
          </p:cNvSpPr>
          <p:nvPr>
            <p:ph type="subTitle" idx="1"/>
          </p:nvPr>
        </p:nvSpPr>
        <p:spPr/>
        <p:txBody>
          <a:bodyPr/>
          <a:lstStyle/>
          <a:p>
            <a:r>
              <a:rPr lang="en-GB"/>
              <a:t>CASE STUDIES</a:t>
            </a:r>
          </a:p>
          <a:p>
            <a:r>
              <a:rPr lang="en-GB"/>
              <a:t> </a:t>
            </a:r>
          </a:p>
        </p:txBody>
      </p:sp>
    </p:spTree>
    <p:extLst>
      <p:ext uri="{BB962C8B-B14F-4D97-AF65-F5344CB8AC3E}">
        <p14:creationId xmlns:p14="http://schemas.microsoft.com/office/powerpoint/2010/main" val="244070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812-9C16-4197-949B-AE37E9604477}"/>
              </a:ext>
            </a:extLst>
          </p:cNvPr>
          <p:cNvSpPr>
            <a:spLocks noGrp="1"/>
          </p:cNvSpPr>
          <p:nvPr>
            <p:ph type="title"/>
          </p:nvPr>
        </p:nvSpPr>
        <p:spPr/>
        <p:txBody>
          <a:bodyPr/>
          <a:lstStyle/>
          <a:p>
            <a:r>
              <a:rPr lang="en-GB" dirty="0"/>
              <a:t>Case study: Glasgow Caledonian University – Occupational Therapy</a:t>
            </a:r>
          </a:p>
        </p:txBody>
      </p:sp>
      <p:sp>
        <p:nvSpPr>
          <p:cNvPr id="10" name="Content Placeholder 9">
            <a:extLst>
              <a:ext uri="{FF2B5EF4-FFF2-40B4-BE49-F238E27FC236}">
                <a16:creationId xmlns:a16="http://schemas.microsoft.com/office/drawing/2014/main" id="{9B0D54C8-11CF-0FBF-A0C3-3B844B394087}"/>
              </a:ext>
            </a:extLst>
          </p:cNvPr>
          <p:cNvSpPr>
            <a:spLocks noGrp="1"/>
          </p:cNvSpPr>
          <p:nvPr>
            <p:ph idx="1"/>
          </p:nvPr>
        </p:nvSpPr>
        <p:spPr>
          <a:xfrm>
            <a:off x="468000" y="1127506"/>
            <a:ext cx="8208000" cy="4605624"/>
          </a:xfrm>
        </p:spPr>
        <p:txBody>
          <a:bodyPr vert="horz" wrap="square" lIns="0" tIns="0" rIns="0" bIns="0" rtlCol="0" anchor="t">
            <a:noAutofit/>
          </a:bodyPr>
          <a:lstStyle/>
          <a:p>
            <a:r>
              <a:rPr lang="en-GB" sz="1600" dirty="0">
                <a:ea typeface="+mn-lt"/>
                <a:cs typeface="+mn-lt"/>
              </a:rPr>
              <a:t>“GCU Occupational Therapy uses the SDGs to inform the whole curriculum, including placement modules and individual placement opportunities, particularly those that run with our third sector partners and which are focused on group, community and population outcomes.</a:t>
            </a:r>
          </a:p>
          <a:p>
            <a:br>
              <a:rPr lang="en-GB" sz="1600" dirty="0">
                <a:ea typeface="+mn-lt"/>
                <a:cs typeface="+mn-lt"/>
              </a:rPr>
            </a:br>
            <a:r>
              <a:rPr lang="en-GB" sz="1600" b="0" dirty="0">
                <a:solidFill>
                  <a:schemeClr val="tx1"/>
                </a:solidFill>
                <a:ea typeface="+mn-lt"/>
                <a:cs typeface="+mn-lt"/>
              </a:rPr>
              <a:t>I like to check all my curriculum development (from whole module planning to individual sessions) against the 17 sustainable development goals and ensure that it addresses at least one of them (ideally more than one!).</a:t>
            </a:r>
          </a:p>
          <a:p>
            <a:endParaRPr lang="en-GB" sz="1600" b="0" dirty="0">
              <a:solidFill>
                <a:schemeClr val="tx1"/>
              </a:solidFill>
              <a:ea typeface="+mn-lt"/>
              <a:cs typeface="+mn-lt"/>
            </a:endParaRPr>
          </a:p>
          <a:p>
            <a:r>
              <a:rPr lang="en-GB" sz="1600" b="0" dirty="0">
                <a:solidFill>
                  <a:schemeClr val="tx1"/>
                </a:solidFill>
                <a:ea typeface="+mn-lt"/>
                <a:cs typeface="+mn-lt"/>
              </a:rPr>
              <a:t>However, one thing the Teach In has made me consider is speaking more about the goals in my work with colleagues and students, and making the goals more transparent. For example, one idea I had was to have a little logo on </a:t>
            </a:r>
            <a:r>
              <a:rPr lang="en-GB" sz="1600" b="0" dirty="0" err="1">
                <a:solidFill>
                  <a:schemeClr val="tx1"/>
                </a:solidFill>
                <a:ea typeface="+mn-lt"/>
                <a:cs typeface="+mn-lt"/>
              </a:rPr>
              <a:t>Powerpoint</a:t>
            </a:r>
            <a:r>
              <a:rPr lang="en-GB" sz="1600" b="0" dirty="0">
                <a:solidFill>
                  <a:schemeClr val="tx1"/>
                </a:solidFill>
                <a:ea typeface="+mn-lt"/>
                <a:cs typeface="+mn-lt"/>
              </a:rPr>
              <a:t> presentation slides with the relevant SDG on it so that others could clearly see what the content area linked to. This is a reflection I will take forward to next year’s Teach In.” – </a:t>
            </a:r>
            <a:r>
              <a:rPr lang="en-GB" sz="1600" b="0" i="1" dirty="0">
                <a:solidFill>
                  <a:schemeClr val="tx1"/>
                </a:solidFill>
                <a:ea typeface="+mn-lt"/>
                <a:cs typeface="+mn-lt"/>
              </a:rPr>
              <a:t>Anita </a:t>
            </a:r>
            <a:r>
              <a:rPr lang="en-GB" sz="1600" b="0" i="1" dirty="0" err="1">
                <a:solidFill>
                  <a:schemeClr val="tx1"/>
                </a:solidFill>
                <a:ea typeface="+mn-lt"/>
                <a:cs typeface="+mn-lt"/>
              </a:rPr>
              <a:t>Volkert</a:t>
            </a:r>
            <a:r>
              <a:rPr lang="en-GB" sz="1600" b="0" i="1" dirty="0">
                <a:solidFill>
                  <a:schemeClr val="tx1"/>
                </a:solidFill>
                <a:ea typeface="+mn-lt"/>
                <a:cs typeface="+mn-lt"/>
              </a:rPr>
              <a:t> (Lecturer in Occupational Therapy)</a:t>
            </a:r>
          </a:p>
          <a:p>
            <a:br>
              <a:rPr lang="en-US" b="0" i="1" dirty="0">
                <a:ea typeface="+mn-lt"/>
                <a:cs typeface="+mn-lt"/>
              </a:rPr>
            </a:br>
            <a:r>
              <a:rPr lang="en-US" sz="1200" b="0" i="1" dirty="0">
                <a:ea typeface="+mn-lt"/>
                <a:cs typeface="+mn-lt"/>
              </a:rPr>
              <a:t>Source: https://gcuocc.wordpress.com/2022/03/09/sustainable-development-goals-2022-teach-in-theres-still-time-to-pledge/</a:t>
            </a:r>
            <a:endParaRPr lang="en-US" b="0" i="1" dirty="0">
              <a:ea typeface="+mn-lt"/>
              <a:cs typeface="+mn-lt"/>
            </a:endParaRPr>
          </a:p>
        </p:txBody>
      </p:sp>
      <p:pic>
        <p:nvPicPr>
          <p:cNvPr id="11" name="Picture 11" descr="A picture containing text&#10;&#10;Description automatically generated">
            <a:extLst>
              <a:ext uri="{FF2B5EF4-FFF2-40B4-BE49-F238E27FC236}">
                <a16:creationId xmlns:a16="http://schemas.microsoft.com/office/drawing/2014/main" id="{D2043DD1-DF0F-C043-BDC6-949722B010E6}"/>
              </a:ext>
            </a:extLst>
          </p:cNvPr>
          <p:cNvPicPr>
            <a:picLocks noChangeAspect="1"/>
          </p:cNvPicPr>
          <p:nvPr/>
        </p:nvPicPr>
        <p:blipFill>
          <a:blip r:embed="rId3"/>
          <a:stretch>
            <a:fillRect/>
          </a:stretch>
        </p:blipFill>
        <p:spPr>
          <a:xfrm>
            <a:off x="415459" y="5495365"/>
            <a:ext cx="1051673" cy="528918"/>
          </a:xfrm>
          <a:prstGeom prst="rect">
            <a:avLst/>
          </a:prstGeom>
        </p:spPr>
      </p:pic>
      <p:pic>
        <p:nvPicPr>
          <p:cNvPr id="12" name="Picture 12" descr="A picture containing icon&#10;&#10;Description automatically generated">
            <a:extLst>
              <a:ext uri="{FF2B5EF4-FFF2-40B4-BE49-F238E27FC236}">
                <a16:creationId xmlns:a16="http://schemas.microsoft.com/office/drawing/2014/main" id="{CBAE59D7-8449-4B6C-FD60-637C7AE8D1D2}"/>
              </a:ext>
            </a:extLst>
          </p:cNvPr>
          <p:cNvPicPr>
            <a:picLocks noChangeAspect="1"/>
          </p:cNvPicPr>
          <p:nvPr/>
        </p:nvPicPr>
        <p:blipFill>
          <a:blip r:embed="rId4"/>
          <a:stretch>
            <a:fillRect/>
          </a:stretch>
        </p:blipFill>
        <p:spPr>
          <a:xfrm>
            <a:off x="1686206" y="5390590"/>
            <a:ext cx="728943" cy="738468"/>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7B3A84F2-8680-57DD-4BCB-FCE7320B28CE}"/>
              </a:ext>
            </a:extLst>
          </p:cNvPr>
          <p:cNvPicPr>
            <a:picLocks noChangeAspect="1"/>
          </p:cNvPicPr>
          <p:nvPr/>
        </p:nvPicPr>
        <p:blipFill>
          <a:blip r:embed="rId5"/>
          <a:stretch>
            <a:fillRect/>
          </a:stretch>
        </p:blipFill>
        <p:spPr>
          <a:xfrm>
            <a:off x="3303240" y="5389394"/>
            <a:ext cx="736427" cy="736427"/>
          </a:xfrm>
          <a:prstGeom prst="rect">
            <a:avLst/>
          </a:prstGeom>
        </p:spPr>
      </p:pic>
      <p:pic>
        <p:nvPicPr>
          <p:cNvPr id="7" name="Picture 7" descr="Table&#10;&#10;Description automatically generated">
            <a:extLst>
              <a:ext uri="{FF2B5EF4-FFF2-40B4-BE49-F238E27FC236}">
                <a16:creationId xmlns:a16="http://schemas.microsoft.com/office/drawing/2014/main" id="{DC92F90F-F87F-67F4-561B-8C352A70D269}"/>
              </a:ext>
            </a:extLst>
          </p:cNvPr>
          <p:cNvPicPr>
            <a:picLocks noChangeAspect="1"/>
          </p:cNvPicPr>
          <p:nvPr/>
        </p:nvPicPr>
        <p:blipFill>
          <a:blip r:embed="rId6"/>
          <a:stretch>
            <a:fillRect/>
          </a:stretch>
        </p:blipFill>
        <p:spPr>
          <a:xfrm>
            <a:off x="4119241" y="5390590"/>
            <a:ext cx="756391" cy="757303"/>
          </a:xfrm>
          <a:prstGeom prst="rect">
            <a:avLst/>
          </a:prstGeom>
        </p:spPr>
      </p:pic>
      <p:pic>
        <p:nvPicPr>
          <p:cNvPr id="16" name="Picture 9" descr="A picture containing text, clipart&#10;&#10;Description automatically generated">
            <a:extLst>
              <a:ext uri="{FF2B5EF4-FFF2-40B4-BE49-F238E27FC236}">
                <a16:creationId xmlns:a16="http://schemas.microsoft.com/office/drawing/2014/main" id="{0BD14AEA-5784-49E3-85E7-60262F19D398}"/>
              </a:ext>
            </a:extLst>
          </p:cNvPr>
          <p:cNvPicPr>
            <a:picLocks noChangeAspect="1"/>
          </p:cNvPicPr>
          <p:nvPr/>
        </p:nvPicPr>
        <p:blipFill>
          <a:blip r:embed="rId7"/>
          <a:stretch>
            <a:fillRect/>
          </a:stretch>
        </p:blipFill>
        <p:spPr>
          <a:xfrm>
            <a:off x="2494723" y="5383987"/>
            <a:ext cx="728943" cy="741834"/>
          </a:xfrm>
          <a:prstGeom prst="rect">
            <a:avLst/>
          </a:prstGeom>
        </p:spPr>
      </p:pic>
    </p:spTree>
    <p:extLst>
      <p:ext uri="{BB962C8B-B14F-4D97-AF65-F5344CB8AC3E}">
        <p14:creationId xmlns:p14="http://schemas.microsoft.com/office/powerpoint/2010/main" val="193615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812-9C16-4197-949B-AE37E9604477}"/>
              </a:ext>
            </a:extLst>
          </p:cNvPr>
          <p:cNvSpPr>
            <a:spLocks noGrp="1"/>
          </p:cNvSpPr>
          <p:nvPr>
            <p:ph type="title"/>
          </p:nvPr>
        </p:nvSpPr>
        <p:spPr/>
        <p:txBody>
          <a:bodyPr/>
          <a:lstStyle/>
          <a:p>
            <a:r>
              <a:rPr lang="en-GB" dirty="0"/>
              <a:t>Case study: </a:t>
            </a:r>
            <a:r>
              <a:rPr lang="en-GB" dirty="0" err="1"/>
              <a:t>Dunard</a:t>
            </a:r>
            <a:r>
              <a:rPr lang="en-GB" dirty="0"/>
              <a:t> Primary School, Glasgow</a:t>
            </a:r>
            <a:endParaRPr lang="en-GB"/>
          </a:p>
        </p:txBody>
      </p:sp>
      <p:sp>
        <p:nvSpPr>
          <p:cNvPr id="3" name="Content Placeholder 2">
            <a:extLst>
              <a:ext uri="{FF2B5EF4-FFF2-40B4-BE49-F238E27FC236}">
                <a16:creationId xmlns:a16="http://schemas.microsoft.com/office/drawing/2014/main" id="{C4C13BFB-4017-4CA5-B487-9F18615FEA51}"/>
              </a:ext>
            </a:extLst>
          </p:cNvPr>
          <p:cNvSpPr>
            <a:spLocks noGrp="1"/>
          </p:cNvSpPr>
          <p:nvPr>
            <p:ph idx="1"/>
          </p:nvPr>
        </p:nvSpPr>
        <p:spPr/>
        <p:txBody>
          <a:bodyPr vert="horz" wrap="square" lIns="0" tIns="0" rIns="0" bIns="0" rtlCol="0" anchor="t">
            <a:noAutofit/>
          </a:bodyPr>
          <a:lstStyle/>
          <a:p>
            <a:r>
              <a:rPr lang="en-GB" sz="1600" dirty="0">
                <a:ea typeface="+mn-lt"/>
                <a:cs typeface="+mn-lt"/>
              </a:rPr>
              <a:t>At </a:t>
            </a:r>
            <a:r>
              <a:rPr lang="en-GB" sz="1600" dirty="0" err="1">
                <a:ea typeface="+mn-lt"/>
                <a:cs typeface="+mn-lt"/>
              </a:rPr>
              <a:t>Dunard</a:t>
            </a:r>
            <a:r>
              <a:rPr lang="en-GB" sz="1600" dirty="0">
                <a:ea typeface="+mn-lt"/>
                <a:cs typeface="+mn-lt"/>
              </a:rPr>
              <a:t> Primary, all students, including nursery to primary 7 were challenged to complete global goals tasks with a member of their family or as part of their community. Students were given bronze, silver and gold awards depending on the number of tasks they completed.</a:t>
            </a:r>
            <a:br>
              <a:rPr lang="en-GB" b="0" i="1" dirty="0">
                <a:ea typeface="+mn-lt"/>
                <a:cs typeface="+mn-lt"/>
              </a:rPr>
            </a:br>
            <a:br>
              <a:rPr lang="en-GB" b="0" i="1" dirty="0">
                <a:ea typeface="+mn-lt"/>
                <a:cs typeface="+mn-lt"/>
              </a:rPr>
            </a:br>
            <a:r>
              <a:rPr lang="en-GB" b="0" i="1" dirty="0">
                <a:solidFill>
                  <a:schemeClr val="tx1"/>
                </a:solidFill>
                <a:ea typeface="+mn-lt"/>
                <a:cs typeface="+mn-lt"/>
              </a:rPr>
              <a:t>"Each year was given an in individual goal to focus on, links to watch the world's biggest lesson and clips to watch explaining how this SDG aspiration affects them now and in the future, Each year was given eight challenges across curriculum areas including literacy, art and design, STEM and outdoor learning. Students were able to pick and choose which challenges they'd like to complete. </a:t>
            </a:r>
            <a:br>
              <a:rPr lang="en-GB" b="0" i="1" dirty="0">
                <a:solidFill>
                  <a:schemeClr val="tx1"/>
                </a:solidFill>
              </a:rPr>
            </a:br>
            <a:br>
              <a:rPr lang="en-US" dirty="0">
                <a:solidFill>
                  <a:schemeClr val="tx1"/>
                </a:solidFill>
              </a:rPr>
            </a:br>
            <a:r>
              <a:rPr lang="en-GB" b="0" i="1" dirty="0">
                <a:solidFill>
                  <a:schemeClr val="tx1"/>
                </a:solidFill>
                <a:ea typeface="+mn-lt"/>
                <a:cs typeface="+mn-lt"/>
              </a:rPr>
              <a:t>To ensure equity for all, some activities were completed with support within the school and I set up a </a:t>
            </a:r>
            <a:r>
              <a:rPr lang="en-GB" b="0" i="1" dirty="0" err="1">
                <a:solidFill>
                  <a:schemeClr val="tx1"/>
                </a:solidFill>
                <a:ea typeface="+mn-lt"/>
                <a:cs typeface="+mn-lt"/>
              </a:rPr>
              <a:t>Dunard</a:t>
            </a:r>
            <a:r>
              <a:rPr lang="en-GB" b="0" i="1" dirty="0">
                <a:solidFill>
                  <a:schemeClr val="tx1"/>
                </a:solidFill>
                <a:ea typeface="+mn-lt"/>
                <a:cs typeface="+mn-lt"/>
              </a:rPr>
              <a:t> community event on a Saturday morning. All parents were invited and saw families on a guided walk along our canal, litter picking and investing goals 14 and 15. Families were also taught about sustainable infrastructure and the history of the wonderful Glasgow canal. Challenges were ranked on completion and children received certificates based on how many were achieved. Overall the day was a huge access." </a:t>
            </a:r>
            <a:r>
              <a:rPr lang="en-GB" b="0" dirty="0">
                <a:solidFill>
                  <a:schemeClr val="tx1"/>
                </a:solidFill>
                <a:ea typeface="+mn-lt"/>
                <a:cs typeface="+mn-lt"/>
              </a:rPr>
              <a:t>- Claire </a:t>
            </a:r>
            <a:r>
              <a:rPr lang="en-GB" b="0" dirty="0" err="1">
                <a:solidFill>
                  <a:schemeClr val="tx1"/>
                </a:solidFill>
                <a:ea typeface="+mn-lt"/>
                <a:cs typeface="+mn-lt"/>
              </a:rPr>
              <a:t>McCeachran</a:t>
            </a:r>
            <a:r>
              <a:rPr lang="en-GB" b="0" dirty="0">
                <a:solidFill>
                  <a:schemeClr val="tx1"/>
                </a:solidFill>
                <a:ea typeface="+mn-lt"/>
                <a:cs typeface="+mn-lt"/>
              </a:rPr>
              <a:t>, teacher at </a:t>
            </a:r>
            <a:r>
              <a:rPr lang="en-GB" b="0" dirty="0" err="1">
                <a:solidFill>
                  <a:schemeClr val="tx1"/>
                </a:solidFill>
                <a:ea typeface="+mn-lt"/>
                <a:cs typeface="+mn-lt"/>
              </a:rPr>
              <a:t>Dunard</a:t>
            </a:r>
            <a:r>
              <a:rPr lang="en-GB" b="0" dirty="0">
                <a:solidFill>
                  <a:schemeClr val="tx1"/>
                </a:solidFill>
                <a:ea typeface="+mn-lt"/>
                <a:cs typeface="+mn-lt"/>
              </a:rPr>
              <a:t> Primary </a:t>
            </a:r>
            <a:endParaRPr lang="en-US" dirty="0">
              <a:solidFill>
                <a:schemeClr val="tx1"/>
              </a:solidFill>
            </a:endParaRPr>
          </a:p>
        </p:txBody>
      </p:sp>
      <p:pic>
        <p:nvPicPr>
          <p:cNvPr id="5" name="Picture 5" descr="A picture containing text&#10;&#10;Description automatically generated">
            <a:extLst>
              <a:ext uri="{FF2B5EF4-FFF2-40B4-BE49-F238E27FC236}">
                <a16:creationId xmlns:a16="http://schemas.microsoft.com/office/drawing/2014/main" id="{81CE5981-A0DB-15C9-94BB-8ACD76997D51}"/>
              </a:ext>
            </a:extLst>
          </p:cNvPr>
          <p:cNvPicPr>
            <a:picLocks noChangeAspect="1"/>
          </p:cNvPicPr>
          <p:nvPr/>
        </p:nvPicPr>
        <p:blipFill>
          <a:blip r:embed="rId3"/>
          <a:stretch>
            <a:fillRect/>
          </a:stretch>
        </p:blipFill>
        <p:spPr>
          <a:xfrm>
            <a:off x="471488" y="5369490"/>
            <a:ext cx="1363903" cy="659705"/>
          </a:xfrm>
          <a:prstGeom prst="rect">
            <a:avLst/>
          </a:prstGeom>
        </p:spPr>
      </p:pic>
      <p:pic>
        <p:nvPicPr>
          <p:cNvPr id="7" name="Picture 7">
            <a:extLst>
              <a:ext uri="{FF2B5EF4-FFF2-40B4-BE49-F238E27FC236}">
                <a16:creationId xmlns:a16="http://schemas.microsoft.com/office/drawing/2014/main" id="{29366B9B-96B6-2F0A-C99B-D6D29BB2AA6C}"/>
              </a:ext>
            </a:extLst>
          </p:cNvPr>
          <p:cNvPicPr>
            <a:picLocks noChangeAspect="1"/>
          </p:cNvPicPr>
          <p:nvPr/>
        </p:nvPicPr>
        <p:blipFill>
          <a:blip r:embed="rId4"/>
          <a:stretch>
            <a:fillRect/>
          </a:stretch>
        </p:blipFill>
        <p:spPr>
          <a:xfrm>
            <a:off x="1979112" y="5433208"/>
            <a:ext cx="7043802" cy="521830"/>
          </a:xfrm>
          <a:prstGeom prst="rect">
            <a:avLst/>
          </a:prstGeom>
        </p:spPr>
      </p:pic>
    </p:spTree>
    <p:extLst>
      <p:ext uri="{BB962C8B-B14F-4D97-AF65-F5344CB8AC3E}">
        <p14:creationId xmlns:p14="http://schemas.microsoft.com/office/powerpoint/2010/main" val="386714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3ACC-8158-4454-856B-C4C284DAFE12}"/>
              </a:ext>
            </a:extLst>
          </p:cNvPr>
          <p:cNvSpPr>
            <a:spLocks noGrp="1"/>
          </p:cNvSpPr>
          <p:nvPr>
            <p:ph type="title"/>
          </p:nvPr>
        </p:nvSpPr>
        <p:spPr/>
        <p:txBody>
          <a:bodyPr/>
          <a:lstStyle/>
          <a:p>
            <a:r>
              <a:rPr lang="en-GB" dirty="0"/>
              <a:t>Case study: West Lothian College, Early Learning and Childcare </a:t>
            </a:r>
            <a:endParaRPr lang="en-GB"/>
          </a:p>
        </p:txBody>
      </p:sp>
      <p:sp>
        <p:nvSpPr>
          <p:cNvPr id="3" name="Content Placeholder 2">
            <a:extLst>
              <a:ext uri="{FF2B5EF4-FFF2-40B4-BE49-F238E27FC236}">
                <a16:creationId xmlns:a16="http://schemas.microsoft.com/office/drawing/2014/main" id="{98E46135-7C20-49D6-9731-F61A183767CB}"/>
              </a:ext>
            </a:extLst>
          </p:cNvPr>
          <p:cNvSpPr>
            <a:spLocks noGrp="1"/>
          </p:cNvSpPr>
          <p:nvPr>
            <p:ph idx="1"/>
          </p:nvPr>
        </p:nvSpPr>
        <p:spPr/>
        <p:txBody>
          <a:bodyPr vert="horz" wrap="square" lIns="0" tIns="0" rIns="0" bIns="0" rtlCol="0" anchor="t">
            <a:noAutofit/>
          </a:bodyPr>
          <a:lstStyle/>
          <a:p>
            <a:r>
              <a:rPr lang="en-US" sz="1600" dirty="0">
                <a:ea typeface="+mn-lt"/>
                <a:cs typeface="+mn-lt"/>
              </a:rPr>
              <a:t>The vision was to create an interactive, engaging and partnership-driven event that would highlight the SDG Teach In goals.</a:t>
            </a:r>
            <a:br>
              <a:rPr lang="en-US" sz="1600" dirty="0">
                <a:ea typeface="+mn-lt"/>
                <a:cs typeface="+mn-lt"/>
              </a:rPr>
            </a:br>
            <a:br>
              <a:rPr lang="en-US" sz="1600" dirty="0">
                <a:ea typeface="+mn-lt"/>
                <a:cs typeface="+mn-lt"/>
              </a:rPr>
            </a:br>
            <a:r>
              <a:rPr lang="en-US" sz="1400" b="0" dirty="0">
                <a:solidFill>
                  <a:schemeClr val="tx1"/>
                </a:solidFill>
                <a:ea typeface="+mn-lt"/>
                <a:cs typeface="+mn-lt"/>
              </a:rPr>
              <a:t>A range of outdoor, sustainable, active experiences led by lecturers, students and subject specialists was planned, for 70 visiting children and young people from </a:t>
            </a:r>
            <a:r>
              <a:rPr lang="en-US" sz="1400" b="0" dirty="0" err="1">
                <a:solidFill>
                  <a:schemeClr val="tx1"/>
                </a:solidFill>
                <a:ea typeface="+mn-lt"/>
                <a:cs typeface="+mn-lt"/>
              </a:rPr>
              <a:t>Dedridge</a:t>
            </a:r>
            <a:r>
              <a:rPr lang="en-US" sz="1400" b="0" dirty="0">
                <a:solidFill>
                  <a:schemeClr val="tx1"/>
                </a:solidFill>
                <a:ea typeface="+mn-lt"/>
                <a:cs typeface="+mn-lt"/>
              </a:rPr>
              <a:t> Primary School, Southdale Primary School and Linlithgow Academy in West Lothian. The Teach-In outdoor sustainable activities included:</a:t>
            </a:r>
            <a:br>
              <a:rPr lang="en-US" sz="1400" b="0" dirty="0">
                <a:ea typeface="+mn-lt"/>
                <a:cs typeface="+mn-lt"/>
              </a:rPr>
            </a:br>
            <a:endParaRPr lang="en-US" sz="1400" b="0" dirty="0">
              <a:solidFill>
                <a:schemeClr val="tx1"/>
              </a:solidFill>
              <a:ea typeface="+mn-lt"/>
              <a:cs typeface="+mn-lt"/>
            </a:endParaRPr>
          </a:p>
          <a:p>
            <a:pPr marL="285750" indent="-285750">
              <a:buChar char="•"/>
            </a:pPr>
            <a:r>
              <a:rPr lang="en-US" sz="1400" b="0" dirty="0">
                <a:solidFill>
                  <a:schemeClr val="tx1"/>
                </a:solidFill>
                <a:ea typeface="+mn-lt"/>
                <a:cs typeface="+mn-lt"/>
              </a:rPr>
              <a:t>planting, basket weaving</a:t>
            </a:r>
          </a:p>
          <a:p>
            <a:pPr marL="285750" indent="-285750">
              <a:buChar char="•"/>
            </a:pPr>
            <a:r>
              <a:rPr lang="en-US" sz="1400" b="0" dirty="0">
                <a:solidFill>
                  <a:schemeClr val="tx1"/>
                </a:solidFill>
                <a:ea typeface="+mn-lt"/>
                <a:cs typeface="+mn-lt"/>
              </a:rPr>
              <a:t>renewable energy workshops</a:t>
            </a:r>
          </a:p>
          <a:p>
            <a:pPr marL="285750" indent="-285750">
              <a:buChar char="•"/>
            </a:pPr>
            <a:r>
              <a:rPr lang="en-US" sz="1400" b="0" dirty="0">
                <a:solidFill>
                  <a:schemeClr val="tx1"/>
                </a:solidFill>
                <a:ea typeface="+mn-lt"/>
                <a:cs typeface="+mn-lt"/>
              </a:rPr>
              <a:t>making bog gardens</a:t>
            </a:r>
          </a:p>
          <a:p>
            <a:pPr marL="285750" indent="-285750">
              <a:buChar char="•"/>
            </a:pPr>
            <a:r>
              <a:rPr lang="en-US" sz="1400" b="0" dirty="0">
                <a:solidFill>
                  <a:schemeClr val="tx1"/>
                </a:solidFill>
                <a:ea typeface="+mn-lt"/>
                <a:cs typeface="+mn-lt"/>
              </a:rPr>
              <a:t>eco arts and crafts.</a:t>
            </a:r>
            <a:br>
              <a:rPr lang="en-US" sz="1400" b="0" i="1" dirty="0">
                <a:solidFill>
                  <a:schemeClr val="tx1"/>
                </a:solidFill>
                <a:ea typeface="+mn-lt"/>
                <a:cs typeface="+mn-lt"/>
              </a:rPr>
            </a:br>
            <a:br>
              <a:rPr lang="en-US" sz="1400" b="0" i="1" dirty="0">
                <a:solidFill>
                  <a:schemeClr val="tx1"/>
                </a:solidFill>
                <a:ea typeface="+mn-lt"/>
                <a:cs typeface="+mn-lt"/>
              </a:rPr>
            </a:br>
            <a:r>
              <a:rPr lang="en-US" sz="1400" b="0" i="1" dirty="0">
                <a:solidFill>
                  <a:schemeClr val="tx1"/>
                </a:solidFill>
                <a:ea typeface="+mn-lt"/>
                <a:cs typeface="+mn-lt"/>
              </a:rPr>
              <a:t>"Sustainability is embedded within teaching and learning experiences across all levels within our department. This is grounded in the ethos of outdoor learning principles, which our students learn to prepare them for the workplace after completion of their studies. Our Childhood Practice students have extended their learning in relation to the college sustainability goals by maintaining greenspaces on campus including making planters. These experiences will allow the students to achieve the John Muir Discovery Award."</a:t>
            </a:r>
            <a:br>
              <a:rPr lang="en-US" sz="1400" b="0" i="1" dirty="0">
                <a:solidFill>
                  <a:schemeClr val="tx1"/>
                </a:solidFill>
                <a:ea typeface="+mn-lt"/>
                <a:cs typeface="+mn-lt"/>
              </a:rPr>
            </a:br>
            <a:br>
              <a:rPr lang="en-US" sz="1400" b="0" i="1" dirty="0">
                <a:solidFill>
                  <a:schemeClr val="tx1"/>
                </a:solidFill>
                <a:ea typeface="+mn-lt"/>
                <a:cs typeface="+mn-lt"/>
              </a:rPr>
            </a:br>
            <a:endParaRPr lang="en-US" sz="1400" b="0" i="1" dirty="0">
              <a:solidFill>
                <a:schemeClr val="tx1"/>
              </a:solidFill>
            </a:endParaRPr>
          </a:p>
        </p:txBody>
      </p:sp>
      <p:pic>
        <p:nvPicPr>
          <p:cNvPr id="6" name="Picture 5" descr="A picture containing text&#10;&#10;Description automatically generated">
            <a:extLst>
              <a:ext uri="{FF2B5EF4-FFF2-40B4-BE49-F238E27FC236}">
                <a16:creationId xmlns:a16="http://schemas.microsoft.com/office/drawing/2014/main" id="{00F79994-861F-8A67-BAB0-D19CFB6EBEE3}"/>
              </a:ext>
            </a:extLst>
          </p:cNvPr>
          <p:cNvPicPr>
            <a:picLocks noChangeAspect="1"/>
          </p:cNvPicPr>
          <p:nvPr/>
        </p:nvPicPr>
        <p:blipFill>
          <a:blip r:embed="rId3"/>
          <a:stretch>
            <a:fillRect/>
          </a:stretch>
        </p:blipFill>
        <p:spPr>
          <a:xfrm>
            <a:off x="513241" y="5599134"/>
            <a:ext cx="1050753" cy="503130"/>
          </a:xfrm>
          <a:prstGeom prst="rect">
            <a:avLst/>
          </a:prstGeom>
        </p:spPr>
      </p:pic>
      <p:pic>
        <p:nvPicPr>
          <p:cNvPr id="7" name="Picture 7">
            <a:extLst>
              <a:ext uri="{FF2B5EF4-FFF2-40B4-BE49-F238E27FC236}">
                <a16:creationId xmlns:a16="http://schemas.microsoft.com/office/drawing/2014/main" id="{9D588EBE-93C3-E42E-E4C4-D6E41E8EE15D}"/>
              </a:ext>
            </a:extLst>
          </p:cNvPr>
          <p:cNvPicPr>
            <a:picLocks noChangeAspect="1"/>
          </p:cNvPicPr>
          <p:nvPr/>
        </p:nvPicPr>
        <p:blipFill>
          <a:blip r:embed="rId4"/>
          <a:stretch>
            <a:fillRect/>
          </a:stretch>
        </p:blipFill>
        <p:spPr>
          <a:xfrm>
            <a:off x="1672943" y="5492924"/>
            <a:ext cx="610254" cy="600729"/>
          </a:xfrm>
          <a:prstGeom prst="rect">
            <a:avLst/>
          </a:prstGeom>
        </p:spPr>
      </p:pic>
      <p:pic>
        <p:nvPicPr>
          <p:cNvPr id="8" name="Picture 8" descr="A picture containing icon&#10;&#10;Description automatically generated">
            <a:extLst>
              <a:ext uri="{FF2B5EF4-FFF2-40B4-BE49-F238E27FC236}">
                <a16:creationId xmlns:a16="http://schemas.microsoft.com/office/drawing/2014/main" id="{27680ED0-99E8-DD46-CE7D-27AA719279E5}"/>
              </a:ext>
            </a:extLst>
          </p:cNvPr>
          <p:cNvPicPr>
            <a:picLocks noChangeAspect="1"/>
          </p:cNvPicPr>
          <p:nvPr/>
        </p:nvPicPr>
        <p:blipFill>
          <a:blip r:embed="rId5"/>
          <a:stretch>
            <a:fillRect/>
          </a:stretch>
        </p:blipFill>
        <p:spPr>
          <a:xfrm>
            <a:off x="2335321" y="5492925"/>
            <a:ext cx="590290" cy="600729"/>
          </a:xfrm>
          <a:prstGeom prst="rect">
            <a:avLst/>
          </a:prstGeom>
        </p:spPr>
      </p:pic>
      <p:pic>
        <p:nvPicPr>
          <p:cNvPr id="9" name="Picture 9" descr="A picture containing text, clipart&#10;&#10;Description automatically generated">
            <a:extLst>
              <a:ext uri="{FF2B5EF4-FFF2-40B4-BE49-F238E27FC236}">
                <a16:creationId xmlns:a16="http://schemas.microsoft.com/office/drawing/2014/main" id="{8D059F42-361C-334A-CF71-A6CD50F220DB}"/>
              </a:ext>
            </a:extLst>
          </p:cNvPr>
          <p:cNvPicPr>
            <a:picLocks noChangeAspect="1"/>
          </p:cNvPicPr>
          <p:nvPr/>
        </p:nvPicPr>
        <p:blipFill>
          <a:blip r:embed="rId6"/>
          <a:stretch>
            <a:fillRect/>
          </a:stretch>
        </p:blipFill>
        <p:spPr>
          <a:xfrm>
            <a:off x="2982499" y="5492923"/>
            <a:ext cx="590290" cy="600729"/>
          </a:xfrm>
          <a:prstGeom prst="rect">
            <a:avLst/>
          </a:prstGeom>
        </p:spPr>
      </p:pic>
      <p:pic>
        <p:nvPicPr>
          <p:cNvPr id="10" name="Picture 10">
            <a:extLst>
              <a:ext uri="{FF2B5EF4-FFF2-40B4-BE49-F238E27FC236}">
                <a16:creationId xmlns:a16="http://schemas.microsoft.com/office/drawing/2014/main" id="{F1105D82-E8E7-2848-A618-B603BF59FC5E}"/>
              </a:ext>
            </a:extLst>
          </p:cNvPr>
          <p:cNvPicPr>
            <a:picLocks noChangeAspect="1"/>
          </p:cNvPicPr>
          <p:nvPr/>
        </p:nvPicPr>
        <p:blipFill>
          <a:blip r:embed="rId7"/>
          <a:stretch>
            <a:fillRect/>
          </a:stretch>
        </p:blipFill>
        <p:spPr>
          <a:xfrm>
            <a:off x="3614476" y="5492924"/>
            <a:ext cx="578939" cy="600730"/>
          </a:xfrm>
          <a:prstGeom prst="rect">
            <a:avLst/>
          </a:prstGeom>
        </p:spPr>
      </p:pic>
      <p:pic>
        <p:nvPicPr>
          <p:cNvPr id="11" name="Picture 11" descr="Icon&#10;&#10;Description automatically generated">
            <a:extLst>
              <a:ext uri="{FF2B5EF4-FFF2-40B4-BE49-F238E27FC236}">
                <a16:creationId xmlns:a16="http://schemas.microsoft.com/office/drawing/2014/main" id="{862CD7E7-3641-850E-51A6-338BD136F57F}"/>
              </a:ext>
            </a:extLst>
          </p:cNvPr>
          <p:cNvPicPr>
            <a:picLocks noChangeAspect="1"/>
          </p:cNvPicPr>
          <p:nvPr/>
        </p:nvPicPr>
        <p:blipFill>
          <a:blip r:embed="rId8"/>
          <a:stretch>
            <a:fillRect/>
          </a:stretch>
        </p:blipFill>
        <p:spPr>
          <a:xfrm>
            <a:off x="4235102" y="5492924"/>
            <a:ext cx="590290" cy="600729"/>
          </a:xfrm>
          <a:prstGeom prst="rect">
            <a:avLst/>
          </a:prstGeom>
        </p:spPr>
      </p:pic>
      <p:pic>
        <p:nvPicPr>
          <p:cNvPr id="12" name="Picture 12" descr="Table&#10;&#10;Description automatically generated">
            <a:extLst>
              <a:ext uri="{FF2B5EF4-FFF2-40B4-BE49-F238E27FC236}">
                <a16:creationId xmlns:a16="http://schemas.microsoft.com/office/drawing/2014/main" id="{CFB8EEC7-8D9C-680F-D715-597634DB585B}"/>
              </a:ext>
            </a:extLst>
          </p:cNvPr>
          <p:cNvPicPr>
            <a:picLocks noChangeAspect="1"/>
          </p:cNvPicPr>
          <p:nvPr/>
        </p:nvPicPr>
        <p:blipFill>
          <a:blip r:embed="rId9"/>
          <a:stretch>
            <a:fillRect/>
          </a:stretch>
        </p:blipFill>
        <p:spPr>
          <a:xfrm>
            <a:off x="4861404" y="5492923"/>
            <a:ext cx="590291" cy="600729"/>
          </a:xfrm>
          <a:prstGeom prst="rect">
            <a:avLst/>
          </a:prstGeom>
        </p:spPr>
      </p:pic>
      <p:pic>
        <p:nvPicPr>
          <p:cNvPr id="13" name="Picture 13" descr="A picture containing icon&#10;&#10;Description automatically generated">
            <a:extLst>
              <a:ext uri="{FF2B5EF4-FFF2-40B4-BE49-F238E27FC236}">
                <a16:creationId xmlns:a16="http://schemas.microsoft.com/office/drawing/2014/main" id="{DF6E5AD1-29AD-C1E3-2B49-CCBBB144B32B}"/>
              </a:ext>
            </a:extLst>
          </p:cNvPr>
          <p:cNvPicPr>
            <a:picLocks noChangeAspect="1"/>
          </p:cNvPicPr>
          <p:nvPr/>
        </p:nvPicPr>
        <p:blipFill>
          <a:blip r:embed="rId10"/>
          <a:stretch>
            <a:fillRect/>
          </a:stretch>
        </p:blipFill>
        <p:spPr>
          <a:xfrm>
            <a:off x="5487704" y="5492923"/>
            <a:ext cx="590291" cy="600729"/>
          </a:xfrm>
          <a:prstGeom prst="rect">
            <a:avLst/>
          </a:prstGeom>
        </p:spPr>
      </p:pic>
      <p:pic>
        <p:nvPicPr>
          <p:cNvPr id="14" name="Picture 14" descr="A picture containing text&#10;&#10;Description automatically generated">
            <a:extLst>
              <a:ext uri="{FF2B5EF4-FFF2-40B4-BE49-F238E27FC236}">
                <a16:creationId xmlns:a16="http://schemas.microsoft.com/office/drawing/2014/main" id="{244B69E0-1C09-1135-CB1D-66872141961B}"/>
              </a:ext>
            </a:extLst>
          </p:cNvPr>
          <p:cNvPicPr>
            <a:picLocks noChangeAspect="1"/>
          </p:cNvPicPr>
          <p:nvPr/>
        </p:nvPicPr>
        <p:blipFill>
          <a:blip r:embed="rId11"/>
          <a:stretch>
            <a:fillRect/>
          </a:stretch>
        </p:blipFill>
        <p:spPr>
          <a:xfrm>
            <a:off x="6103567" y="5492923"/>
            <a:ext cx="590291" cy="600729"/>
          </a:xfrm>
          <a:prstGeom prst="rect">
            <a:avLst/>
          </a:prstGeom>
        </p:spPr>
      </p:pic>
      <p:pic>
        <p:nvPicPr>
          <p:cNvPr id="15" name="Picture 15" descr="Icon&#10;&#10;Description automatically generated">
            <a:extLst>
              <a:ext uri="{FF2B5EF4-FFF2-40B4-BE49-F238E27FC236}">
                <a16:creationId xmlns:a16="http://schemas.microsoft.com/office/drawing/2014/main" id="{BE56312B-7A45-7E27-931D-0B069C853701}"/>
              </a:ext>
            </a:extLst>
          </p:cNvPr>
          <p:cNvPicPr>
            <a:picLocks noChangeAspect="1"/>
          </p:cNvPicPr>
          <p:nvPr/>
        </p:nvPicPr>
        <p:blipFill>
          <a:blip r:embed="rId12"/>
          <a:stretch>
            <a:fillRect/>
          </a:stretch>
        </p:blipFill>
        <p:spPr>
          <a:xfrm>
            <a:off x="6729869" y="5492924"/>
            <a:ext cx="590290" cy="600729"/>
          </a:xfrm>
          <a:prstGeom prst="rect">
            <a:avLst/>
          </a:prstGeom>
        </p:spPr>
      </p:pic>
      <p:pic>
        <p:nvPicPr>
          <p:cNvPr id="16" name="Picture 16" descr="Graphical user interface, application, icon&#10;&#10;Description automatically generated">
            <a:extLst>
              <a:ext uri="{FF2B5EF4-FFF2-40B4-BE49-F238E27FC236}">
                <a16:creationId xmlns:a16="http://schemas.microsoft.com/office/drawing/2014/main" id="{1EF81992-DB0C-191E-393E-2E05EFF9AD3A}"/>
              </a:ext>
            </a:extLst>
          </p:cNvPr>
          <p:cNvPicPr>
            <a:picLocks noChangeAspect="1"/>
          </p:cNvPicPr>
          <p:nvPr/>
        </p:nvPicPr>
        <p:blipFill>
          <a:blip r:embed="rId13"/>
          <a:stretch>
            <a:fillRect/>
          </a:stretch>
        </p:blipFill>
        <p:spPr>
          <a:xfrm>
            <a:off x="7356171" y="5492924"/>
            <a:ext cx="590290" cy="600728"/>
          </a:xfrm>
          <a:prstGeom prst="rect">
            <a:avLst/>
          </a:prstGeom>
        </p:spPr>
      </p:pic>
      <p:pic>
        <p:nvPicPr>
          <p:cNvPr id="17" name="Picture 17" descr="Icon&#10;&#10;Description automatically generated">
            <a:extLst>
              <a:ext uri="{FF2B5EF4-FFF2-40B4-BE49-F238E27FC236}">
                <a16:creationId xmlns:a16="http://schemas.microsoft.com/office/drawing/2014/main" id="{1379DD89-49EB-6B5A-BFE7-F00AA7D1E10B}"/>
              </a:ext>
            </a:extLst>
          </p:cNvPr>
          <p:cNvPicPr>
            <a:picLocks noChangeAspect="1"/>
          </p:cNvPicPr>
          <p:nvPr/>
        </p:nvPicPr>
        <p:blipFill>
          <a:blip r:embed="rId14"/>
          <a:stretch>
            <a:fillRect/>
          </a:stretch>
        </p:blipFill>
        <p:spPr>
          <a:xfrm>
            <a:off x="7983907" y="5504797"/>
            <a:ext cx="629173" cy="597857"/>
          </a:xfrm>
          <a:prstGeom prst="rect">
            <a:avLst/>
          </a:prstGeom>
        </p:spPr>
      </p:pic>
    </p:spTree>
    <p:extLst>
      <p:ext uri="{BB962C8B-B14F-4D97-AF65-F5344CB8AC3E}">
        <p14:creationId xmlns:p14="http://schemas.microsoft.com/office/powerpoint/2010/main" val="46794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812-9C16-4197-949B-AE37E9604477}"/>
              </a:ext>
            </a:extLst>
          </p:cNvPr>
          <p:cNvSpPr>
            <a:spLocks noGrp="1"/>
          </p:cNvSpPr>
          <p:nvPr>
            <p:ph type="title"/>
          </p:nvPr>
        </p:nvSpPr>
        <p:spPr/>
        <p:txBody>
          <a:bodyPr/>
          <a:lstStyle/>
          <a:p>
            <a:r>
              <a:rPr lang="en-GB"/>
              <a:t>Case study: Heart of Worcestershire College</a:t>
            </a:r>
          </a:p>
        </p:txBody>
      </p:sp>
      <p:sp>
        <p:nvSpPr>
          <p:cNvPr id="10" name="Content Placeholder 9">
            <a:extLst>
              <a:ext uri="{FF2B5EF4-FFF2-40B4-BE49-F238E27FC236}">
                <a16:creationId xmlns:a16="http://schemas.microsoft.com/office/drawing/2014/main" id="{9B0D54C8-11CF-0FBF-A0C3-3B844B394087}"/>
              </a:ext>
            </a:extLst>
          </p:cNvPr>
          <p:cNvSpPr>
            <a:spLocks noGrp="1"/>
          </p:cNvSpPr>
          <p:nvPr>
            <p:ph idx="1"/>
          </p:nvPr>
        </p:nvSpPr>
        <p:spPr>
          <a:xfrm>
            <a:off x="468000" y="1127506"/>
            <a:ext cx="8208000" cy="4605624"/>
          </a:xfrm>
        </p:spPr>
        <p:txBody>
          <a:bodyPr vert="horz" wrap="square" lIns="0" tIns="0" rIns="0" bIns="0" rtlCol="0" anchor="t">
            <a:noAutofit/>
          </a:bodyPr>
          <a:lstStyle/>
          <a:p>
            <a:r>
              <a:rPr lang="en-US" sz="1600" dirty="0">
                <a:ea typeface="+mn-lt"/>
                <a:cs typeface="+mn-lt"/>
              </a:rPr>
              <a:t>During the Teach In, L3 </a:t>
            </a:r>
            <a:r>
              <a:rPr lang="en-US" sz="1600" dirty="0" err="1">
                <a:ea typeface="+mn-lt"/>
                <a:cs typeface="+mn-lt"/>
              </a:rPr>
              <a:t>Exended</a:t>
            </a:r>
            <a:r>
              <a:rPr lang="en-US" sz="1600" dirty="0">
                <a:ea typeface="+mn-lt"/>
                <a:cs typeface="+mn-lt"/>
              </a:rPr>
              <a:t> Diploma in Health and Social Care reviewed a report from the Kings Fund about the impact of the Health and Social Care sector on the environment. </a:t>
            </a:r>
            <a:r>
              <a:rPr lang="en-US" b="0" i="1" dirty="0">
                <a:ea typeface="+mn-lt"/>
                <a:cs typeface="+mn-lt"/>
              </a:rPr>
              <a:t> </a:t>
            </a:r>
            <a:br>
              <a:rPr lang="en-US" b="0" i="1" dirty="0">
                <a:ea typeface="+mn-lt"/>
                <a:cs typeface="+mn-lt"/>
              </a:rPr>
            </a:br>
            <a:br>
              <a:rPr lang="en-US" b="0" i="1" dirty="0">
                <a:ea typeface="+mn-lt"/>
                <a:cs typeface="+mn-lt"/>
              </a:rPr>
            </a:br>
            <a:r>
              <a:rPr lang="en-US" sz="1400" b="0" dirty="0">
                <a:solidFill>
                  <a:schemeClr val="tx1"/>
                </a:solidFill>
                <a:ea typeface="+mn-lt"/>
                <a:cs typeface="+mn-lt"/>
              </a:rPr>
              <a:t>Students discussed how as health and care workers, there is an increasing need to factor in the wider context (social and environmental – a public health perspective) of the patient's health, and by broadening this over time sustainability is embedded into health and social care. </a:t>
            </a:r>
            <a:br>
              <a:rPr lang="en-US" sz="1400" b="0" dirty="0">
                <a:ea typeface="+mn-lt"/>
                <a:cs typeface="+mn-lt"/>
              </a:rPr>
            </a:br>
            <a:endParaRPr lang="en-US" sz="1400" b="0" dirty="0">
              <a:ea typeface="+mn-lt"/>
              <a:cs typeface="+mn-lt"/>
            </a:endParaRPr>
          </a:p>
          <a:p>
            <a:r>
              <a:rPr lang="en-US" sz="1400" b="0" dirty="0">
                <a:solidFill>
                  <a:schemeClr val="tx1"/>
                </a:solidFill>
                <a:ea typeface="+mn-lt"/>
                <a:cs typeface="+mn-lt"/>
              </a:rPr>
              <a:t>Students brainstormed small changes that the healthcare sector can make that would have a big impact. Their ideas included:</a:t>
            </a:r>
          </a:p>
          <a:p>
            <a:endParaRPr lang="en-US" sz="1400" b="0" dirty="0">
              <a:solidFill>
                <a:schemeClr val="tx1"/>
              </a:solidFill>
              <a:ea typeface="+mn-lt"/>
              <a:cs typeface="+mn-lt"/>
            </a:endParaRPr>
          </a:p>
          <a:p>
            <a:pPr marL="285750" indent="-285750">
              <a:buFont typeface="Arial" panose="020B0604020202020204" pitchFamily="34" charset="0"/>
              <a:buChar char="•"/>
            </a:pPr>
            <a:r>
              <a:rPr lang="en-US" sz="1400" b="0" dirty="0">
                <a:solidFill>
                  <a:schemeClr val="tx1"/>
                </a:solidFill>
                <a:ea typeface="+mn-lt"/>
                <a:cs typeface="+mn-lt"/>
              </a:rPr>
              <a:t>How we deliver care (is it better to bring care to the service user, or bring groups of service users together to receive care?)</a:t>
            </a:r>
            <a:endParaRPr lang="en-US" sz="1400" dirty="0">
              <a:solidFill>
                <a:schemeClr val="tx1"/>
              </a:solidFill>
            </a:endParaRPr>
          </a:p>
          <a:p>
            <a:pPr marL="285750" indent="-285750">
              <a:buChar char="•"/>
            </a:pPr>
            <a:r>
              <a:rPr lang="en-US" sz="1400" b="0" dirty="0">
                <a:solidFill>
                  <a:schemeClr val="tx1"/>
                </a:solidFill>
                <a:ea typeface="+mn-lt"/>
                <a:cs typeface="+mn-lt"/>
              </a:rPr>
              <a:t>Integrating and planning so the sector can avoid duplication</a:t>
            </a:r>
            <a:endParaRPr lang="en-US" sz="1400" dirty="0">
              <a:solidFill>
                <a:schemeClr val="tx1"/>
              </a:solidFill>
            </a:endParaRPr>
          </a:p>
          <a:p>
            <a:pPr marL="285750" indent="-285750">
              <a:buChar char="•"/>
            </a:pPr>
            <a:r>
              <a:rPr lang="en-US" sz="1400" b="0" dirty="0">
                <a:solidFill>
                  <a:schemeClr val="tx1"/>
                </a:solidFill>
                <a:ea typeface="+mn-lt"/>
                <a:cs typeface="+mn-lt"/>
              </a:rPr>
              <a:t>Being prepared for environmental challenges</a:t>
            </a:r>
            <a:endParaRPr lang="en-US" sz="1400" dirty="0">
              <a:solidFill>
                <a:schemeClr val="tx1"/>
              </a:solidFill>
            </a:endParaRPr>
          </a:p>
          <a:p>
            <a:pPr marL="285750" indent="-285750">
              <a:buChar char="•"/>
            </a:pPr>
            <a:r>
              <a:rPr lang="en-US" sz="1400" b="0" dirty="0">
                <a:solidFill>
                  <a:schemeClr val="tx1"/>
                </a:solidFill>
                <a:ea typeface="+mn-lt"/>
                <a:cs typeface="+mn-lt"/>
              </a:rPr>
              <a:t>The importance of only doing things that work (nothing more wasteful than treatments that don’t work)</a:t>
            </a:r>
            <a:endParaRPr lang="en-US" sz="1400" dirty="0">
              <a:solidFill>
                <a:schemeClr val="tx1"/>
              </a:solidFill>
            </a:endParaRPr>
          </a:p>
          <a:p>
            <a:endParaRPr lang="en-US" b="0" i="1" dirty="0">
              <a:ea typeface="+mn-lt"/>
              <a:cs typeface="+mn-lt"/>
            </a:endParaRPr>
          </a:p>
        </p:txBody>
      </p:sp>
      <p:pic>
        <p:nvPicPr>
          <p:cNvPr id="11" name="Picture 11" descr="A picture containing text&#10;&#10;Description automatically generated">
            <a:extLst>
              <a:ext uri="{FF2B5EF4-FFF2-40B4-BE49-F238E27FC236}">
                <a16:creationId xmlns:a16="http://schemas.microsoft.com/office/drawing/2014/main" id="{D2043DD1-DF0F-C043-BDC6-949722B010E6}"/>
              </a:ext>
            </a:extLst>
          </p:cNvPr>
          <p:cNvPicPr>
            <a:picLocks noChangeAspect="1"/>
          </p:cNvPicPr>
          <p:nvPr/>
        </p:nvPicPr>
        <p:blipFill>
          <a:blip r:embed="rId3"/>
          <a:stretch>
            <a:fillRect/>
          </a:stretch>
        </p:blipFill>
        <p:spPr>
          <a:xfrm>
            <a:off x="415459" y="5495365"/>
            <a:ext cx="1051673" cy="528918"/>
          </a:xfrm>
          <a:prstGeom prst="rect">
            <a:avLst/>
          </a:prstGeom>
        </p:spPr>
      </p:pic>
      <p:pic>
        <p:nvPicPr>
          <p:cNvPr id="12" name="Picture 12" descr="A picture containing icon&#10;&#10;Description automatically generated">
            <a:extLst>
              <a:ext uri="{FF2B5EF4-FFF2-40B4-BE49-F238E27FC236}">
                <a16:creationId xmlns:a16="http://schemas.microsoft.com/office/drawing/2014/main" id="{CBAE59D7-8449-4B6C-FD60-637C7AE8D1D2}"/>
              </a:ext>
            </a:extLst>
          </p:cNvPr>
          <p:cNvPicPr>
            <a:picLocks noChangeAspect="1"/>
          </p:cNvPicPr>
          <p:nvPr/>
        </p:nvPicPr>
        <p:blipFill>
          <a:blip r:embed="rId4"/>
          <a:stretch>
            <a:fillRect/>
          </a:stretch>
        </p:blipFill>
        <p:spPr>
          <a:xfrm>
            <a:off x="1686206" y="5390590"/>
            <a:ext cx="728943" cy="738468"/>
          </a:xfrm>
          <a:prstGeom prst="rect">
            <a:avLst/>
          </a:prstGeom>
        </p:spPr>
      </p:pic>
      <p:pic>
        <p:nvPicPr>
          <p:cNvPr id="13" name="Picture 13" descr="A picture containing application&#10;&#10;Description automatically generated">
            <a:extLst>
              <a:ext uri="{FF2B5EF4-FFF2-40B4-BE49-F238E27FC236}">
                <a16:creationId xmlns:a16="http://schemas.microsoft.com/office/drawing/2014/main" id="{9404CD75-E7BC-E5F0-928C-CEB94E54F1C9}"/>
              </a:ext>
            </a:extLst>
          </p:cNvPr>
          <p:cNvPicPr>
            <a:picLocks noChangeAspect="1"/>
          </p:cNvPicPr>
          <p:nvPr/>
        </p:nvPicPr>
        <p:blipFill>
          <a:blip r:embed="rId5"/>
          <a:stretch>
            <a:fillRect/>
          </a:stretch>
        </p:blipFill>
        <p:spPr>
          <a:xfrm>
            <a:off x="2474089" y="5391150"/>
            <a:ext cx="737348" cy="737348"/>
          </a:xfrm>
          <a:prstGeom prst="rect">
            <a:avLst/>
          </a:prstGeom>
        </p:spPr>
      </p:pic>
      <p:pic>
        <p:nvPicPr>
          <p:cNvPr id="3" name="Picture 4" descr="Icon&#10;&#10;Description automatically generated">
            <a:extLst>
              <a:ext uri="{FF2B5EF4-FFF2-40B4-BE49-F238E27FC236}">
                <a16:creationId xmlns:a16="http://schemas.microsoft.com/office/drawing/2014/main" id="{2EEC054E-34BA-6C1A-D013-24083D8D3133}"/>
              </a:ext>
            </a:extLst>
          </p:cNvPr>
          <p:cNvPicPr>
            <a:picLocks noChangeAspect="1"/>
          </p:cNvPicPr>
          <p:nvPr/>
        </p:nvPicPr>
        <p:blipFill>
          <a:blip r:embed="rId6"/>
          <a:stretch>
            <a:fillRect/>
          </a:stretch>
        </p:blipFill>
        <p:spPr>
          <a:xfrm>
            <a:off x="3285211" y="5388540"/>
            <a:ext cx="746865" cy="746865"/>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9888CE8B-33B0-53E8-5F88-271EF5BC2E9D}"/>
              </a:ext>
            </a:extLst>
          </p:cNvPr>
          <p:cNvPicPr>
            <a:picLocks noChangeAspect="1"/>
          </p:cNvPicPr>
          <p:nvPr/>
        </p:nvPicPr>
        <p:blipFill>
          <a:blip r:embed="rId7"/>
          <a:stretch>
            <a:fillRect/>
          </a:stretch>
        </p:blipFill>
        <p:spPr>
          <a:xfrm>
            <a:off x="4099403" y="5388540"/>
            <a:ext cx="746865" cy="746865"/>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7B3A84F2-8680-57DD-4BCB-FCE7320B28CE}"/>
              </a:ext>
            </a:extLst>
          </p:cNvPr>
          <p:cNvPicPr>
            <a:picLocks noChangeAspect="1"/>
          </p:cNvPicPr>
          <p:nvPr/>
        </p:nvPicPr>
        <p:blipFill>
          <a:blip r:embed="rId8"/>
          <a:stretch>
            <a:fillRect/>
          </a:stretch>
        </p:blipFill>
        <p:spPr>
          <a:xfrm>
            <a:off x="4913595" y="5388540"/>
            <a:ext cx="736427" cy="736427"/>
          </a:xfrm>
          <a:prstGeom prst="rect">
            <a:avLst/>
          </a:prstGeom>
        </p:spPr>
      </p:pic>
      <p:pic>
        <p:nvPicPr>
          <p:cNvPr id="7" name="Picture 7" descr="Table&#10;&#10;Description automatically generated">
            <a:extLst>
              <a:ext uri="{FF2B5EF4-FFF2-40B4-BE49-F238E27FC236}">
                <a16:creationId xmlns:a16="http://schemas.microsoft.com/office/drawing/2014/main" id="{DC92F90F-F87F-67F4-561B-8C352A70D269}"/>
              </a:ext>
            </a:extLst>
          </p:cNvPr>
          <p:cNvPicPr>
            <a:picLocks noChangeAspect="1"/>
          </p:cNvPicPr>
          <p:nvPr/>
        </p:nvPicPr>
        <p:blipFill>
          <a:blip r:embed="rId9"/>
          <a:stretch>
            <a:fillRect/>
          </a:stretch>
        </p:blipFill>
        <p:spPr>
          <a:xfrm>
            <a:off x="5702148" y="5388540"/>
            <a:ext cx="756391" cy="757303"/>
          </a:xfrm>
          <a:prstGeom prst="rect">
            <a:avLst/>
          </a:prstGeom>
        </p:spPr>
      </p:pic>
      <p:pic>
        <p:nvPicPr>
          <p:cNvPr id="8" name="Picture 8" descr="A picture containing icon&#10;&#10;Description automatically generated">
            <a:extLst>
              <a:ext uri="{FF2B5EF4-FFF2-40B4-BE49-F238E27FC236}">
                <a16:creationId xmlns:a16="http://schemas.microsoft.com/office/drawing/2014/main" id="{18B1CFB5-962C-F138-BD6F-F6108B3B3273}"/>
              </a:ext>
            </a:extLst>
          </p:cNvPr>
          <p:cNvPicPr>
            <a:picLocks noChangeAspect="1"/>
          </p:cNvPicPr>
          <p:nvPr/>
        </p:nvPicPr>
        <p:blipFill>
          <a:blip r:embed="rId10"/>
          <a:stretch>
            <a:fillRect/>
          </a:stretch>
        </p:blipFill>
        <p:spPr>
          <a:xfrm>
            <a:off x="6510664" y="5388540"/>
            <a:ext cx="767742" cy="757303"/>
          </a:xfrm>
          <a:prstGeom prst="rect">
            <a:avLst/>
          </a:prstGeom>
        </p:spPr>
      </p:pic>
      <p:pic>
        <p:nvPicPr>
          <p:cNvPr id="9" name="Picture 13" descr="A picture containing text&#10;&#10;Description automatically generated">
            <a:extLst>
              <a:ext uri="{FF2B5EF4-FFF2-40B4-BE49-F238E27FC236}">
                <a16:creationId xmlns:a16="http://schemas.microsoft.com/office/drawing/2014/main" id="{99809080-4257-5A91-7A05-09EB9FE57E2D}"/>
              </a:ext>
            </a:extLst>
          </p:cNvPr>
          <p:cNvPicPr>
            <a:picLocks noChangeAspect="1"/>
          </p:cNvPicPr>
          <p:nvPr/>
        </p:nvPicPr>
        <p:blipFill>
          <a:blip r:embed="rId11"/>
          <a:stretch>
            <a:fillRect/>
          </a:stretch>
        </p:blipFill>
        <p:spPr>
          <a:xfrm>
            <a:off x="7324855" y="5388540"/>
            <a:ext cx="736427" cy="757303"/>
          </a:xfrm>
          <a:prstGeom prst="rect">
            <a:avLst/>
          </a:prstGeom>
        </p:spPr>
      </p:pic>
    </p:spTree>
    <p:extLst>
      <p:ext uri="{BB962C8B-B14F-4D97-AF65-F5344CB8AC3E}">
        <p14:creationId xmlns:p14="http://schemas.microsoft.com/office/powerpoint/2010/main" val="355585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3ACC-8158-4454-856B-C4C284DAFE12}"/>
              </a:ext>
            </a:extLst>
          </p:cNvPr>
          <p:cNvSpPr>
            <a:spLocks noGrp="1"/>
          </p:cNvSpPr>
          <p:nvPr>
            <p:ph type="title"/>
          </p:nvPr>
        </p:nvSpPr>
        <p:spPr/>
        <p:txBody>
          <a:bodyPr/>
          <a:lstStyle/>
          <a:p>
            <a:r>
              <a:rPr lang="en-GB" dirty="0"/>
              <a:t>Case study: De Montfort University, School of Computer Science and Informatics </a:t>
            </a:r>
          </a:p>
        </p:txBody>
      </p:sp>
      <p:sp>
        <p:nvSpPr>
          <p:cNvPr id="3" name="Content Placeholder 2">
            <a:extLst>
              <a:ext uri="{FF2B5EF4-FFF2-40B4-BE49-F238E27FC236}">
                <a16:creationId xmlns:a16="http://schemas.microsoft.com/office/drawing/2014/main" id="{98E46135-7C20-49D6-9731-F61A183767CB}"/>
              </a:ext>
            </a:extLst>
          </p:cNvPr>
          <p:cNvSpPr>
            <a:spLocks noGrp="1"/>
          </p:cNvSpPr>
          <p:nvPr>
            <p:ph idx="1"/>
          </p:nvPr>
        </p:nvSpPr>
        <p:spPr/>
        <p:txBody>
          <a:bodyPr vert="horz" wrap="square" lIns="0" tIns="0" rIns="0" bIns="0" rtlCol="0" anchor="t">
            <a:noAutofit/>
          </a:bodyPr>
          <a:lstStyle/>
          <a:p>
            <a:r>
              <a:rPr lang="en-US" sz="1600" b="0" dirty="0">
                <a:solidFill>
                  <a:schemeClr val="tx1"/>
                </a:solidFill>
                <a:ea typeface="+mn-lt"/>
                <a:cs typeface="+mn-lt"/>
              </a:rPr>
              <a:t>For module on IT Service Practice, a lecture and discussion were developed and delivered which looked at the importance of digital transformation in the delivery of SDGs, and which examined how each of the technology areas was impacting on SDGS</a:t>
            </a:r>
            <a:br>
              <a:rPr lang="en-US" sz="1600" dirty="0">
                <a:ea typeface="+mn-lt"/>
                <a:cs typeface="+mn-lt"/>
              </a:rPr>
            </a:br>
            <a:br>
              <a:rPr lang="en-US" sz="1600" dirty="0">
                <a:ea typeface="+mn-lt"/>
                <a:cs typeface="+mn-lt"/>
              </a:rPr>
            </a:br>
            <a:r>
              <a:rPr lang="en-US" sz="1400" b="0" dirty="0">
                <a:solidFill>
                  <a:schemeClr val="tx1"/>
                </a:solidFill>
                <a:ea typeface="+mn-lt"/>
                <a:cs typeface="+mn-lt"/>
              </a:rPr>
              <a:t>Students were shared technology reports and links including:</a:t>
            </a:r>
            <a:br>
              <a:rPr lang="en-US" sz="1400" b="0" dirty="0">
                <a:solidFill>
                  <a:schemeClr val="tx1"/>
                </a:solidFill>
                <a:ea typeface="+mn-lt"/>
                <a:cs typeface="+mn-lt"/>
              </a:rPr>
            </a:br>
            <a:br>
              <a:rPr lang="en-US" sz="1400" b="0" dirty="0">
                <a:solidFill>
                  <a:schemeClr val="tx1"/>
                </a:solidFill>
                <a:ea typeface="+mn-lt"/>
                <a:cs typeface="+mn-lt"/>
              </a:rPr>
            </a:br>
            <a:r>
              <a:rPr lang="en-US" sz="1400" b="0" dirty="0">
                <a:ea typeface="+mn-lt"/>
                <a:cs typeface="+mn-lt"/>
                <a:hlinkClick r:id="rId3"/>
              </a:rPr>
              <a:t>The role of artificial intelligence in achieving the Sustainable Development Goals | Nature Communications</a:t>
            </a:r>
            <a:br>
              <a:rPr lang="en-US" sz="1400" b="0" dirty="0">
                <a:ea typeface="+mn-lt"/>
                <a:cs typeface="+mn-lt"/>
              </a:rPr>
            </a:br>
            <a:br>
              <a:rPr lang="en-US" sz="1400" b="0" dirty="0">
                <a:ea typeface="+mn-lt"/>
                <a:cs typeface="+mn-lt"/>
              </a:rPr>
            </a:br>
            <a:r>
              <a:rPr lang="en-US" sz="1400" b="0" dirty="0">
                <a:ea typeface="+mn-lt"/>
                <a:cs typeface="+mn-lt"/>
                <a:hlinkClick r:id="rId4"/>
              </a:rPr>
              <a:t>Role of Internet of Things in Sustainable Development | EcoMENA</a:t>
            </a:r>
            <a:br>
              <a:rPr lang="en-US" sz="1400" b="0" dirty="0">
                <a:ea typeface="+mn-lt"/>
                <a:cs typeface="+mn-lt"/>
              </a:rPr>
            </a:br>
            <a:br>
              <a:rPr lang="en-US" sz="1400" b="0" dirty="0">
                <a:ea typeface="+mn-lt"/>
                <a:cs typeface="+mn-lt"/>
              </a:rPr>
            </a:br>
            <a:r>
              <a:rPr lang="en-US" sz="1400" b="0" dirty="0">
                <a:ea typeface="+mn-lt"/>
                <a:cs typeface="+mn-lt"/>
                <a:hlinkClick r:id="rId5"/>
              </a:rPr>
              <a:t>Blockchain can be the key that unlocks the SDGs. Here's how | World Economic Forum (weforum.org)</a:t>
            </a:r>
            <a:br>
              <a:rPr lang="en-US" sz="1400" b="0" dirty="0">
                <a:ea typeface="+mn-lt"/>
                <a:cs typeface="+mn-lt"/>
              </a:rPr>
            </a:br>
            <a:br>
              <a:rPr lang="en-US" sz="1400" b="0" dirty="0">
                <a:ea typeface="+mn-lt"/>
                <a:cs typeface="+mn-lt"/>
              </a:rPr>
            </a:br>
            <a:r>
              <a:rPr lang="en-US" sz="1400" b="0" dirty="0">
                <a:ea typeface="+mn-lt"/>
                <a:cs typeface="+mn-lt"/>
                <a:hlinkClick r:id="rId6"/>
              </a:rPr>
              <a:t>Accelerating Sustainable Development with Hyperautomation - UNICC</a:t>
            </a:r>
            <a:endParaRPr lang="en-US" sz="1400" b="0" dirty="0">
              <a:solidFill>
                <a:srgbClr val="00AFC8"/>
              </a:solidFill>
              <a:ea typeface="+mn-lt"/>
              <a:cs typeface="+mn-lt"/>
            </a:endParaRPr>
          </a:p>
        </p:txBody>
      </p:sp>
      <p:pic>
        <p:nvPicPr>
          <p:cNvPr id="6" name="Picture 5" descr="A picture containing text&#10;&#10;Description automatically generated">
            <a:extLst>
              <a:ext uri="{FF2B5EF4-FFF2-40B4-BE49-F238E27FC236}">
                <a16:creationId xmlns:a16="http://schemas.microsoft.com/office/drawing/2014/main" id="{00F79994-861F-8A67-BAB0-D19CFB6EBEE3}"/>
              </a:ext>
            </a:extLst>
          </p:cNvPr>
          <p:cNvPicPr>
            <a:picLocks noChangeAspect="1"/>
          </p:cNvPicPr>
          <p:nvPr/>
        </p:nvPicPr>
        <p:blipFill>
          <a:blip r:embed="rId7"/>
          <a:stretch>
            <a:fillRect/>
          </a:stretch>
        </p:blipFill>
        <p:spPr>
          <a:xfrm>
            <a:off x="513241" y="5599134"/>
            <a:ext cx="1050753" cy="503130"/>
          </a:xfrm>
          <a:prstGeom prst="rect">
            <a:avLst/>
          </a:prstGeom>
        </p:spPr>
      </p:pic>
      <p:pic>
        <p:nvPicPr>
          <p:cNvPr id="9" name="Picture 9" descr="A picture containing text, clipart&#10;&#10;Description automatically generated">
            <a:extLst>
              <a:ext uri="{FF2B5EF4-FFF2-40B4-BE49-F238E27FC236}">
                <a16:creationId xmlns:a16="http://schemas.microsoft.com/office/drawing/2014/main" id="{8D059F42-361C-334A-CF71-A6CD50F220DB}"/>
              </a:ext>
            </a:extLst>
          </p:cNvPr>
          <p:cNvPicPr>
            <a:picLocks noChangeAspect="1"/>
          </p:cNvPicPr>
          <p:nvPr/>
        </p:nvPicPr>
        <p:blipFill>
          <a:blip r:embed="rId8"/>
          <a:stretch>
            <a:fillRect/>
          </a:stretch>
        </p:blipFill>
        <p:spPr>
          <a:xfrm>
            <a:off x="1672812" y="5502448"/>
            <a:ext cx="590290" cy="600729"/>
          </a:xfrm>
          <a:prstGeom prst="rect">
            <a:avLst/>
          </a:prstGeom>
        </p:spPr>
      </p:pic>
      <p:pic>
        <p:nvPicPr>
          <p:cNvPr id="11" name="Picture 11" descr="Icon&#10;&#10;Description automatically generated">
            <a:extLst>
              <a:ext uri="{FF2B5EF4-FFF2-40B4-BE49-F238E27FC236}">
                <a16:creationId xmlns:a16="http://schemas.microsoft.com/office/drawing/2014/main" id="{862CD7E7-3641-850E-51A6-338BD136F57F}"/>
              </a:ext>
            </a:extLst>
          </p:cNvPr>
          <p:cNvPicPr>
            <a:picLocks noChangeAspect="1"/>
          </p:cNvPicPr>
          <p:nvPr/>
        </p:nvPicPr>
        <p:blipFill>
          <a:blip r:embed="rId9"/>
          <a:stretch>
            <a:fillRect/>
          </a:stretch>
        </p:blipFill>
        <p:spPr>
          <a:xfrm>
            <a:off x="2901602" y="5492924"/>
            <a:ext cx="590290" cy="600729"/>
          </a:xfrm>
          <a:prstGeom prst="rect">
            <a:avLst/>
          </a:prstGeom>
        </p:spPr>
      </p:pic>
      <p:pic>
        <p:nvPicPr>
          <p:cNvPr id="12" name="Picture 12" descr="Table&#10;&#10;Description automatically generated">
            <a:extLst>
              <a:ext uri="{FF2B5EF4-FFF2-40B4-BE49-F238E27FC236}">
                <a16:creationId xmlns:a16="http://schemas.microsoft.com/office/drawing/2014/main" id="{CFB8EEC7-8D9C-680F-D715-597634DB585B}"/>
              </a:ext>
            </a:extLst>
          </p:cNvPr>
          <p:cNvPicPr>
            <a:picLocks noChangeAspect="1"/>
          </p:cNvPicPr>
          <p:nvPr/>
        </p:nvPicPr>
        <p:blipFill>
          <a:blip r:embed="rId10"/>
          <a:stretch>
            <a:fillRect/>
          </a:stretch>
        </p:blipFill>
        <p:spPr>
          <a:xfrm>
            <a:off x="4842354" y="5492923"/>
            <a:ext cx="590291" cy="600729"/>
          </a:xfrm>
          <a:prstGeom prst="rect">
            <a:avLst/>
          </a:prstGeom>
        </p:spPr>
      </p:pic>
      <p:pic>
        <p:nvPicPr>
          <p:cNvPr id="14" name="Picture 14" descr="A picture containing text&#10;&#10;Description automatically generated">
            <a:extLst>
              <a:ext uri="{FF2B5EF4-FFF2-40B4-BE49-F238E27FC236}">
                <a16:creationId xmlns:a16="http://schemas.microsoft.com/office/drawing/2014/main" id="{244B69E0-1C09-1135-CB1D-66872141961B}"/>
              </a:ext>
            </a:extLst>
          </p:cNvPr>
          <p:cNvPicPr>
            <a:picLocks noChangeAspect="1"/>
          </p:cNvPicPr>
          <p:nvPr/>
        </p:nvPicPr>
        <p:blipFill>
          <a:blip r:embed="rId11"/>
          <a:stretch>
            <a:fillRect/>
          </a:stretch>
        </p:blipFill>
        <p:spPr>
          <a:xfrm>
            <a:off x="5460629" y="5492923"/>
            <a:ext cx="590291" cy="600729"/>
          </a:xfrm>
          <a:prstGeom prst="rect">
            <a:avLst/>
          </a:prstGeom>
        </p:spPr>
      </p:pic>
      <p:pic>
        <p:nvPicPr>
          <p:cNvPr id="5" name="Picture 13" descr="A picture containing application&#10;&#10;Description automatically generated">
            <a:extLst>
              <a:ext uri="{FF2B5EF4-FFF2-40B4-BE49-F238E27FC236}">
                <a16:creationId xmlns:a16="http://schemas.microsoft.com/office/drawing/2014/main" id="{70597C10-EA15-24BD-9928-6CA21FA902A5}"/>
              </a:ext>
            </a:extLst>
          </p:cNvPr>
          <p:cNvPicPr>
            <a:picLocks noChangeAspect="1"/>
          </p:cNvPicPr>
          <p:nvPr/>
        </p:nvPicPr>
        <p:blipFill>
          <a:blip r:embed="rId12"/>
          <a:stretch>
            <a:fillRect/>
          </a:stretch>
        </p:blipFill>
        <p:spPr>
          <a:xfrm>
            <a:off x="2288351" y="5495925"/>
            <a:ext cx="589711" cy="603998"/>
          </a:xfrm>
          <a:prstGeom prst="rect">
            <a:avLst/>
          </a:prstGeom>
        </p:spPr>
      </p:pic>
      <p:pic>
        <p:nvPicPr>
          <p:cNvPr id="20" name="Picture 5" descr="A picture containing text, clipart&#10;&#10;Description automatically generated">
            <a:extLst>
              <a:ext uri="{FF2B5EF4-FFF2-40B4-BE49-F238E27FC236}">
                <a16:creationId xmlns:a16="http://schemas.microsoft.com/office/drawing/2014/main" id="{9E83E2D6-663E-2AE6-3961-9C7F117FA0EC}"/>
              </a:ext>
            </a:extLst>
          </p:cNvPr>
          <p:cNvPicPr>
            <a:picLocks noChangeAspect="1"/>
          </p:cNvPicPr>
          <p:nvPr/>
        </p:nvPicPr>
        <p:blipFill>
          <a:blip r:embed="rId13"/>
          <a:stretch>
            <a:fillRect/>
          </a:stretch>
        </p:blipFill>
        <p:spPr>
          <a:xfrm>
            <a:off x="4180365" y="5493315"/>
            <a:ext cx="632565" cy="603990"/>
          </a:xfrm>
          <a:prstGeom prst="rect">
            <a:avLst/>
          </a:prstGeom>
        </p:spPr>
      </p:pic>
      <p:pic>
        <p:nvPicPr>
          <p:cNvPr id="21" name="Picture 21" descr="Icon&#10;&#10;Description automatically generated">
            <a:extLst>
              <a:ext uri="{FF2B5EF4-FFF2-40B4-BE49-F238E27FC236}">
                <a16:creationId xmlns:a16="http://schemas.microsoft.com/office/drawing/2014/main" id="{A458BCE3-512B-BA38-364A-3E4A41ABBB0C}"/>
              </a:ext>
            </a:extLst>
          </p:cNvPr>
          <p:cNvPicPr>
            <a:picLocks noChangeAspect="1"/>
          </p:cNvPicPr>
          <p:nvPr/>
        </p:nvPicPr>
        <p:blipFill>
          <a:blip r:embed="rId14"/>
          <a:stretch>
            <a:fillRect/>
          </a:stretch>
        </p:blipFill>
        <p:spPr>
          <a:xfrm>
            <a:off x="3519488" y="5491163"/>
            <a:ext cx="633412" cy="604837"/>
          </a:xfrm>
          <a:prstGeom prst="rect">
            <a:avLst/>
          </a:prstGeom>
        </p:spPr>
      </p:pic>
    </p:spTree>
    <p:extLst>
      <p:ext uri="{BB962C8B-B14F-4D97-AF65-F5344CB8AC3E}">
        <p14:creationId xmlns:p14="http://schemas.microsoft.com/office/powerpoint/2010/main" val="294237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5D1D-6071-4947-B557-D3BA8CA474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B947CA-75F9-4027-9894-34D9FA7AC73C}"/>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EA4C8369-9C2B-4F2D-93E7-8ED7C179704B}"/>
              </a:ext>
            </a:extLst>
          </p:cNvPr>
          <p:cNvPicPr>
            <a:picLocks noChangeAspect="1"/>
          </p:cNvPicPr>
          <p:nvPr/>
        </p:nvPicPr>
        <p:blipFill rotWithShape="1">
          <a:blip r:embed="rId2"/>
          <a:srcRect l="26486" t="16966" r="34730" b="8741"/>
          <a:stretch/>
        </p:blipFill>
        <p:spPr>
          <a:xfrm>
            <a:off x="1735968" y="456583"/>
            <a:ext cx="5671752" cy="6111343"/>
          </a:xfrm>
          <a:prstGeom prst="rect">
            <a:avLst/>
          </a:prstGeom>
        </p:spPr>
      </p:pic>
    </p:spTree>
    <p:extLst>
      <p:ext uri="{BB962C8B-B14F-4D97-AF65-F5344CB8AC3E}">
        <p14:creationId xmlns:p14="http://schemas.microsoft.com/office/powerpoint/2010/main" val="310434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307F07-350C-475B-874A-32271D4BC2AE}"/>
              </a:ext>
            </a:extLst>
          </p:cNvPr>
          <p:cNvSpPr/>
          <p:nvPr/>
        </p:nvSpPr>
        <p:spPr>
          <a:xfrm>
            <a:off x="193399" y="1339714"/>
            <a:ext cx="4643644" cy="3975447"/>
          </a:xfrm>
          <a:prstGeom prst="rect">
            <a:avLst/>
          </a:prstGeom>
        </p:spPr>
        <p:txBody>
          <a:bodyPr wrap="square">
            <a:spAutoFit/>
          </a:bodyPr>
          <a:lstStyle/>
          <a:p>
            <a:pPr lvl="0">
              <a:defRPr/>
            </a:pPr>
            <a:r>
              <a:rPr lang="en-GB" b="1">
                <a:solidFill>
                  <a:prstClr val="black"/>
                </a:solidFill>
                <a:latin typeface="Trebuchet MS" panose="020B0603020202020204" pitchFamily="34" charset="0"/>
              </a:rPr>
              <a:t>We are working to…</a:t>
            </a:r>
          </a:p>
          <a:p>
            <a:pPr marL="609585" lvl="0" indent="-406390">
              <a:spcBef>
                <a:spcPts val="1600"/>
              </a:spcBef>
              <a:spcAft>
                <a:spcPts val="300"/>
              </a:spcAft>
              <a:buClr>
                <a:srgbClr val="000000"/>
              </a:buClr>
              <a:buSzPts val="1200"/>
              <a:buFont typeface="Arial" panose="020B0604020202020204" pitchFamily="34" charset="0"/>
              <a:buChar char="●"/>
              <a:defRPr/>
            </a:pPr>
            <a:r>
              <a:rPr lang="en-GB">
                <a:solidFill>
                  <a:prstClr val="black"/>
                </a:solidFill>
                <a:latin typeface="Trebuchet MS" panose="020B0603020202020204" pitchFamily="34" charset="0"/>
              </a:rPr>
              <a:t>Move sustainability from being a niche subject that relatively few study to something all students learn about - </a:t>
            </a:r>
            <a:r>
              <a:rPr lang="en-GB">
                <a:solidFill>
                  <a:srgbClr val="00AEC7"/>
                </a:solidFill>
                <a:latin typeface="Trebuchet MS" panose="020B0603020202020204" pitchFamily="34" charset="0"/>
              </a:rPr>
              <a:t>a</a:t>
            </a:r>
            <a:r>
              <a:rPr lang="en-GB" b="1">
                <a:solidFill>
                  <a:srgbClr val="00AEC7"/>
                </a:solidFill>
                <a:latin typeface="Trebuchet MS" panose="020B0603020202020204" pitchFamily="34" charset="0"/>
                <a:ea typeface="Verdana" panose="020B0604030504040204" pitchFamily="34" charset="0"/>
              </a:rPr>
              <a:t>ll students should be “sustainability students”.</a:t>
            </a:r>
          </a:p>
          <a:p>
            <a:pPr marL="609585" lvl="0" indent="-406390">
              <a:spcAft>
                <a:spcPts val="300"/>
              </a:spcAft>
              <a:buClr>
                <a:srgbClr val="000000"/>
              </a:buClr>
              <a:buSzPts val="1200"/>
              <a:buFont typeface="Arial" panose="020B0604020202020204" pitchFamily="34" charset="0"/>
              <a:buChar char="●"/>
              <a:defRPr/>
            </a:pPr>
            <a:r>
              <a:rPr lang="en-GB">
                <a:solidFill>
                  <a:prstClr val="black"/>
                </a:solidFill>
                <a:latin typeface="Trebuchet MS" panose="020B0603020202020204" pitchFamily="34" charset="0"/>
              </a:rPr>
              <a:t>Create cohort after cohort of </a:t>
            </a:r>
            <a:r>
              <a:rPr lang="en-GB" b="1">
                <a:solidFill>
                  <a:srgbClr val="00AEC7"/>
                </a:solidFill>
                <a:latin typeface="Trebuchet MS" panose="020B0603020202020204" pitchFamily="34" charset="0"/>
                <a:ea typeface="Verdana" panose="020B0604030504040204" pitchFamily="34" charset="0"/>
              </a:rPr>
              <a:t>positive, solutions-driven students</a:t>
            </a:r>
            <a:r>
              <a:rPr lang="en-GB" b="1">
                <a:solidFill>
                  <a:srgbClr val="3D5566"/>
                </a:solidFill>
                <a:latin typeface="Trebuchet MS" panose="020B0603020202020204" pitchFamily="34" charset="0"/>
                <a:ea typeface="Verdana" panose="020B0604030504040204" pitchFamily="34" charset="0"/>
              </a:rPr>
              <a:t> </a:t>
            </a:r>
            <a:r>
              <a:rPr lang="en-GB">
                <a:solidFill>
                  <a:prstClr val="black"/>
                </a:solidFill>
                <a:latin typeface="Trebuchet MS" panose="020B0603020202020204" pitchFamily="34" charset="0"/>
              </a:rPr>
              <a:t>who go on to make the world a more sustainable place.</a:t>
            </a:r>
          </a:p>
          <a:p>
            <a:pPr marL="609585" lvl="0" indent="-406390">
              <a:buClr>
                <a:srgbClr val="000000"/>
              </a:buClr>
              <a:buSzPts val="1200"/>
              <a:buFont typeface="Arial" panose="020B0604020202020204" pitchFamily="34" charset="0"/>
              <a:buChar char="●"/>
              <a:defRPr/>
            </a:pPr>
            <a:r>
              <a:rPr lang="en-GB" b="1">
                <a:solidFill>
                  <a:srgbClr val="00AEC7"/>
                </a:solidFill>
                <a:latin typeface="Trebuchet MS" panose="020B0603020202020204" pitchFamily="34" charset="0"/>
                <a:ea typeface="Verdana" panose="020B0604030504040204" pitchFamily="34" charset="0"/>
              </a:rPr>
              <a:t>Shift society </a:t>
            </a:r>
            <a:r>
              <a:rPr lang="en-GB">
                <a:solidFill>
                  <a:prstClr val="black"/>
                </a:solidFill>
                <a:latin typeface="Trebuchet MS" panose="020B0603020202020204" pitchFamily="34" charset="0"/>
              </a:rPr>
              <a:t>from an obsession with short-term profit to long-term benefit.</a:t>
            </a:r>
          </a:p>
        </p:txBody>
      </p:sp>
      <p:sp>
        <p:nvSpPr>
          <p:cNvPr id="6" name="Content Placeholder 4">
            <a:extLst>
              <a:ext uri="{FF2B5EF4-FFF2-40B4-BE49-F238E27FC236}">
                <a16:creationId xmlns:a16="http://schemas.microsoft.com/office/drawing/2014/main" id="{DF19289E-9644-45EF-AC10-BB4DDE71A9F7}"/>
              </a:ext>
            </a:extLst>
          </p:cNvPr>
          <p:cNvSpPr txBox="1">
            <a:spLocks/>
          </p:cNvSpPr>
          <p:nvPr/>
        </p:nvSpPr>
        <p:spPr>
          <a:xfrm>
            <a:off x="4837043" y="2233109"/>
            <a:ext cx="4171950" cy="3144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195" indent="0">
              <a:lnSpc>
                <a:spcPct val="100000"/>
              </a:lnSpc>
              <a:spcBef>
                <a:spcPts val="1600"/>
              </a:spcBef>
              <a:spcAft>
                <a:spcPts val="300"/>
              </a:spcAft>
              <a:buClr>
                <a:srgbClr val="000000"/>
              </a:buClr>
              <a:buSzPts val="1200"/>
              <a:buNone/>
              <a:defRPr/>
            </a:pPr>
            <a:r>
              <a:rPr lang="en-GB" sz="1800" b="1">
                <a:solidFill>
                  <a:prstClr val="black"/>
                </a:solidFill>
                <a:ea typeface="Roboto"/>
                <a:cs typeface="Roboto"/>
                <a:sym typeface="Roboto"/>
              </a:rPr>
              <a:t>By…</a:t>
            </a:r>
          </a:p>
          <a:p>
            <a:pPr marL="609585" indent="-406390">
              <a:lnSpc>
                <a:spcPct val="100000"/>
              </a:lnSpc>
              <a:spcBef>
                <a:spcPts val="1600"/>
              </a:spcBef>
              <a:spcAft>
                <a:spcPts val="300"/>
              </a:spcAft>
              <a:buClr>
                <a:srgbClr val="000000"/>
              </a:buClr>
              <a:buSzPts val="1200"/>
              <a:buFont typeface="Roboto"/>
              <a:buChar char="●"/>
              <a:defRPr/>
            </a:pPr>
            <a:r>
              <a:rPr lang="en-GB" sz="1800">
                <a:solidFill>
                  <a:prstClr val="black"/>
                </a:solidFill>
                <a:ea typeface="Roboto"/>
                <a:cs typeface="Roboto"/>
                <a:sym typeface="Roboto"/>
              </a:rPr>
              <a:t>Getting more students </a:t>
            </a:r>
            <a:r>
              <a:rPr lang="en-GB" sz="1800" b="1">
                <a:solidFill>
                  <a:srgbClr val="0B8080"/>
                </a:solidFill>
                <a:ea typeface="Verdana" panose="020B0604030504040204" pitchFamily="34" charset="0"/>
                <a:sym typeface="Roboto"/>
              </a:rPr>
              <a:t>leading on, and learning about</a:t>
            </a:r>
            <a:r>
              <a:rPr lang="en-GB" sz="1800">
                <a:solidFill>
                  <a:prstClr val="black"/>
                </a:solidFill>
                <a:ea typeface="Roboto"/>
                <a:cs typeface="Roboto"/>
                <a:sym typeface="Roboto"/>
              </a:rPr>
              <a:t>, sustainability.</a:t>
            </a:r>
          </a:p>
          <a:p>
            <a:pPr marL="609585" indent="-406390">
              <a:lnSpc>
                <a:spcPct val="100000"/>
              </a:lnSpc>
              <a:spcBef>
                <a:spcPts val="0"/>
              </a:spcBef>
              <a:spcAft>
                <a:spcPts val="300"/>
              </a:spcAft>
              <a:buClr>
                <a:srgbClr val="000000"/>
              </a:buClr>
              <a:buSzPts val="1200"/>
              <a:buFont typeface="Roboto"/>
              <a:buChar char="●"/>
              <a:defRPr/>
            </a:pPr>
            <a:r>
              <a:rPr lang="en-GB" sz="1800">
                <a:solidFill>
                  <a:prstClr val="black"/>
                </a:solidFill>
                <a:ea typeface="Roboto"/>
                <a:cs typeface="Roboto"/>
                <a:sym typeface="Roboto"/>
              </a:rPr>
              <a:t>Embedding sustainability in formal education, </a:t>
            </a:r>
            <a:r>
              <a:rPr lang="en-GB" sz="1800" b="1">
                <a:solidFill>
                  <a:srgbClr val="0B8080"/>
                </a:solidFill>
                <a:ea typeface="Verdana" panose="020B0604030504040204" pitchFamily="34" charset="0"/>
                <a:sym typeface="Roboto"/>
              </a:rPr>
              <a:t>from early years to adult learning</a:t>
            </a:r>
            <a:r>
              <a:rPr lang="en-GB" sz="1800">
                <a:solidFill>
                  <a:prstClr val="black"/>
                </a:solidFill>
                <a:ea typeface="Roboto"/>
                <a:cs typeface="Roboto"/>
                <a:sym typeface="Roboto"/>
              </a:rPr>
              <a:t>.</a:t>
            </a:r>
          </a:p>
          <a:p>
            <a:pPr marL="609585" indent="-406390">
              <a:lnSpc>
                <a:spcPct val="100000"/>
              </a:lnSpc>
              <a:spcBef>
                <a:spcPts val="0"/>
              </a:spcBef>
              <a:buClr>
                <a:srgbClr val="000000"/>
              </a:buClr>
              <a:buSzPts val="1200"/>
              <a:buFont typeface="Roboto"/>
              <a:buChar char="●"/>
              <a:defRPr/>
            </a:pPr>
            <a:r>
              <a:rPr lang="en-GB" sz="1800">
                <a:solidFill>
                  <a:prstClr val="black"/>
                </a:solidFill>
                <a:ea typeface="Roboto"/>
                <a:cs typeface="Roboto"/>
                <a:sym typeface="Roboto"/>
              </a:rPr>
              <a:t>Making sustainability </a:t>
            </a:r>
            <a:r>
              <a:rPr lang="en-GB" sz="1800" b="1">
                <a:solidFill>
                  <a:srgbClr val="0B8080"/>
                </a:solidFill>
                <a:ea typeface="Verdana" panose="020B0604030504040204" pitchFamily="34" charset="0"/>
                <a:sym typeface="Roboto"/>
              </a:rPr>
              <a:t>more inclusive</a:t>
            </a:r>
            <a:r>
              <a:rPr lang="en-GB" sz="1800">
                <a:solidFill>
                  <a:prstClr val="black"/>
                </a:solidFill>
                <a:ea typeface="Roboto"/>
                <a:cs typeface="Roboto"/>
                <a:sym typeface="Roboto"/>
              </a:rPr>
              <a:t>, for everyone.</a:t>
            </a:r>
            <a:endParaRPr lang="en-GB" sz="1800">
              <a:solidFill>
                <a:prstClr val="black"/>
              </a:solidFill>
            </a:endParaRPr>
          </a:p>
          <a:p>
            <a:pPr marL="0" indent="0">
              <a:buFont typeface="Arial" panose="020B0604020202020204" pitchFamily="34" charset="0"/>
              <a:buNone/>
            </a:pPr>
            <a:endParaRPr lang="en-GB"/>
          </a:p>
        </p:txBody>
      </p:sp>
      <p:sp>
        <p:nvSpPr>
          <p:cNvPr id="9" name="Title 1">
            <a:extLst>
              <a:ext uri="{FF2B5EF4-FFF2-40B4-BE49-F238E27FC236}">
                <a16:creationId xmlns:a16="http://schemas.microsoft.com/office/drawing/2014/main" id="{2EBDCFCD-3B78-4F8F-9D43-011DFE9F6004}"/>
              </a:ext>
            </a:extLst>
          </p:cNvPr>
          <p:cNvSpPr>
            <a:spLocks noGrp="1"/>
          </p:cNvSpPr>
          <p:nvPr>
            <p:ph type="title"/>
          </p:nvPr>
        </p:nvSpPr>
        <p:spPr>
          <a:xfrm>
            <a:off x="468000" y="446400"/>
            <a:ext cx="8207688" cy="714063"/>
          </a:xfrm>
        </p:spPr>
        <p:txBody>
          <a:bodyPr/>
          <a:lstStyle/>
          <a:p>
            <a:r>
              <a:rPr lang="en-GB"/>
              <a:t>INTRODUCTION TO SOS-UK</a:t>
            </a:r>
            <a:endParaRPr lang="en-US"/>
          </a:p>
        </p:txBody>
      </p:sp>
      <p:pic>
        <p:nvPicPr>
          <p:cNvPr id="10" name="Picture 9">
            <a:extLst>
              <a:ext uri="{FF2B5EF4-FFF2-40B4-BE49-F238E27FC236}">
                <a16:creationId xmlns:a16="http://schemas.microsoft.com/office/drawing/2014/main" id="{ED89F6CF-7875-4E63-9CEB-C417351E6A30}"/>
              </a:ext>
            </a:extLst>
          </p:cNvPr>
          <p:cNvPicPr>
            <a:picLocks noChangeAspect="1"/>
          </p:cNvPicPr>
          <p:nvPr/>
        </p:nvPicPr>
        <p:blipFill>
          <a:blip r:embed="rId3"/>
          <a:stretch>
            <a:fillRect/>
          </a:stretch>
        </p:blipFill>
        <p:spPr>
          <a:xfrm>
            <a:off x="6104175" y="278623"/>
            <a:ext cx="2034810" cy="2034810"/>
          </a:xfrm>
          <a:prstGeom prst="rect">
            <a:avLst/>
          </a:prstGeom>
        </p:spPr>
      </p:pic>
      <p:grpSp>
        <p:nvGrpSpPr>
          <p:cNvPr id="11" name="Group 10">
            <a:extLst>
              <a:ext uri="{FF2B5EF4-FFF2-40B4-BE49-F238E27FC236}">
                <a16:creationId xmlns:a16="http://schemas.microsoft.com/office/drawing/2014/main" id="{873C81A3-06CA-4099-8186-00145923CD7E}"/>
              </a:ext>
            </a:extLst>
          </p:cNvPr>
          <p:cNvGrpSpPr/>
          <p:nvPr/>
        </p:nvGrpSpPr>
        <p:grpSpPr>
          <a:xfrm>
            <a:off x="6983837" y="5691676"/>
            <a:ext cx="1650115" cy="330812"/>
            <a:chOff x="6458858" y="5703399"/>
            <a:chExt cx="1650115" cy="330812"/>
          </a:xfrm>
        </p:grpSpPr>
        <p:pic>
          <p:nvPicPr>
            <p:cNvPr id="12" name="Picture 5" descr="facebook">
              <a:hlinkClick r:id="rId4"/>
              <a:extLst>
                <a:ext uri="{FF2B5EF4-FFF2-40B4-BE49-F238E27FC236}">
                  <a16:creationId xmlns:a16="http://schemas.microsoft.com/office/drawing/2014/main" id="{DC2BCF12-F352-4864-BC35-B45935A85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054" y="5708163"/>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nsta">
              <a:hlinkClick r:id="rId6"/>
              <a:extLst>
                <a:ext uri="{FF2B5EF4-FFF2-40B4-BE49-F238E27FC236}">
                  <a16:creationId xmlns:a16="http://schemas.microsoft.com/office/drawing/2014/main" id="{547DA1E4-639E-4A84-92C9-35F65824B7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8927" y="5719886"/>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twitter">
              <a:hlinkClick r:id="rId8"/>
              <a:extLst>
                <a:ext uri="{FF2B5EF4-FFF2-40B4-BE49-F238E27FC236}">
                  <a16:creationId xmlns:a16="http://schemas.microsoft.com/office/drawing/2014/main" id="{62702488-1224-4451-82FB-77C356E26A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8858" y="5708162"/>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linkedin logo">
              <a:hlinkClick r:id="rId10"/>
              <a:extLst>
                <a:ext uri="{FF2B5EF4-FFF2-40B4-BE49-F238E27FC236}">
                  <a16:creationId xmlns:a16="http://schemas.microsoft.com/office/drawing/2014/main" id="{4FDDEA6D-638E-49D7-B6DD-D22963295F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5123" y="5703399"/>
              <a:ext cx="323850" cy="3238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7183C927-2D69-4944-94CA-05D061311221}"/>
              </a:ext>
            </a:extLst>
          </p:cNvPr>
          <p:cNvSpPr/>
          <p:nvPr/>
        </p:nvSpPr>
        <p:spPr>
          <a:xfrm>
            <a:off x="3761916" y="5653787"/>
            <a:ext cx="3359664" cy="369332"/>
          </a:xfrm>
          <a:prstGeom prst="rect">
            <a:avLst/>
          </a:prstGeom>
        </p:spPr>
        <p:txBody>
          <a:bodyPr wrap="square">
            <a:spAutoFit/>
          </a:bodyPr>
          <a:lstStyle/>
          <a:p>
            <a:r>
              <a:rPr lang="en-GB">
                <a:latin typeface="Trebuchet MS" panose="020B0603020202020204" pitchFamily="34" charset="0"/>
                <a:ea typeface="Verdana" panose="020B0604030504040204" pitchFamily="34" charset="0"/>
                <a:cs typeface="Verdana" panose="020B0604030504040204" pitchFamily="34" charset="0"/>
              </a:rPr>
              <a:t>CONTACT: </a:t>
            </a:r>
            <a:r>
              <a:rPr lang="en-GB">
                <a:latin typeface="Trebuchet MS" panose="020B0603020202020204" pitchFamily="34" charset="0"/>
                <a:ea typeface="Verdana" panose="020B0604030504040204" pitchFamily="34" charset="0"/>
                <a:cs typeface="Verdana" panose="020B0604030504040204" pitchFamily="34" charset="0"/>
                <a:hlinkClick r:id="rId12"/>
              </a:rPr>
              <a:t>hello@sos-uk.org</a:t>
            </a:r>
            <a:r>
              <a:rPr lang="en-GB">
                <a:latin typeface="Trebuchet MS" panose="020B0603020202020204" pitchFamily="34" charset="0"/>
                <a:ea typeface="Verdana" panose="020B0604030504040204" pitchFamily="34" charset="0"/>
                <a:cs typeface="Verdana" panose="020B0604030504040204" pitchFamily="34" charset="0"/>
              </a:rPr>
              <a:t> </a:t>
            </a:r>
            <a:endParaRPr lang="en-GB"/>
          </a:p>
        </p:txBody>
      </p:sp>
      <p:sp>
        <p:nvSpPr>
          <p:cNvPr id="3" name="Footer Placeholder 2">
            <a:extLst>
              <a:ext uri="{FF2B5EF4-FFF2-40B4-BE49-F238E27FC236}">
                <a16:creationId xmlns:a16="http://schemas.microsoft.com/office/drawing/2014/main" id="{1B863AFA-7C79-4EFD-AC85-9DF44EEC5D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5535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43DF-9556-4DE3-BC98-C9AFC8415E5C}"/>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7D09E6E4-E622-4AD0-B38B-3F479B50C726}"/>
              </a:ext>
            </a:extLst>
          </p:cNvPr>
          <p:cNvPicPr>
            <a:picLocks noGrp="1" noChangeAspect="1"/>
          </p:cNvPicPr>
          <p:nvPr>
            <p:ph idx="1"/>
          </p:nvPr>
        </p:nvPicPr>
        <p:blipFill rotWithShape="1">
          <a:blip r:embed="rId2"/>
          <a:srcRect l="25819" t="16171" r="35289" b="14873"/>
          <a:stretch/>
        </p:blipFill>
        <p:spPr>
          <a:xfrm>
            <a:off x="1531459" y="510728"/>
            <a:ext cx="6080769" cy="6057198"/>
          </a:xfrm>
        </p:spPr>
      </p:pic>
      <p:sp>
        <p:nvSpPr>
          <p:cNvPr id="4" name="Footer Placeholder 3">
            <a:extLst>
              <a:ext uri="{FF2B5EF4-FFF2-40B4-BE49-F238E27FC236}">
                <a16:creationId xmlns:a16="http://schemas.microsoft.com/office/drawing/2014/main" id="{A388DCD4-D485-40E0-BC2D-44B125B5E5A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5434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E559-AA17-488F-8B1E-87B6B7E6A2C6}"/>
              </a:ext>
            </a:extLst>
          </p:cNvPr>
          <p:cNvSpPr>
            <a:spLocks noGrp="1"/>
          </p:cNvSpPr>
          <p:nvPr>
            <p:ph type="title"/>
          </p:nvPr>
        </p:nvSpPr>
        <p:spPr/>
        <p:txBody>
          <a:bodyPr/>
          <a:lstStyle/>
          <a:p>
            <a:endParaRPr lang="en-GB"/>
          </a:p>
        </p:txBody>
      </p:sp>
      <p:pic>
        <p:nvPicPr>
          <p:cNvPr id="5" name="Picture 5" descr="Graphical user interface, text, application, Word&#10;&#10;Description automatically generated">
            <a:extLst>
              <a:ext uri="{FF2B5EF4-FFF2-40B4-BE49-F238E27FC236}">
                <a16:creationId xmlns:a16="http://schemas.microsoft.com/office/drawing/2014/main" id="{C334065E-D968-4510-14B4-0C3616A3361D}"/>
              </a:ext>
            </a:extLst>
          </p:cNvPr>
          <p:cNvPicPr>
            <a:picLocks noGrp="1" noChangeAspect="1"/>
          </p:cNvPicPr>
          <p:nvPr>
            <p:ph idx="1"/>
          </p:nvPr>
        </p:nvPicPr>
        <p:blipFill rotWithShape="1">
          <a:blip r:embed="rId3"/>
          <a:srcRect l="64930" t="13575" r="18043" b="23982"/>
          <a:stretch/>
        </p:blipFill>
        <p:spPr>
          <a:xfrm>
            <a:off x="2127698" y="628651"/>
            <a:ext cx="5238866" cy="5397644"/>
          </a:xfrm>
        </p:spPr>
      </p:pic>
    </p:spTree>
    <p:extLst>
      <p:ext uri="{BB962C8B-B14F-4D97-AF65-F5344CB8AC3E}">
        <p14:creationId xmlns:p14="http://schemas.microsoft.com/office/powerpoint/2010/main" val="380034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E91B-30EA-5F3C-2AC3-4B5EFAB718BE}"/>
              </a:ext>
            </a:extLst>
          </p:cNvPr>
          <p:cNvSpPr>
            <a:spLocks noGrp="1"/>
          </p:cNvSpPr>
          <p:nvPr>
            <p:ph type="title"/>
          </p:nvPr>
        </p:nvSpPr>
        <p:spPr/>
        <p:txBody>
          <a:bodyPr/>
          <a:lstStyle/>
          <a:p>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E7913AA6-93CD-759D-5742-FCE4BC87074D}"/>
              </a:ext>
            </a:extLst>
          </p:cNvPr>
          <p:cNvPicPr>
            <a:picLocks noGrp="1" noChangeAspect="1"/>
          </p:cNvPicPr>
          <p:nvPr>
            <p:ph idx="1"/>
          </p:nvPr>
        </p:nvPicPr>
        <p:blipFill rotWithShape="1">
          <a:blip r:embed="rId3"/>
          <a:srcRect l="65013" t="14027" r="18829" b="28959"/>
          <a:stretch/>
        </p:blipFill>
        <p:spPr>
          <a:xfrm>
            <a:off x="1964340" y="854308"/>
            <a:ext cx="5215320" cy="5149384"/>
          </a:xfrm>
        </p:spPr>
      </p:pic>
    </p:spTree>
    <p:extLst>
      <p:ext uri="{BB962C8B-B14F-4D97-AF65-F5344CB8AC3E}">
        <p14:creationId xmlns:p14="http://schemas.microsoft.com/office/powerpoint/2010/main" val="168714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CDA1C1E-B9BD-480D-9B98-26BD2869A4EE}"/>
              </a:ext>
            </a:extLst>
          </p:cNvPr>
          <p:cNvSpPr>
            <a:spLocks noGrp="1"/>
          </p:cNvSpPr>
          <p:nvPr>
            <p:ph type="subTitle" idx="1"/>
          </p:nvPr>
        </p:nvSpPr>
        <p:spPr/>
        <p:txBody>
          <a:bodyPr/>
          <a:lstStyle/>
          <a:p>
            <a:r>
              <a:rPr lang="en-GB"/>
              <a:t>SOS-UK Programmes</a:t>
            </a:r>
          </a:p>
        </p:txBody>
      </p:sp>
    </p:spTree>
    <p:extLst>
      <p:ext uri="{BB962C8B-B14F-4D97-AF65-F5344CB8AC3E}">
        <p14:creationId xmlns:p14="http://schemas.microsoft.com/office/powerpoint/2010/main" val="290978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6D03-8E06-43CA-BE71-32AC068AD171}"/>
              </a:ext>
            </a:extLst>
          </p:cNvPr>
          <p:cNvSpPr>
            <a:spLocks noGrp="1"/>
          </p:cNvSpPr>
          <p:nvPr>
            <p:ph type="title"/>
          </p:nvPr>
        </p:nvSpPr>
        <p:spPr/>
        <p:txBody>
          <a:bodyPr/>
          <a:lstStyle/>
          <a:p>
            <a:r>
              <a:rPr lang="en-US" dirty="0">
                <a:ea typeface="+mj-lt"/>
                <a:cs typeface="+mj-lt"/>
              </a:rPr>
              <a:t>Education for Sustainable Development beyond the Teach In</a:t>
            </a:r>
            <a:endParaRPr lang="en-US" dirty="0"/>
          </a:p>
        </p:txBody>
      </p:sp>
      <p:sp>
        <p:nvSpPr>
          <p:cNvPr id="3" name="Content Placeholder 2">
            <a:extLst>
              <a:ext uri="{FF2B5EF4-FFF2-40B4-BE49-F238E27FC236}">
                <a16:creationId xmlns:a16="http://schemas.microsoft.com/office/drawing/2014/main" id="{821CBC4F-B880-EE88-B953-76D8ADA927A2}"/>
              </a:ext>
            </a:extLst>
          </p:cNvPr>
          <p:cNvSpPr>
            <a:spLocks noGrp="1"/>
          </p:cNvSpPr>
          <p:nvPr>
            <p:ph idx="1"/>
          </p:nvPr>
        </p:nvSpPr>
        <p:spPr/>
        <p:txBody>
          <a:bodyPr vert="horz" wrap="square" lIns="0" tIns="0" rIns="0" bIns="0" rtlCol="0" anchor="t">
            <a:noAutofit/>
          </a:bodyPr>
          <a:lstStyle/>
          <a:p>
            <a:r>
              <a:rPr lang="en-US" dirty="0">
                <a:solidFill>
                  <a:schemeClr val="tx1"/>
                </a:solidFill>
                <a:ea typeface="+mn-lt"/>
                <a:cs typeface="+mn-lt"/>
              </a:rPr>
              <a:t>We need to deliver Education for Sustainable Development all year round, not just three weeks each year. </a:t>
            </a:r>
            <a:r>
              <a:rPr lang="en-US" b="0" dirty="0">
                <a:solidFill>
                  <a:schemeClr val="tx1"/>
                </a:solidFill>
                <a:ea typeface="+mn-lt"/>
                <a:cs typeface="+mn-lt"/>
              </a:rPr>
              <a:t>SOS-UK run a number of campaigns, </a:t>
            </a:r>
            <a:r>
              <a:rPr lang="en-US" b="0" dirty="0" err="1">
                <a:solidFill>
                  <a:schemeClr val="tx1"/>
                </a:solidFill>
                <a:ea typeface="+mn-lt"/>
                <a:cs typeface="+mn-lt"/>
              </a:rPr>
              <a:t>programmes</a:t>
            </a:r>
            <a:r>
              <a:rPr lang="en-US" b="0" dirty="0">
                <a:solidFill>
                  <a:schemeClr val="tx1"/>
                </a:solidFill>
                <a:ea typeface="+mn-lt"/>
                <a:cs typeface="+mn-lt"/>
              </a:rPr>
              <a:t>, workshops and consultancy to support staff and students to lead on and learn for sustainability within the education sector. Find out more by clicking on the icons below:</a:t>
            </a:r>
            <a:endParaRPr lang="en-US" dirty="0">
              <a:solidFill>
                <a:schemeClr val="tx1"/>
              </a:solidFill>
            </a:endParaRPr>
          </a:p>
          <a:p>
            <a:endParaRPr lang="en-US" dirty="0"/>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27CA3655-2C76-681D-7B5D-1076C67AB704}"/>
              </a:ext>
            </a:extLst>
          </p:cNvPr>
          <p:cNvPicPr>
            <a:picLocks noChangeAspect="1"/>
          </p:cNvPicPr>
          <p:nvPr/>
        </p:nvPicPr>
        <p:blipFill>
          <a:blip r:embed="rId2"/>
          <a:stretch>
            <a:fillRect/>
          </a:stretch>
        </p:blipFill>
        <p:spPr>
          <a:xfrm>
            <a:off x="466725" y="2579528"/>
            <a:ext cx="1419225" cy="908369"/>
          </a:xfrm>
          <a:prstGeom prst="rect">
            <a:avLst/>
          </a:prstGeom>
        </p:spPr>
      </p:pic>
      <p:pic>
        <p:nvPicPr>
          <p:cNvPr id="6" name="Picture 6" descr="Text&#10;&#10;Description automatically generated">
            <a:extLst>
              <a:ext uri="{FF2B5EF4-FFF2-40B4-BE49-F238E27FC236}">
                <a16:creationId xmlns:a16="http://schemas.microsoft.com/office/drawing/2014/main" id="{ECABE6B5-400F-DA60-0F6F-0D3525405FD9}"/>
              </a:ext>
            </a:extLst>
          </p:cNvPr>
          <p:cNvPicPr>
            <a:picLocks noChangeAspect="1"/>
          </p:cNvPicPr>
          <p:nvPr/>
        </p:nvPicPr>
        <p:blipFill>
          <a:blip r:embed="rId3"/>
          <a:stretch>
            <a:fillRect/>
          </a:stretch>
        </p:blipFill>
        <p:spPr>
          <a:xfrm>
            <a:off x="333375" y="3517596"/>
            <a:ext cx="1914525" cy="841983"/>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B6CBCA3C-9D25-4E9C-1757-1DFD48D0BAF1}"/>
              </a:ext>
            </a:extLst>
          </p:cNvPr>
          <p:cNvPicPr>
            <a:picLocks noChangeAspect="1"/>
          </p:cNvPicPr>
          <p:nvPr/>
        </p:nvPicPr>
        <p:blipFill>
          <a:blip r:embed="rId4"/>
          <a:stretch>
            <a:fillRect/>
          </a:stretch>
        </p:blipFill>
        <p:spPr>
          <a:xfrm>
            <a:off x="2514600" y="2610306"/>
            <a:ext cx="1438275" cy="903962"/>
          </a:xfrm>
          <a:prstGeom prst="rect">
            <a:avLst/>
          </a:prstGeom>
        </p:spPr>
      </p:pic>
      <p:pic>
        <p:nvPicPr>
          <p:cNvPr id="8" name="Picture 8" descr="Text, chat or text message&#10;&#10;Description automatically generated">
            <a:extLst>
              <a:ext uri="{FF2B5EF4-FFF2-40B4-BE49-F238E27FC236}">
                <a16:creationId xmlns:a16="http://schemas.microsoft.com/office/drawing/2014/main" id="{731F62E3-041D-4329-B977-6C814723564C}"/>
              </a:ext>
            </a:extLst>
          </p:cNvPr>
          <p:cNvPicPr>
            <a:picLocks noChangeAspect="1"/>
          </p:cNvPicPr>
          <p:nvPr/>
        </p:nvPicPr>
        <p:blipFill>
          <a:blip r:embed="rId5"/>
          <a:stretch>
            <a:fillRect/>
          </a:stretch>
        </p:blipFill>
        <p:spPr>
          <a:xfrm>
            <a:off x="2276475" y="3516958"/>
            <a:ext cx="1905000" cy="862309"/>
          </a:xfrm>
          <a:prstGeom prst="rect">
            <a:avLst/>
          </a:prstGeom>
        </p:spPr>
      </p:pic>
      <p:pic>
        <p:nvPicPr>
          <p:cNvPr id="9" name="Picture 9" descr="Text&#10;&#10;Description automatically generated">
            <a:extLst>
              <a:ext uri="{FF2B5EF4-FFF2-40B4-BE49-F238E27FC236}">
                <a16:creationId xmlns:a16="http://schemas.microsoft.com/office/drawing/2014/main" id="{17193296-AF7F-347D-87B6-4361565295BE}"/>
              </a:ext>
            </a:extLst>
          </p:cNvPr>
          <p:cNvPicPr>
            <a:picLocks noChangeAspect="1"/>
          </p:cNvPicPr>
          <p:nvPr/>
        </p:nvPicPr>
        <p:blipFill>
          <a:blip r:embed="rId6"/>
          <a:stretch>
            <a:fillRect/>
          </a:stretch>
        </p:blipFill>
        <p:spPr>
          <a:xfrm>
            <a:off x="4619625" y="2614613"/>
            <a:ext cx="990600" cy="1000125"/>
          </a:xfrm>
          <a:prstGeom prst="rect">
            <a:avLst/>
          </a:prstGeom>
        </p:spPr>
      </p:pic>
      <p:pic>
        <p:nvPicPr>
          <p:cNvPr id="10" name="Picture 10" descr="Text&#10;&#10;Description automatically generated">
            <a:extLst>
              <a:ext uri="{FF2B5EF4-FFF2-40B4-BE49-F238E27FC236}">
                <a16:creationId xmlns:a16="http://schemas.microsoft.com/office/drawing/2014/main" id="{F5FAD28A-7103-6335-AEE4-0CDB74C1D6FD}"/>
              </a:ext>
            </a:extLst>
          </p:cNvPr>
          <p:cNvPicPr>
            <a:picLocks noChangeAspect="1"/>
          </p:cNvPicPr>
          <p:nvPr/>
        </p:nvPicPr>
        <p:blipFill>
          <a:blip r:embed="rId7"/>
          <a:stretch>
            <a:fillRect/>
          </a:stretch>
        </p:blipFill>
        <p:spPr>
          <a:xfrm>
            <a:off x="4210050" y="3526483"/>
            <a:ext cx="1876425" cy="852784"/>
          </a:xfrm>
          <a:prstGeom prst="rect">
            <a:avLst/>
          </a:prstGeom>
        </p:spPr>
      </p:pic>
      <p:pic>
        <p:nvPicPr>
          <p:cNvPr id="11" name="Picture 11" descr="Text&#10;&#10;Description automatically generated">
            <a:extLst>
              <a:ext uri="{FF2B5EF4-FFF2-40B4-BE49-F238E27FC236}">
                <a16:creationId xmlns:a16="http://schemas.microsoft.com/office/drawing/2014/main" id="{4ED12F9E-6884-99ED-1658-86AD31C50FE2}"/>
              </a:ext>
            </a:extLst>
          </p:cNvPr>
          <p:cNvPicPr>
            <a:picLocks noChangeAspect="1"/>
          </p:cNvPicPr>
          <p:nvPr/>
        </p:nvPicPr>
        <p:blipFill>
          <a:blip r:embed="rId8"/>
          <a:stretch>
            <a:fillRect/>
          </a:stretch>
        </p:blipFill>
        <p:spPr>
          <a:xfrm>
            <a:off x="6419850" y="2709718"/>
            <a:ext cx="1200150" cy="800389"/>
          </a:xfrm>
          <a:prstGeom prst="rect">
            <a:avLst/>
          </a:prstGeom>
        </p:spPr>
      </p:pic>
      <p:pic>
        <p:nvPicPr>
          <p:cNvPr id="12" name="Picture 12" descr="Text&#10;&#10;Description automatically generated">
            <a:extLst>
              <a:ext uri="{FF2B5EF4-FFF2-40B4-BE49-F238E27FC236}">
                <a16:creationId xmlns:a16="http://schemas.microsoft.com/office/drawing/2014/main" id="{778F0CC8-B610-92A3-08F1-2E67E9C68F33}"/>
              </a:ext>
            </a:extLst>
          </p:cNvPr>
          <p:cNvPicPr>
            <a:picLocks noChangeAspect="1"/>
          </p:cNvPicPr>
          <p:nvPr/>
        </p:nvPicPr>
        <p:blipFill>
          <a:blip r:embed="rId9"/>
          <a:stretch>
            <a:fillRect/>
          </a:stretch>
        </p:blipFill>
        <p:spPr>
          <a:xfrm>
            <a:off x="6115050" y="3514315"/>
            <a:ext cx="1952625" cy="848545"/>
          </a:xfrm>
          <a:prstGeom prst="rect">
            <a:avLst/>
          </a:prstGeom>
        </p:spPr>
      </p:pic>
      <p:sp>
        <p:nvSpPr>
          <p:cNvPr id="13" name="TextBox 12">
            <a:extLst>
              <a:ext uri="{FF2B5EF4-FFF2-40B4-BE49-F238E27FC236}">
                <a16:creationId xmlns:a16="http://schemas.microsoft.com/office/drawing/2014/main" id="{F8A6C080-0621-DD47-CCEA-F1D5E9761599}"/>
              </a:ext>
            </a:extLst>
          </p:cNvPr>
          <p:cNvSpPr txBox="1"/>
          <p:nvPr/>
        </p:nvSpPr>
        <p:spPr>
          <a:xfrm>
            <a:off x="276225" y="4572000"/>
            <a:ext cx="86010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get in touch if you would like to discuss additional support from SOS-UK or find out about any of our </a:t>
            </a:r>
            <a:r>
              <a:rPr lang="en-US" dirty="0" err="1"/>
              <a:t>programmes</a:t>
            </a:r>
            <a:r>
              <a:rPr lang="en-US" dirty="0"/>
              <a:t> and campaigns: </a:t>
            </a:r>
            <a:r>
              <a:rPr lang="en-US" dirty="0">
                <a:hlinkClick r:id="rId10"/>
              </a:rPr>
              <a:t>hello@sos-uk.org</a:t>
            </a:r>
            <a:r>
              <a:rPr lang="en-US" dirty="0"/>
              <a:t> </a:t>
            </a:r>
            <a:endParaRPr lang="en-US" sz="2000"/>
          </a:p>
        </p:txBody>
      </p:sp>
    </p:spTree>
    <p:extLst>
      <p:ext uri="{BB962C8B-B14F-4D97-AF65-F5344CB8AC3E}">
        <p14:creationId xmlns:p14="http://schemas.microsoft.com/office/powerpoint/2010/main" val="427928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74FB28-3D1C-4D93-B201-FF7C8C02A7D4}"/>
              </a:ext>
            </a:extLst>
          </p:cNvPr>
          <p:cNvSpPr>
            <a:spLocks noGrp="1"/>
          </p:cNvSpPr>
          <p:nvPr>
            <p:ph type="subTitle" idx="1"/>
          </p:nvPr>
        </p:nvSpPr>
        <p:spPr>
          <a:xfrm>
            <a:off x="264800" y="362466"/>
            <a:ext cx="5318452" cy="2509071"/>
          </a:xfrm>
        </p:spPr>
        <p:txBody>
          <a:bodyPr/>
          <a:lstStyle/>
          <a:p>
            <a:r>
              <a:rPr lang="en-GB"/>
              <a:t>SDG TEACH IN 2023:</a:t>
            </a:r>
          </a:p>
          <a:p>
            <a:r>
              <a:rPr lang="en-GB"/>
              <a:t>Dates for your diary</a:t>
            </a:r>
          </a:p>
        </p:txBody>
      </p:sp>
    </p:spTree>
    <p:extLst>
      <p:ext uri="{BB962C8B-B14F-4D97-AF65-F5344CB8AC3E}">
        <p14:creationId xmlns:p14="http://schemas.microsoft.com/office/powerpoint/2010/main" val="407062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5CE3-E152-417A-A833-C7497281B1AC}"/>
              </a:ext>
            </a:extLst>
          </p:cNvPr>
          <p:cNvSpPr>
            <a:spLocks noGrp="1"/>
          </p:cNvSpPr>
          <p:nvPr>
            <p:ph type="title"/>
          </p:nvPr>
        </p:nvSpPr>
        <p:spPr/>
        <p:txBody>
          <a:bodyPr/>
          <a:lstStyle/>
          <a:p>
            <a:r>
              <a:rPr lang="en-GB" b="1"/>
              <a:t>SDG TEACH IN 2023 - Monday 27</a:t>
            </a:r>
            <a:r>
              <a:rPr lang="en-GB" b="1" baseline="30000"/>
              <a:t>th</a:t>
            </a:r>
            <a:r>
              <a:rPr lang="en-GB" b="1"/>
              <a:t> February – 31</a:t>
            </a:r>
            <a:r>
              <a:rPr lang="en-GB" b="1" baseline="30000"/>
              <a:t>st</a:t>
            </a:r>
            <a:r>
              <a:rPr lang="en-GB" b="1"/>
              <a:t> March</a:t>
            </a:r>
          </a:p>
        </p:txBody>
      </p:sp>
      <p:sp>
        <p:nvSpPr>
          <p:cNvPr id="3" name="Content Placeholder 2">
            <a:extLst>
              <a:ext uri="{FF2B5EF4-FFF2-40B4-BE49-F238E27FC236}">
                <a16:creationId xmlns:a16="http://schemas.microsoft.com/office/drawing/2014/main" id="{2EB07046-5B67-4C5C-A07F-DCE95DA9AE41}"/>
              </a:ext>
            </a:extLst>
          </p:cNvPr>
          <p:cNvSpPr>
            <a:spLocks noGrp="1"/>
          </p:cNvSpPr>
          <p:nvPr>
            <p:ph idx="1"/>
          </p:nvPr>
        </p:nvSpPr>
        <p:spPr/>
        <p:txBody>
          <a:bodyPr/>
          <a:lstStyle/>
          <a:p>
            <a:r>
              <a:rPr lang="en-GB" sz="2000" b="0" dirty="0">
                <a:solidFill>
                  <a:schemeClr val="tx1"/>
                </a:solidFill>
              </a:rPr>
              <a:t>Next year, we plan to make the SDG Teach In even </a:t>
            </a:r>
            <a:r>
              <a:rPr lang="en-GB" sz="2000" dirty="0">
                <a:solidFill>
                  <a:schemeClr val="tx1"/>
                </a:solidFill>
              </a:rPr>
              <a:t>BIGGER and BETTER </a:t>
            </a:r>
            <a:r>
              <a:rPr lang="en-GB" sz="2000" b="0" dirty="0">
                <a:solidFill>
                  <a:schemeClr val="tx1"/>
                </a:solidFill>
              </a:rPr>
              <a:t>than before! </a:t>
            </a:r>
          </a:p>
          <a:p>
            <a:endParaRPr lang="en-GB" sz="2000" b="0" dirty="0">
              <a:solidFill>
                <a:schemeClr val="tx1"/>
              </a:solidFill>
            </a:endParaRPr>
          </a:p>
          <a:p>
            <a:r>
              <a:rPr lang="en-GB" sz="2000" dirty="0">
                <a:solidFill>
                  <a:schemeClr val="tx1"/>
                </a:solidFill>
              </a:rPr>
              <a:t>It will run for a whole month</a:t>
            </a:r>
            <a:r>
              <a:rPr lang="en-GB" sz="2000" b="0" dirty="0">
                <a:solidFill>
                  <a:schemeClr val="tx1"/>
                </a:solidFill>
              </a:rPr>
              <a:t>. </a:t>
            </a:r>
          </a:p>
          <a:p>
            <a:endParaRPr lang="en-GB" sz="2000" b="0" dirty="0">
              <a:solidFill>
                <a:schemeClr val="tx1"/>
              </a:solidFill>
            </a:endParaRPr>
          </a:p>
          <a:p>
            <a:r>
              <a:rPr lang="en-GB" sz="2000" b="0" dirty="0">
                <a:solidFill>
                  <a:schemeClr val="tx1"/>
                </a:solidFill>
              </a:rPr>
              <a:t>This will give you the chance to spread the word about the Teach In, plan on how you will embed the SDG’s into your course and give you much more wiggle room.</a:t>
            </a:r>
          </a:p>
          <a:p>
            <a:endParaRPr lang="en-GB" sz="2000" b="0" dirty="0">
              <a:solidFill>
                <a:schemeClr val="tx1"/>
              </a:solidFill>
            </a:endParaRPr>
          </a:p>
          <a:p>
            <a:endParaRPr lang="en-GB" sz="2000" b="0" dirty="0">
              <a:solidFill>
                <a:schemeClr val="tx1"/>
              </a:solidFill>
            </a:endParaRPr>
          </a:p>
          <a:p>
            <a:endParaRPr lang="en-GB" sz="2000" b="0" dirty="0">
              <a:solidFill>
                <a:schemeClr val="tx1"/>
              </a:solidFill>
            </a:endParaRPr>
          </a:p>
          <a:p>
            <a:r>
              <a:rPr lang="en-US" sz="2000" b="0" dirty="0">
                <a:solidFill>
                  <a:schemeClr val="tx1"/>
                </a:solidFill>
                <a:hlinkClick r:id="rId3"/>
              </a:rPr>
              <a:t>Press this link to pledge to take part in the 2023 SDG Teach In!</a:t>
            </a:r>
            <a:endParaRPr lang="en-GB" sz="2000" b="0" dirty="0">
              <a:solidFill>
                <a:schemeClr val="tx1"/>
              </a:solidFill>
            </a:endParaRPr>
          </a:p>
        </p:txBody>
      </p:sp>
    </p:spTree>
    <p:extLst>
      <p:ext uri="{BB962C8B-B14F-4D97-AF65-F5344CB8AC3E}">
        <p14:creationId xmlns:p14="http://schemas.microsoft.com/office/powerpoint/2010/main" val="365094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4639C3-B766-4E74-B068-4B7C809BB5A5}"/>
              </a:ext>
            </a:extLst>
          </p:cNvPr>
          <p:cNvPicPr>
            <a:picLocks noGrp="1" noChangeAspect="1"/>
          </p:cNvPicPr>
          <p:nvPr>
            <p:ph idx="1"/>
          </p:nvPr>
        </p:nvPicPr>
        <p:blipFill>
          <a:blip r:embed="rId3"/>
          <a:stretch>
            <a:fillRect/>
          </a:stretch>
        </p:blipFill>
        <p:spPr>
          <a:xfrm>
            <a:off x="300282" y="491540"/>
            <a:ext cx="8543435" cy="5414409"/>
          </a:xfrm>
          <a:prstGeom prst="rect">
            <a:avLst/>
          </a:prstGeom>
        </p:spPr>
      </p:pic>
    </p:spTree>
    <p:extLst>
      <p:ext uri="{BB962C8B-B14F-4D97-AF65-F5344CB8AC3E}">
        <p14:creationId xmlns:p14="http://schemas.microsoft.com/office/powerpoint/2010/main" val="210850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240D225-6A74-41F5-95DA-05CEE08B9B8E}"/>
              </a:ext>
            </a:extLst>
          </p:cNvPr>
          <p:cNvSpPr>
            <a:spLocks noGrp="1"/>
          </p:cNvSpPr>
          <p:nvPr>
            <p:ph type="subTitle" idx="1"/>
          </p:nvPr>
        </p:nvSpPr>
        <p:spPr/>
        <p:txBody>
          <a:bodyPr/>
          <a:lstStyle/>
          <a:p>
            <a:r>
              <a:rPr lang="en-US" sz="4400" i="0" dirty="0">
                <a:effectLst/>
              </a:rPr>
              <a:t>“Our biggest challenge in this new century is to take an idea that seems abstract – sustainable development – and turn it into a reality for all the world’s people”</a:t>
            </a:r>
            <a:endParaRPr lang="en-US" sz="4800" dirty="0"/>
          </a:p>
          <a:p>
            <a:endParaRPr lang="en-US" sz="4400" dirty="0"/>
          </a:p>
          <a:p>
            <a:r>
              <a:rPr lang="en-US" sz="4400" dirty="0"/>
              <a:t>Kofi Annan</a:t>
            </a:r>
            <a:br>
              <a:rPr lang="en-US" sz="4400" dirty="0"/>
            </a:br>
            <a:r>
              <a:rPr lang="en-US" sz="2400" dirty="0"/>
              <a:t>Former Ghanaian Secretary General of the United Nations from 1997-2006</a:t>
            </a:r>
            <a:endParaRPr lang="en-GB" sz="4400" dirty="0"/>
          </a:p>
        </p:txBody>
      </p:sp>
    </p:spTree>
    <p:extLst>
      <p:ext uri="{BB962C8B-B14F-4D97-AF65-F5344CB8AC3E}">
        <p14:creationId xmlns:p14="http://schemas.microsoft.com/office/powerpoint/2010/main" val="747360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8700D7F-BC66-493C-81DA-0AA14AA456C0}"/>
              </a:ext>
            </a:extLst>
          </p:cNvPr>
          <p:cNvSpPr>
            <a:spLocks noGrp="1"/>
          </p:cNvSpPr>
          <p:nvPr>
            <p:ph type="subTitle" idx="1"/>
          </p:nvPr>
        </p:nvSpPr>
        <p:spPr/>
        <p:txBody>
          <a:bodyPr/>
          <a:lstStyle/>
          <a:p>
            <a:r>
              <a:rPr lang="en-GB" sz="3600" dirty="0"/>
              <a:t>For anything else ESD related please contact: </a:t>
            </a:r>
          </a:p>
          <a:p>
            <a:endParaRPr lang="en-GB" sz="2800" dirty="0"/>
          </a:p>
          <a:p>
            <a:r>
              <a:rPr lang="en-GB" sz="2000" dirty="0"/>
              <a:t>Meg Baker, Director of Education </a:t>
            </a:r>
          </a:p>
          <a:p>
            <a:r>
              <a:rPr lang="en-GB" sz="2000" dirty="0">
                <a:hlinkClick r:id="rId3">
                  <a:extLst>
                    <a:ext uri="{A12FA001-AC4F-418D-AE19-62706E023703}">
                      <ahyp:hlinkClr xmlns:ahyp="http://schemas.microsoft.com/office/drawing/2018/hyperlinkcolor" val="tx"/>
                    </a:ext>
                  </a:extLst>
                </a:hlinkClick>
              </a:rPr>
              <a:t>Meg.Baker@sos-uk.org</a:t>
            </a:r>
            <a:br>
              <a:rPr lang="en-GB" sz="2000" dirty="0"/>
            </a:br>
            <a:endParaRPr lang="en-GB" sz="2000" dirty="0"/>
          </a:p>
          <a:p>
            <a:r>
              <a:rPr lang="en-GB" sz="2000" dirty="0"/>
              <a:t>Sonya Peres, Senior Project Manager for Education </a:t>
            </a:r>
          </a:p>
          <a:p>
            <a:r>
              <a:rPr lang="en-GB" sz="2000" dirty="0">
                <a:hlinkClick r:id="rId4">
                  <a:extLst>
                    <a:ext uri="{A12FA001-AC4F-418D-AE19-62706E023703}">
                      <ahyp:hlinkClr xmlns:ahyp="http://schemas.microsoft.com/office/drawing/2018/hyperlinkcolor" val="tx"/>
                    </a:ext>
                  </a:extLst>
                </a:hlinkClick>
              </a:rPr>
              <a:t>Sonya.Peres@sos-uk.org</a:t>
            </a:r>
            <a:endParaRPr lang="en-GB" sz="2000" dirty="0"/>
          </a:p>
          <a:p>
            <a:endParaRPr lang="en-GB" sz="2000" dirty="0"/>
          </a:p>
          <a:p>
            <a:r>
              <a:rPr lang="en-GB" sz="2000" dirty="0"/>
              <a:t>Kedijah Eaves-O’Connor, Project Manager for Education</a:t>
            </a:r>
          </a:p>
          <a:p>
            <a:r>
              <a:rPr lang="en-GB" sz="2000" dirty="0">
                <a:hlinkClick r:id="rId5">
                  <a:extLst>
                    <a:ext uri="{A12FA001-AC4F-418D-AE19-62706E023703}">
                      <ahyp:hlinkClr xmlns:ahyp="http://schemas.microsoft.com/office/drawing/2018/hyperlinkcolor" val="tx"/>
                    </a:ext>
                  </a:extLst>
                </a:hlinkClick>
              </a:rPr>
              <a:t>Kedijah.EavesOConnor@sos-uk.org</a:t>
            </a:r>
            <a:endParaRPr lang="en-GB" sz="2000" dirty="0"/>
          </a:p>
          <a:p>
            <a:endParaRPr lang="en-GB" dirty="0"/>
          </a:p>
        </p:txBody>
      </p:sp>
    </p:spTree>
    <p:extLst>
      <p:ext uri="{BB962C8B-B14F-4D97-AF65-F5344CB8AC3E}">
        <p14:creationId xmlns:p14="http://schemas.microsoft.com/office/powerpoint/2010/main" val="146086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F776CD-9789-470C-970F-489BB65AD63A}"/>
              </a:ext>
            </a:extLst>
          </p:cNvPr>
          <p:cNvSpPr>
            <a:spLocks noGrp="1"/>
          </p:cNvSpPr>
          <p:nvPr>
            <p:ph type="subTitle" idx="1"/>
          </p:nvPr>
        </p:nvSpPr>
        <p:spPr>
          <a:xfrm>
            <a:off x="187446" y="362466"/>
            <a:ext cx="5578354" cy="2509071"/>
          </a:xfrm>
        </p:spPr>
        <p:txBody>
          <a:bodyPr/>
          <a:lstStyle/>
          <a:p>
            <a:r>
              <a:rPr lang="en-GB"/>
              <a:t>SDG TEACH IN 2022:</a:t>
            </a:r>
          </a:p>
          <a:p>
            <a:r>
              <a:rPr lang="en-GB" sz="2800"/>
              <a:t>Statistics and Achievements </a:t>
            </a:r>
          </a:p>
        </p:txBody>
      </p:sp>
    </p:spTree>
    <p:extLst>
      <p:ext uri="{BB962C8B-B14F-4D97-AF65-F5344CB8AC3E}">
        <p14:creationId xmlns:p14="http://schemas.microsoft.com/office/powerpoint/2010/main" val="212077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E2E661-B413-894C-84CA-D1BB984D3DA9}"/>
              </a:ext>
            </a:extLst>
          </p:cNvPr>
          <p:cNvSpPr>
            <a:spLocks noGrp="1"/>
          </p:cNvSpPr>
          <p:nvPr>
            <p:ph idx="1"/>
          </p:nvPr>
        </p:nvSpPr>
        <p:spPr>
          <a:xfrm>
            <a:off x="359568" y="643299"/>
            <a:ext cx="8424861" cy="636002"/>
          </a:xfrm>
        </p:spPr>
        <p:txBody>
          <a:bodyPr/>
          <a:lstStyle/>
          <a:p>
            <a:pPr algn="ctr"/>
            <a:r>
              <a:rPr lang="en-US" sz="2000" b="0">
                <a:latin typeface="+mj-lt"/>
              </a:rPr>
              <a:t>OUR LARGEST REACH YET!</a:t>
            </a:r>
          </a:p>
        </p:txBody>
      </p:sp>
      <p:pic>
        <p:nvPicPr>
          <p:cNvPr id="5" name="Graphic 4" descr="Teacher">
            <a:extLst>
              <a:ext uri="{FF2B5EF4-FFF2-40B4-BE49-F238E27FC236}">
                <a16:creationId xmlns:a16="http://schemas.microsoft.com/office/drawing/2014/main" id="{1EA7DAF8-85E9-4639-8B40-BC664DA4A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568" y="1868981"/>
            <a:ext cx="1614364" cy="1614364"/>
          </a:xfrm>
          <a:prstGeom prst="rect">
            <a:avLst/>
          </a:prstGeom>
        </p:spPr>
      </p:pic>
      <p:pic>
        <p:nvPicPr>
          <p:cNvPr id="8" name="Graphic 7" descr="Graduation cap">
            <a:extLst>
              <a:ext uri="{FF2B5EF4-FFF2-40B4-BE49-F238E27FC236}">
                <a16:creationId xmlns:a16="http://schemas.microsoft.com/office/drawing/2014/main" id="{5824E359-ECB0-44D1-8966-355D3596D5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0051" y="1868981"/>
            <a:ext cx="1787266" cy="1787266"/>
          </a:xfrm>
          <a:prstGeom prst="rect">
            <a:avLst/>
          </a:prstGeom>
        </p:spPr>
      </p:pic>
      <p:pic>
        <p:nvPicPr>
          <p:cNvPr id="10" name="Graphic 9" descr="Schoolhouse">
            <a:extLst>
              <a:ext uri="{FF2B5EF4-FFF2-40B4-BE49-F238E27FC236}">
                <a16:creationId xmlns:a16="http://schemas.microsoft.com/office/drawing/2014/main" id="{7DC23C60-6C4E-4F8B-A715-B626E3FDE5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80602" y="1871473"/>
            <a:ext cx="1787266" cy="1787266"/>
          </a:xfrm>
          <a:prstGeom prst="rect">
            <a:avLst/>
          </a:prstGeom>
        </p:spPr>
      </p:pic>
      <p:sp>
        <p:nvSpPr>
          <p:cNvPr id="11" name="TextBox 10">
            <a:extLst>
              <a:ext uri="{FF2B5EF4-FFF2-40B4-BE49-F238E27FC236}">
                <a16:creationId xmlns:a16="http://schemas.microsoft.com/office/drawing/2014/main" id="{F9729A95-F93E-4911-94BE-252DE62C146F}"/>
              </a:ext>
            </a:extLst>
          </p:cNvPr>
          <p:cNvSpPr txBox="1"/>
          <p:nvPr/>
        </p:nvSpPr>
        <p:spPr>
          <a:xfrm>
            <a:off x="376205" y="3658739"/>
            <a:ext cx="2428371" cy="1077218"/>
          </a:xfrm>
          <a:prstGeom prst="rect">
            <a:avLst/>
          </a:prstGeom>
          <a:noFill/>
        </p:spPr>
        <p:txBody>
          <a:bodyPr wrap="square" rtlCol="0">
            <a:spAutoFit/>
          </a:bodyPr>
          <a:lstStyle/>
          <a:p>
            <a:pPr algn="ctr"/>
            <a:r>
              <a:rPr lang="en-GB" sz="1600" b="1">
                <a:solidFill>
                  <a:schemeClr val="tx2"/>
                </a:solidFill>
              </a:rPr>
              <a:t>772</a:t>
            </a:r>
            <a:r>
              <a:rPr lang="en-GB" sz="1600"/>
              <a:t> educators pledged to incorporate the SDG’s into their teaching and learning</a:t>
            </a:r>
          </a:p>
        </p:txBody>
      </p:sp>
      <p:sp>
        <p:nvSpPr>
          <p:cNvPr id="12" name="TextBox 11">
            <a:extLst>
              <a:ext uri="{FF2B5EF4-FFF2-40B4-BE49-F238E27FC236}">
                <a16:creationId xmlns:a16="http://schemas.microsoft.com/office/drawing/2014/main" id="{CBFA051B-60C3-4865-B451-E2DD6A6F7934}"/>
              </a:ext>
            </a:extLst>
          </p:cNvPr>
          <p:cNvSpPr txBox="1"/>
          <p:nvPr/>
        </p:nvSpPr>
        <p:spPr>
          <a:xfrm>
            <a:off x="3219398" y="3658739"/>
            <a:ext cx="2449875" cy="1077218"/>
          </a:xfrm>
          <a:prstGeom prst="rect">
            <a:avLst/>
          </a:prstGeom>
          <a:noFill/>
        </p:spPr>
        <p:txBody>
          <a:bodyPr wrap="square" rtlCol="0">
            <a:spAutoFit/>
          </a:bodyPr>
          <a:lstStyle/>
          <a:p>
            <a:pPr algn="ctr"/>
            <a:r>
              <a:rPr lang="en-GB" sz="1600" b="1">
                <a:solidFill>
                  <a:schemeClr val="tx2"/>
                </a:solidFill>
              </a:rPr>
              <a:t>141,369</a:t>
            </a:r>
            <a:r>
              <a:rPr lang="en-GB" sz="1600"/>
              <a:t> students &amp; learners reached through lessons, workshops and tutorials</a:t>
            </a:r>
          </a:p>
        </p:txBody>
      </p:sp>
      <p:sp>
        <p:nvSpPr>
          <p:cNvPr id="13" name="TextBox 12">
            <a:extLst>
              <a:ext uri="{FF2B5EF4-FFF2-40B4-BE49-F238E27FC236}">
                <a16:creationId xmlns:a16="http://schemas.microsoft.com/office/drawing/2014/main" id="{B856BD45-9EC3-4D35-A2ED-DB1EB5558EBC}"/>
              </a:ext>
            </a:extLst>
          </p:cNvPr>
          <p:cNvSpPr txBox="1"/>
          <p:nvPr/>
        </p:nvSpPr>
        <p:spPr>
          <a:xfrm>
            <a:off x="6084095" y="3658739"/>
            <a:ext cx="2980280" cy="1077218"/>
          </a:xfrm>
          <a:prstGeom prst="rect">
            <a:avLst/>
          </a:prstGeom>
          <a:noFill/>
        </p:spPr>
        <p:txBody>
          <a:bodyPr wrap="square" lIns="91440" tIns="45720" rIns="91440" bIns="45720" rtlCol="0" anchor="t">
            <a:spAutoFit/>
          </a:bodyPr>
          <a:lstStyle/>
          <a:p>
            <a:pPr algn="ctr"/>
            <a:r>
              <a:rPr lang="en-GB" sz="1600" b="1">
                <a:solidFill>
                  <a:schemeClr val="tx2"/>
                </a:solidFill>
              </a:rPr>
              <a:t>134</a:t>
            </a:r>
            <a:r>
              <a:rPr lang="en-GB" sz="1600">
                <a:solidFill>
                  <a:schemeClr val="accent2"/>
                </a:solidFill>
              </a:rPr>
              <a:t> </a:t>
            </a:r>
            <a:r>
              <a:rPr lang="en-GB" sz="1600"/>
              <a:t>educational institutions took part, including schools, colleges, universities and training providers</a:t>
            </a:r>
          </a:p>
        </p:txBody>
      </p:sp>
    </p:spTree>
    <p:extLst>
      <p:ext uri="{BB962C8B-B14F-4D97-AF65-F5344CB8AC3E}">
        <p14:creationId xmlns:p14="http://schemas.microsoft.com/office/powerpoint/2010/main" val="22462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CBF743F-13AD-4C0A-87E6-8A0171F3BF56}"/>
              </a:ext>
            </a:extLst>
          </p:cNvPr>
          <p:cNvSpPr>
            <a:spLocks noGrp="1"/>
          </p:cNvSpPr>
          <p:nvPr>
            <p:ph idx="1"/>
          </p:nvPr>
        </p:nvSpPr>
        <p:spPr>
          <a:xfrm>
            <a:off x="467687" y="1126188"/>
            <a:ext cx="8374755" cy="4605624"/>
          </a:xfrm>
        </p:spPr>
        <p:txBody>
          <a:bodyPr/>
          <a:lstStyle/>
          <a:p>
            <a:endParaRPr lang="en-GB" sz="1200" b="0">
              <a:solidFill>
                <a:schemeClr val="tx1"/>
              </a:solidFill>
            </a:endParaRPr>
          </a:p>
          <a:p>
            <a:endParaRPr lang="en-GB" sz="1200" b="0">
              <a:solidFill>
                <a:schemeClr val="tx1"/>
              </a:solidFill>
            </a:endParaRPr>
          </a:p>
          <a:p>
            <a:endParaRPr lang="en-GB" sz="1200" b="0">
              <a:solidFill>
                <a:schemeClr val="tx1"/>
              </a:solidFill>
            </a:endParaRPr>
          </a:p>
          <a:p>
            <a:endParaRPr lang="en-GB" sz="1200" b="0">
              <a:solidFill>
                <a:schemeClr val="tx1"/>
              </a:solidFill>
            </a:endParaRPr>
          </a:p>
          <a:p>
            <a:br>
              <a:rPr lang="en-GB" sz="1200" b="0">
                <a:solidFill>
                  <a:schemeClr val="tx1"/>
                </a:solidFill>
              </a:rPr>
            </a:br>
            <a:endParaRPr lang="en-GB" sz="1200" b="0">
              <a:solidFill>
                <a:schemeClr val="tx1"/>
              </a:solidFill>
            </a:endParaRPr>
          </a:p>
        </p:txBody>
      </p:sp>
      <p:graphicFrame>
        <p:nvGraphicFramePr>
          <p:cNvPr id="12" name="Table 12">
            <a:extLst>
              <a:ext uri="{FF2B5EF4-FFF2-40B4-BE49-F238E27FC236}">
                <a16:creationId xmlns:a16="http://schemas.microsoft.com/office/drawing/2014/main" id="{0A12EBFA-DD8C-4116-AC22-CC2F6D9E16DC}"/>
              </a:ext>
            </a:extLst>
          </p:cNvPr>
          <p:cNvGraphicFramePr>
            <a:graphicFrameLocks noGrp="1"/>
          </p:cNvGraphicFramePr>
          <p:nvPr>
            <p:extLst>
              <p:ext uri="{D42A27DB-BD31-4B8C-83A1-F6EECF244321}">
                <p14:modId xmlns:p14="http://schemas.microsoft.com/office/powerpoint/2010/main" val="783254919"/>
              </p:ext>
            </p:extLst>
          </p:nvPr>
        </p:nvGraphicFramePr>
        <p:xfrm>
          <a:off x="1183678" y="484312"/>
          <a:ext cx="6776643" cy="5437916"/>
        </p:xfrm>
        <a:graphic>
          <a:graphicData uri="http://schemas.openxmlformats.org/drawingml/2006/table">
            <a:tbl>
              <a:tblPr firstRow="1" bandRow="1">
                <a:tableStyleId>{5C22544A-7EE6-4342-B048-85BDC9FD1C3A}</a:tableStyleId>
              </a:tblPr>
              <a:tblGrid>
                <a:gridCol w="1786883">
                  <a:extLst>
                    <a:ext uri="{9D8B030D-6E8A-4147-A177-3AD203B41FA5}">
                      <a16:colId xmlns:a16="http://schemas.microsoft.com/office/drawing/2014/main" val="180609550"/>
                    </a:ext>
                  </a:extLst>
                </a:gridCol>
                <a:gridCol w="4989760">
                  <a:extLst>
                    <a:ext uri="{9D8B030D-6E8A-4147-A177-3AD203B41FA5}">
                      <a16:colId xmlns:a16="http://schemas.microsoft.com/office/drawing/2014/main" val="624162128"/>
                    </a:ext>
                  </a:extLst>
                </a:gridCol>
              </a:tblGrid>
              <a:tr h="385479">
                <a:tc>
                  <a:txBody>
                    <a:bodyPr/>
                    <a:lstStyle/>
                    <a:p>
                      <a:pPr algn="ctr"/>
                      <a:r>
                        <a:rPr lang="en-GB" sz="1600">
                          <a:solidFill>
                            <a:schemeClr val="bg1"/>
                          </a:solidFill>
                        </a:rPr>
                        <a:t>Year</a:t>
                      </a:r>
                    </a:p>
                  </a:txBody>
                  <a:tcPr>
                    <a:solidFill>
                      <a:schemeClr val="tx2"/>
                    </a:solidFill>
                  </a:tcPr>
                </a:tc>
                <a:tc>
                  <a:txBody>
                    <a:bodyPr/>
                    <a:lstStyle/>
                    <a:p>
                      <a:pPr algn="ctr"/>
                      <a:r>
                        <a:rPr lang="en-GB" sz="1600">
                          <a:solidFill>
                            <a:schemeClr val="bg1"/>
                          </a:solidFill>
                        </a:rPr>
                        <a:t># of:</a:t>
                      </a:r>
                    </a:p>
                  </a:txBody>
                  <a:tcPr>
                    <a:solidFill>
                      <a:schemeClr val="tx2"/>
                    </a:solidFill>
                  </a:tcPr>
                </a:tc>
                <a:extLst>
                  <a:ext uri="{0D108BD9-81ED-4DB2-BD59-A6C34878D82A}">
                    <a16:rowId xmlns:a16="http://schemas.microsoft.com/office/drawing/2014/main" val="2825829312"/>
                  </a:ext>
                </a:extLst>
              </a:tr>
              <a:tr h="328588">
                <a:tc rowSpan="3">
                  <a:txBody>
                    <a:bodyPr/>
                    <a:lstStyle/>
                    <a:p>
                      <a:pPr algn="ctr"/>
                      <a:r>
                        <a:rPr lang="en-GB" sz="1600" b="1"/>
                        <a:t>2018</a:t>
                      </a:r>
                    </a:p>
                  </a:txBody>
                  <a:tcPr anchor="ctr">
                    <a:solidFill>
                      <a:schemeClr val="accent2">
                        <a:lumMod val="20000"/>
                        <a:lumOff val="80000"/>
                      </a:schemeClr>
                    </a:solidFill>
                  </a:tcPr>
                </a:tc>
                <a:tc>
                  <a:txBody>
                    <a:bodyPr/>
                    <a:lstStyle/>
                    <a:p>
                      <a:pPr algn="ctr"/>
                      <a:r>
                        <a:rPr lang="en-GB" sz="1600"/>
                        <a:t>Educators pledged: </a:t>
                      </a:r>
                      <a:r>
                        <a:rPr lang="en-GB" sz="1600" b="1"/>
                        <a:t>257</a:t>
                      </a:r>
                    </a:p>
                  </a:txBody>
                  <a:tcPr>
                    <a:solidFill>
                      <a:schemeClr val="accent2">
                        <a:lumMod val="20000"/>
                        <a:lumOff val="80000"/>
                      </a:schemeClr>
                    </a:solidFill>
                  </a:tcPr>
                </a:tc>
                <a:extLst>
                  <a:ext uri="{0D108BD9-81ED-4DB2-BD59-A6C34878D82A}">
                    <a16:rowId xmlns:a16="http://schemas.microsoft.com/office/drawing/2014/main" val="685473226"/>
                  </a:ext>
                </a:extLst>
              </a:tr>
              <a:tr h="328588">
                <a:tc vMerge="1">
                  <a:txBody>
                    <a:bodyPr/>
                    <a:lstStyle/>
                    <a:p>
                      <a:endParaRPr lang="en-GB"/>
                    </a:p>
                  </a:txBody>
                  <a:tcPr/>
                </a:tc>
                <a:tc>
                  <a:txBody>
                    <a:bodyPr/>
                    <a:lstStyle/>
                    <a:p>
                      <a:pPr algn="ctr"/>
                      <a:r>
                        <a:rPr lang="en-GB" sz="1600"/>
                        <a:t>Students reached: </a:t>
                      </a:r>
                      <a:r>
                        <a:rPr lang="en-GB" sz="1600" b="1"/>
                        <a:t>16,220</a:t>
                      </a:r>
                    </a:p>
                  </a:txBody>
                  <a:tcPr>
                    <a:solidFill>
                      <a:schemeClr val="accent2">
                        <a:lumMod val="20000"/>
                        <a:lumOff val="80000"/>
                      </a:schemeClr>
                    </a:solidFill>
                  </a:tcPr>
                </a:tc>
                <a:extLst>
                  <a:ext uri="{0D108BD9-81ED-4DB2-BD59-A6C34878D82A}">
                    <a16:rowId xmlns:a16="http://schemas.microsoft.com/office/drawing/2014/main" val="3261172776"/>
                  </a:ext>
                </a:extLst>
              </a:tr>
              <a:tr h="328588">
                <a:tc vMerge="1">
                  <a:txBody>
                    <a:bodyPr/>
                    <a:lstStyle/>
                    <a:p>
                      <a:endParaRPr lang="en-GB"/>
                    </a:p>
                  </a:txBody>
                  <a:tcPr/>
                </a:tc>
                <a:tc>
                  <a:txBody>
                    <a:bodyPr/>
                    <a:lstStyle/>
                    <a:p>
                      <a:pPr algn="ctr"/>
                      <a:r>
                        <a:rPr lang="en-GB" sz="1600"/>
                        <a:t>Institutions involved: </a:t>
                      </a:r>
                      <a:r>
                        <a:rPr lang="en-GB" sz="1600" b="1"/>
                        <a:t>31</a:t>
                      </a:r>
                    </a:p>
                  </a:txBody>
                  <a:tcPr>
                    <a:solidFill>
                      <a:schemeClr val="accent2">
                        <a:lumMod val="20000"/>
                        <a:lumOff val="80000"/>
                      </a:schemeClr>
                    </a:solidFill>
                  </a:tcPr>
                </a:tc>
                <a:extLst>
                  <a:ext uri="{0D108BD9-81ED-4DB2-BD59-A6C34878D82A}">
                    <a16:rowId xmlns:a16="http://schemas.microsoft.com/office/drawing/2014/main" val="252350795"/>
                  </a:ext>
                </a:extLst>
              </a:tr>
              <a:tr h="328588">
                <a:tc rowSpan="3">
                  <a:txBody>
                    <a:bodyPr/>
                    <a:lstStyle/>
                    <a:p>
                      <a:pPr algn="ctr"/>
                      <a:r>
                        <a:rPr lang="en-GB" sz="1600" b="1"/>
                        <a:t>2019</a:t>
                      </a:r>
                    </a:p>
                  </a:txBody>
                  <a:tcPr anchor="ctr">
                    <a:solidFill>
                      <a:schemeClr val="accent1">
                        <a:lumMod val="20000"/>
                        <a:lumOff val="80000"/>
                      </a:schemeClr>
                    </a:solidFill>
                  </a:tcPr>
                </a:tc>
                <a:tc>
                  <a:txBody>
                    <a:bodyPr/>
                    <a:lstStyle/>
                    <a:p>
                      <a:pPr algn="ctr"/>
                      <a:r>
                        <a:rPr lang="en-GB" sz="1600" b="1"/>
                        <a:t>206</a:t>
                      </a:r>
                    </a:p>
                  </a:txBody>
                  <a:tcPr>
                    <a:solidFill>
                      <a:schemeClr val="accent1">
                        <a:lumMod val="20000"/>
                        <a:lumOff val="80000"/>
                      </a:schemeClr>
                    </a:solidFill>
                  </a:tcPr>
                </a:tc>
                <a:extLst>
                  <a:ext uri="{0D108BD9-81ED-4DB2-BD59-A6C34878D82A}">
                    <a16:rowId xmlns:a16="http://schemas.microsoft.com/office/drawing/2014/main" val="161107367"/>
                  </a:ext>
                </a:extLst>
              </a:tr>
              <a:tr h="328588">
                <a:tc vMerge="1">
                  <a:txBody>
                    <a:bodyPr/>
                    <a:lstStyle/>
                    <a:p>
                      <a:endParaRPr lang="en-GB"/>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a:t>17,521</a:t>
                      </a:r>
                    </a:p>
                  </a:txBody>
                  <a:tcPr>
                    <a:solidFill>
                      <a:schemeClr val="accent1">
                        <a:lumMod val="20000"/>
                        <a:lumOff val="80000"/>
                      </a:schemeClr>
                    </a:solidFill>
                  </a:tcPr>
                </a:tc>
                <a:extLst>
                  <a:ext uri="{0D108BD9-81ED-4DB2-BD59-A6C34878D82A}">
                    <a16:rowId xmlns:a16="http://schemas.microsoft.com/office/drawing/2014/main" val="1240357035"/>
                  </a:ext>
                </a:extLst>
              </a:tr>
              <a:tr h="328588">
                <a:tc vMerge="1">
                  <a:txBody>
                    <a:bodyPr/>
                    <a:lstStyle/>
                    <a:p>
                      <a:endParaRPr lang="en-GB"/>
                    </a:p>
                  </a:txBody>
                  <a:tcPr/>
                </a:tc>
                <a:tc>
                  <a:txBody>
                    <a:bodyPr/>
                    <a:lstStyle/>
                    <a:p>
                      <a:pPr algn="ctr"/>
                      <a:r>
                        <a:rPr lang="en-GB" sz="1600" b="1"/>
                        <a:t>19</a:t>
                      </a:r>
                    </a:p>
                  </a:txBody>
                  <a:tcPr>
                    <a:solidFill>
                      <a:schemeClr val="accent1">
                        <a:lumMod val="20000"/>
                        <a:lumOff val="80000"/>
                      </a:schemeClr>
                    </a:solidFill>
                  </a:tcPr>
                </a:tc>
                <a:extLst>
                  <a:ext uri="{0D108BD9-81ED-4DB2-BD59-A6C34878D82A}">
                    <a16:rowId xmlns:a16="http://schemas.microsoft.com/office/drawing/2014/main" val="1709671976"/>
                  </a:ext>
                </a:extLst>
              </a:tr>
              <a:tr h="328588">
                <a:tc rowSpan="3">
                  <a:txBody>
                    <a:bodyPr/>
                    <a:lstStyle/>
                    <a:p>
                      <a:pPr algn="ctr"/>
                      <a:r>
                        <a:rPr lang="en-GB" sz="1600" b="1"/>
                        <a:t>2020</a:t>
                      </a:r>
                    </a:p>
                  </a:txBody>
                  <a:tcPr anchor="ctr">
                    <a:solidFill>
                      <a:schemeClr val="accent2">
                        <a:lumMod val="20000"/>
                        <a:lumOff val="80000"/>
                      </a:schemeClr>
                    </a:solidFill>
                  </a:tcPr>
                </a:tc>
                <a:tc>
                  <a:txBody>
                    <a:bodyPr/>
                    <a:lstStyle/>
                    <a:p>
                      <a:pPr algn="ctr"/>
                      <a:r>
                        <a:rPr lang="en-GB" sz="1600" b="1"/>
                        <a:t>307</a:t>
                      </a:r>
                    </a:p>
                  </a:txBody>
                  <a:tcPr>
                    <a:solidFill>
                      <a:schemeClr val="accent2">
                        <a:lumMod val="20000"/>
                        <a:lumOff val="80000"/>
                      </a:schemeClr>
                    </a:solidFill>
                  </a:tcPr>
                </a:tc>
                <a:extLst>
                  <a:ext uri="{0D108BD9-81ED-4DB2-BD59-A6C34878D82A}">
                    <a16:rowId xmlns:a16="http://schemas.microsoft.com/office/drawing/2014/main" val="4106117550"/>
                  </a:ext>
                </a:extLst>
              </a:tr>
              <a:tr h="340901">
                <a:tc vMerge="1">
                  <a:txBody>
                    <a:bodyPr/>
                    <a:lstStyle/>
                    <a:p>
                      <a:endParaRPr lang="en-GB"/>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a:t>25,026</a:t>
                      </a:r>
                    </a:p>
                  </a:txBody>
                  <a:tcPr>
                    <a:solidFill>
                      <a:schemeClr val="accent2">
                        <a:lumMod val="20000"/>
                        <a:lumOff val="80000"/>
                      </a:schemeClr>
                    </a:solidFill>
                  </a:tcPr>
                </a:tc>
                <a:extLst>
                  <a:ext uri="{0D108BD9-81ED-4DB2-BD59-A6C34878D82A}">
                    <a16:rowId xmlns:a16="http://schemas.microsoft.com/office/drawing/2014/main" val="399176619"/>
                  </a:ext>
                </a:extLst>
              </a:tr>
              <a:tr h="328588">
                <a:tc vMerge="1">
                  <a:txBody>
                    <a:bodyPr/>
                    <a:lstStyle/>
                    <a:p>
                      <a:endParaRPr lang="en-GB"/>
                    </a:p>
                  </a:txBody>
                  <a:tcPr/>
                </a:tc>
                <a:tc>
                  <a:txBody>
                    <a:bodyPr/>
                    <a:lstStyle/>
                    <a:p>
                      <a:pPr algn="ctr"/>
                      <a:r>
                        <a:rPr lang="en-GB" sz="1600" b="1"/>
                        <a:t>24</a:t>
                      </a:r>
                    </a:p>
                  </a:txBody>
                  <a:tcPr>
                    <a:solidFill>
                      <a:schemeClr val="accent2">
                        <a:lumMod val="20000"/>
                        <a:lumOff val="80000"/>
                      </a:schemeClr>
                    </a:solidFill>
                  </a:tcPr>
                </a:tc>
                <a:extLst>
                  <a:ext uri="{0D108BD9-81ED-4DB2-BD59-A6C34878D82A}">
                    <a16:rowId xmlns:a16="http://schemas.microsoft.com/office/drawing/2014/main" val="1989540143"/>
                  </a:ext>
                </a:extLst>
              </a:tr>
              <a:tr h="328588">
                <a:tc rowSpan="3">
                  <a:txBody>
                    <a:bodyPr/>
                    <a:lstStyle/>
                    <a:p>
                      <a:pPr algn="ctr"/>
                      <a:r>
                        <a:rPr lang="en-GB" sz="1600" b="1"/>
                        <a:t>2021</a:t>
                      </a:r>
                    </a:p>
                  </a:txBody>
                  <a:tcPr anchor="ctr">
                    <a:solidFill>
                      <a:schemeClr val="accent1">
                        <a:lumMod val="20000"/>
                        <a:lumOff val="80000"/>
                      </a:schemeClr>
                    </a:solidFill>
                  </a:tcPr>
                </a:tc>
                <a:tc>
                  <a:txBody>
                    <a:bodyPr/>
                    <a:lstStyle/>
                    <a:p>
                      <a:pPr algn="ctr"/>
                      <a:r>
                        <a:rPr lang="en-GB" sz="1600" b="1"/>
                        <a:t>496</a:t>
                      </a:r>
                    </a:p>
                  </a:txBody>
                  <a:tcPr>
                    <a:solidFill>
                      <a:schemeClr val="accent1">
                        <a:lumMod val="20000"/>
                        <a:lumOff val="80000"/>
                      </a:schemeClr>
                    </a:solidFill>
                  </a:tcPr>
                </a:tc>
                <a:extLst>
                  <a:ext uri="{0D108BD9-81ED-4DB2-BD59-A6C34878D82A}">
                    <a16:rowId xmlns:a16="http://schemas.microsoft.com/office/drawing/2014/main" val="2048266508"/>
                  </a:ext>
                </a:extLst>
              </a:tr>
              <a:tr h="352896">
                <a:tc vMerge="1">
                  <a:txBody>
                    <a:bodyPr/>
                    <a:lstStyle/>
                    <a:p>
                      <a:endParaRPr lang="en-GB"/>
                    </a:p>
                  </a:txBody>
                  <a:tcPr/>
                </a:tc>
                <a:tc>
                  <a:txBody>
                    <a:bodyPr/>
                    <a:lstStyle/>
                    <a:p>
                      <a:pPr algn="ctr"/>
                      <a:r>
                        <a:rPr lang="en-GB" sz="1600" b="1"/>
                        <a:t>47,292</a:t>
                      </a:r>
                    </a:p>
                  </a:txBody>
                  <a:tcPr>
                    <a:solidFill>
                      <a:schemeClr val="accent1">
                        <a:lumMod val="20000"/>
                        <a:lumOff val="80000"/>
                      </a:schemeClr>
                    </a:solidFill>
                  </a:tcPr>
                </a:tc>
                <a:extLst>
                  <a:ext uri="{0D108BD9-81ED-4DB2-BD59-A6C34878D82A}">
                    <a16:rowId xmlns:a16="http://schemas.microsoft.com/office/drawing/2014/main" val="3324824660"/>
                  </a:ext>
                </a:extLst>
              </a:tr>
              <a:tr h="328588">
                <a:tc vMerge="1">
                  <a:txBody>
                    <a:bodyPr/>
                    <a:lstStyle/>
                    <a:p>
                      <a:endParaRPr lang="en-GB"/>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a:t>48</a:t>
                      </a:r>
                    </a:p>
                  </a:txBody>
                  <a:tcPr>
                    <a:solidFill>
                      <a:schemeClr val="accent1">
                        <a:lumMod val="20000"/>
                        <a:lumOff val="80000"/>
                      </a:schemeClr>
                    </a:solidFill>
                  </a:tcPr>
                </a:tc>
                <a:extLst>
                  <a:ext uri="{0D108BD9-81ED-4DB2-BD59-A6C34878D82A}">
                    <a16:rowId xmlns:a16="http://schemas.microsoft.com/office/drawing/2014/main" val="97567070"/>
                  </a:ext>
                </a:extLst>
              </a:tr>
              <a:tr h="328588">
                <a:tc rowSpan="3">
                  <a:txBody>
                    <a:bodyPr/>
                    <a:lstStyle/>
                    <a:p>
                      <a:pPr algn="ctr"/>
                      <a:r>
                        <a:rPr lang="en-GB" sz="1600" b="1"/>
                        <a:t>2022</a:t>
                      </a:r>
                    </a:p>
                  </a:txBody>
                  <a:tcPr anchor="ctr">
                    <a:solidFill>
                      <a:schemeClr val="accent2">
                        <a:lumMod val="20000"/>
                        <a:lumOff val="80000"/>
                      </a:schemeClr>
                    </a:solidFill>
                  </a:tcPr>
                </a:tc>
                <a:tc>
                  <a:txBody>
                    <a:bodyPr/>
                    <a:lstStyle/>
                    <a:p>
                      <a:pPr algn="ctr"/>
                      <a:r>
                        <a:rPr lang="en-GB" sz="1600" b="1"/>
                        <a:t>772</a:t>
                      </a:r>
                    </a:p>
                  </a:txBody>
                  <a:tcPr>
                    <a:solidFill>
                      <a:schemeClr val="accent2">
                        <a:lumMod val="20000"/>
                        <a:lumOff val="80000"/>
                      </a:schemeClr>
                    </a:solidFill>
                  </a:tcPr>
                </a:tc>
                <a:extLst>
                  <a:ext uri="{0D108BD9-81ED-4DB2-BD59-A6C34878D82A}">
                    <a16:rowId xmlns:a16="http://schemas.microsoft.com/office/drawing/2014/main" val="1355558781"/>
                  </a:ext>
                </a:extLst>
              </a:tr>
              <a:tr h="328588">
                <a:tc vMerge="1">
                  <a:txBody>
                    <a:bodyPr/>
                    <a:lstStyle/>
                    <a:p>
                      <a:endParaRPr lang="en-GB"/>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a:t>141,369</a:t>
                      </a:r>
                    </a:p>
                  </a:txBody>
                  <a:tcPr>
                    <a:solidFill>
                      <a:schemeClr val="accent2">
                        <a:lumMod val="20000"/>
                        <a:lumOff val="80000"/>
                      </a:schemeClr>
                    </a:solidFill>
                  </a:tcPr>
                </a:tc>
                <a:extLst>
                  <a:ext uri="{0D108BD9-81ED-4DB2-BD59-A6C34878D82A}">
                    <a16:rowId xmlns:a16="http://schemas.microsoft.com/office/drawing/2014/main" val="516180030"/>
                  </a:ext>
                </a:extLst>
              </a:tr>
              <a:tr h="328588">
                <a:tc vMerge="1">
                  <a:txBody>
                    <a:bodyPr/>
                    <a:lstStyle/>
                    <a:p>
                      <a:endParaRPr lang="en-GB"/>
                    </a:p>
                  </a:txBody>
                  <a:tcPr/>
                </a:tc>
                <a:tc>
                  <a:txBody>
                    <a:bodyPr/>
                    <a:lstStyle/>
                    <a:p>
                      <a:pPr algn="ctr"/>
                      <a:r>
                        <a:rPr lang="en-GB" sz="1600" b="1"/>
                        <a:t>136</a:t>
                      </a:r>
                    </a:p>
                  </a:txBody>
                  <a:tcPr>
                    <a:solidFill>
                      <a:schemeClr val="accent2">
                        <a:lumMod val="20000"/>
                        <a:lumOff val="80000"/>
                      </a:schemeClr>
                    </a:solidFill>
                  </a:tcPr>
                </a:tc>
                <a:extLst>
                  <a:ext uri="{0D108BD9-81ED-4DB2-BD59-A6C34878D82A}">
                    <a16:rowId xmlns:a16="http://schemas.microsoft.com/office/drawing/2014/main" val="3554219831"/>
                  </a:ext>
                </a:extLst>
              </a:tr>
            </a:tbl>
          </a:graphicData>
        </a:graphic>
      </p:graphicFrame>
    </p:spTree>
    <p:extLst>
      <p:ext uri="{BB962C8B-B14F-4D97-AF65-F5344CB8AC3E}">
        <p14:creationId xmlns:p14="http://schemas.microsoft.com/office/powerpoint/2010/main" val="27727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2E5A-DBB6-4CEF-92B5-B20E3CEAEA36}"/>
              </a:ext>
            </a:extLst>
          </p:cNvPr>
          <p:cNvSpPr>
            <a:spLocks noGrp="1"/>
          </p:cNvSpPr>
          <p:nvPr>
            <p:ph type="title"/>
          </p:nvPr>
        </p:nvSpPr>
        <p:spPr/>
        <p:txBody>
          <a:bodyPr/>
          <a:lstStyle/>
          <a:p>
            <a:r>
              <a:rPr lang="en-GB" dirty="0"/>
              <a:t>A RANGE OF SUBJECT AREAS</a:t>
            </a:r>
          </a:p>
        </p:txBody>
      </p:sp>
      <p:pic>
        <p:nvPicPr>
          <p:cNvPr id="5" name="Picture 5" descr="Text, timeline&#10;&#10;Description automatically generated">
            <a:extLst>
              <a:ext uri="{FF2B5EF4-FFF2-40B4-BE49-F238E27FC236}">
                <a16:creationId xmlns:a16="http://schemas.microsoft.com/office/drawing/2014/main" id="{F61048A2-7D84-895C-9811-81726C9BA288}"/>
              </a:ext>
            </a:extLst>
          </p:cNvPr>
          <p:cNvPicPr>
            <a:picLocks noGrp="1" noChangeAspect="1"/>
          </p:cNvPicPr>
          <p:nvPr>
            <p:ph idx="1"/>
          </p:nvPr>
        </p:nvPicPr>
        <p:blipFill>
          <a:blip r:embed="rId3"/>
          <a:stretch>
            <a:fillRect/>
          </a:stretch>
        </p:blipFill>
        <p:spPr>
          <a:xfrm>
            <a:off x="67950" y="1068579"/>
            <a:ext cx="8846175" cy="4720117"/>
          </a:xfrm>
        </p:spPr>
      </p:pic>
    </p:spTree>
    <p:extLst>
      <p:ext uri="{BB962C8B-B14F-4D97-AF65-F5344CB8AC3E}">
        <p14:creationId xmlns:p14="http://schemas.microsoft.com/office/powerpoint/2010/main" val="140128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730C-39F2-4376-AB47-C3E8CC3C2FE6}"/>
              </a:ext>
            </a:extLst>
          </p:cNvPr>
          <p:cNvSpPr>
            <a:spLocks noGrp="1"/>
          </p:cNvSpPr>
          <p:nvPr>
            <p:ph type="title"/>
          </p:nvPr>
        </p:nvSpPr>
        <p:spPr/>
        <p:txBody>
          <a:bodyPr/>
          <a:lstStyle/>
          <a:p>
            <a:r>
              <a:rPr lang="en-GB"/>
              <a:t>GLOBAL REACH</a:t>
            </a:r>
          </a:p>
        </p:txBody>
      </p:sp>
      <p:pic>
        <p:nvPicPr>
          <p:cNvPr id="6" name="Content Placeholder 5">
            <a:extLst>
              <a:ext uri="{FF2B5EF4-FFF2-40B4-BE49-F238E27FC236}">
                <a16:creationId xmlns:a16="http://schemas.microsoft.com/office/drawing/2014/main" id="{0A28DA3E-4338-47CD-8DCB-0CA5F0278C55}"/>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b="24986"/>
          <a:stretch/>
        </p:blipFill>
        <p:spPr>
          <a:xfrm>
            <a:off x="492729" y="1306513"/>
            <a:ext cx="8158543" cy="4605337"/>
          </a:xfrm>
          <a:prstGeom prst="rect">
            <a:avLst/>
          </a:prstGeom>
        </p:spPr>
      </p:pic>
      <p:pic>
        <p:nvPicPr>
          <p:cNvPr id="5" name="Graphic 4" descr="Marker">
            <a:extLst>
              <a:ext uri="{FF2B5EF4-FFF2-40B4-BE49-F238E27FC236}">
                <a16:creationId xmlns:a16="http://schemas.microsoft.com/office/drawing/2014/main" id="{9B824AB8-BF45-4DC9-8B6F-2B61919139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2169" y="3510806"/>
            <a:ext cx="408007" cy="408007"/>
          </a:xfrm>
          <a:prstGeom prst="rect">
            <a:avLst/>
          </a:prstGeom>
        </p:spPr>
      </p:pic>
      <p:pic>
        <p:nvPicPr>
          <p:cNvPr id="7" name="Graphic 6" descr="Marker">
            <a:extLst>
              <a:ext uri="{FF2B5EF4-FFF2-40B4-BE49-F238E27FC236}">
                <a16:creationId xmlns:a16="http://schemas.microsoft.com/office/drawing/2014/main" id="{A07AFFFF-20D9-43F3-B1D8-0896E6151F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9695" y="2465017"/>
            <a:ext cx="408007" cy="408007"/>
          </a:xfrm>
          <a:prstGeom prst="rect">
            <a:avLst/>
          </a:prstGeom>
        </p:spPr>
      </p:pic>
      <p:pic>
        <p:nvPicPr>
          <p:cNvPr id="8" name="Graphic 7" descr="Marker">
            <a:extLst>
              <a:ext uri="{FF2B5EF4-FFF2-40B4-BE49-F238E27FC236}">
                <a16:creationId xmlns:a16="http://schemas.microsoft.com/office/drawing/2014/main" id="{B1801A7E-EDCC-4855-9199-A3A596E7A0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3843" y="3019074"/>
            <a:ext cx="408007" cy="408007"/>
          </a:xfrm>
          <a:prstGeom prst="rect">
            <a:avLst/>
          </a:prstGeom>
        </p:spPr>
      </p:pic>
      <p:pic>
        <p:nvPicPr>
          <p:cNvPr id="9" name="Graphic 8" descr="Marker">
            <a:extLst>
              <a:ext uri="{FF2B5EF4-FFF2-40B4-BE49-F238E27FC236}">
                <a16:creationId xmlns:a16="http://schemas.microsoft.com/office/drawing/2014/main" id="{7F5E2D93-0344-43AD-A4E7-E087F41F27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5778" y="2539085"/>
            <a:ext cx="408007" cy="408007"/>
          </a:xfrm>
          <a:prstGeom prst="rect">
            <a:avLst/>
          </a:prstGeom>
        </p:spPr>
      </p:pic>
      <p:pic>
        <p:nvPicPr>
          <p:cNvPr id="10" name="Graphic 9" descr="Marker">
            <a:extLst>
              <a:ext uri="{FF2B5EF4-FFF2-40B4-BE49-F238E27FC236}">
                <a16:creationId xmlns:a16="http://schemas.microsoft.com/office/drawing/2014/main" id="{DBCB04DA-07A0-4564-86E4-F8857647E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1850" y="3882599"/>
            <a:ext cx="408007" cy="408007"/>
          </a:xfrm>
          <a:prstGeom prst="rect">
            <a:avLst/>
          </a:prstGeom>
        </p:spPr>
      </p:pic>
      <p:pic>
        <p:nvPicPr>
          <p:cNvPr id="11" name="Graphic 10" descr="Marker">
            <a:extLst>
              <a:ext uri="{FF2B5EF4-FFF2-40B4-BE49-F238E27FC236}">
                <a16:creationId xmlns:a16="http://schemas.microsoft.com/office/drawing/2014/main" id="{A438942A-1EFB-49BB-B5FD-D9D75C7503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28813" y="4028074"/>
            <a:ext cx="408007" cy="408007"/>
          </a:xfrm>
          <a:prstGeom prst="rect">
            <a:avLst/>
          </a:prstGeom>
        </p:spPr>
      </p:pic>
      <p:pic>
        <p:nvPicPr>
          <p:cNvPr id="12" name="Graphic 11" descr="Marker">
            <a:extLst>
              <a:ext uri="{FF2B5EF4-FFF2-40B4-BE49-F238E27FC236}">
                <a16:creationId xmlns:a16="http://schemas.microsoft.com/office/drawing/2014/main" id="{D70D0E98-05E6-40F7-9BF4-4F366D79AF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1461" y="3201174"/>
            <a:ext cx="408007" cy="408007"/>
          </a:xfrm>
          <a:prstGeom prst="rect">
            <a:avLst/>
          </a:prstGeom>
        </p:spPr>
      </p:pic>
      <p:sp>
        <p:nvSpPr>
          <p:cNvPr id="3" name="TextBox 2">
            <a:extLst>
              <a:ext uri="{FF2B5EF4-FFF2-40B4-BE49-F238E27FC236}">
                <a16:creationId xmlns:a16="http://schemas.microsoft.com/office/drawing/2014/main" id="{E0F3901C-D2BF-4B86-8191-4C98EDCE8616}"/>
              </a:ext>
            </a:extLst>
          </p:cNvPr>
          <p:cNvSpPr txBox="1"/>
          <p:nvPr/>
        </p:nvSpPr>
        <p:spPr>
          <a:xfrm>
            <a:off x="2349275" y="3092602"/>
            <a:ext cx="646771" cy="276999"/>
          </a:xfrm>
          <a:prstGeom prst="rect">
            <a:avLst/>
          </a:prstGeom>
          <a:noFill/>
        </p:spPr>
        <p:txBody>
          <a:bodyPr wrap="square" rtlCol="0">
            <a:spAutoFit/>
          </a:bodyPr>
          <a:lstStyle/>
          <a:p>
            <a:r>
              <a:rPr lang="en-GB" sz="1200" b="1" dirty="0"/>
              <a:t>USA</a:t>
            </a:r>
          </a:p>
        </p:txBody>
      </p:sp>
      <p:pic>
        <p:nvPicPr>
          <p:cNvPr id="13" name="Graphic 12" descr="Marker">
            <a:extLst>
              <a:ext uri="{FF2B5EF4-FFF2-40B4-BE49-F238E27FC236}">
                <a16:creationId xmlns:a16="http://schemas.microsoft.com/office/drawing/2014/main" id="{47D78B48-5373-4039-BE2A-E05B447467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1844" y="3137516"/>
            <a:ext cx="408007" cy="408007"/>
          </a:xfrm>
          <a:prstGeom prst="rect">
            <a:avLst/>
          </a:prstGeom>
        </p:spPr>
      </p:pic>
      <p:pic>
        <p:nvPicPr>
          <p:cNvPr id="14" name="Graphic 13" descr="Marker">
            <a:extLst>
              <a:ext uri="{FF2B5EF4-FFF2-40B4-BE49-F238E27FC236}">
                <a16:creationId xmlns:a16="http://schemas.microsoft.com/office/drawing/2014/main" id="{5D32210D-6CB3-47EB-B37A-0464367C19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6213" y="2888598"/>
            <a:ext cx="408007" cy="408007"/>
          </a:xfrm>
          <a:prstGeom prst="rect">
            <a:avLst/>
          </a:prstGeom>
        </p:spPr>
      </p:pic>
      <p:pic>
        <p:nvPicPr>
          <p:cNvPr id="15" name="Graphic 14" descr="Marker">
            <a:extLst>
              <a:ext uri="{FF2B5EF4-FFF2-40B4-BE49-F238E27FC236}">
                <a16:creationId xmlns:a16="http://schemas.microsoft.com/office/drawing/2014/main" id="{BDE1094B-0E34-4512-8BE9-6A7B8DA053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5778" y="2947092"/>
            <a:ext cx="408007" cy="408007"/>
          </a:xfrm>
          <a:prstGeom prst="rect">
            <a:avLst/>
          </a:prstGeom>
        </p:spPr>
      </p:pic>
      <p:sp>
        <p:nvSpPr>
          <p:cNvPr id="16" name="TextBox 15">
            <a:extLst>
              <a:ext uri="{FF2B5EF4-FFF2-40B4-BE49-F238E27FC236}">
                <a16:creationId xmlns:a16="http://schemas.microsoft.com/office/drawing/2014/main" id="{1A098C8A-9CE5-4F2E-B2C2-7DF08B63C2C8}"/>
              </a:ext>
            </a:extLst>
          </p:cNvPr>
          <p:cNvSpPr txBox="1"/>
          <p:nvPr/>
        </p:nvSpPr>
        <p:spPr>
          <a:xfrm>
            <a:off x="1861873" y="2542141"/>
            <a:ext cx="732094" cy="276999"/>
          </a:xfrm>
          <a:prstGeom prst="rect">
            <a:avLst/>
          </a:prstGeom>
          <a:noFill/>
        </p:spPr>
        <p:txBody>
          <a:bodyPr wrap="square" rtlCol="0">
            <a:spAutoFit/>
          </a:bodyPr>
          <a:lstStyle/>
          <a:p>
            <a:r>
              <a:rPr lang="en-GB" sz="1200" b="1" dirty="0"/>
              <a:t>Canada</a:t>
            </a:r>
          </a:p>
        </p:txBody>
      </p:sp>
      <p:sp>
        <p:nvSpPr>
          <p:cNvPr id="17" name="TextBox 16">
            <a:extLst>
              <a:ext uri="{FF2B5EF4-FFF2-40B4-BE49-F238E27FC236}">
                <a16:creationId xmlns:a16="http://schemas.microsoft.com/office/drawing/2014/main" id="{C13D3F83-371E-413B-9E02-6F280FC278CB}"/>
              </a:ext>
            </a:extLst>
          </p:cNvPr>
          <p:cNvSpPr txBox="1"/>
          <p:nvPr/>
        </p:nvSpPr>
        <p:spPr>
          <a:xfrm>
            <a:off x="1772002" y="4086344"/>
            <a:ext cx="807690" cy="276999"/>
          </a:xfrm>
          <a:prstGeom prst="rect">
            <a:avLst/>
          </a:prstGeom>
          <a:noFill/>
        </p:spPr>
        <p:txBody>
          <a:bodyPr wrap="square" rtlCol="0">
            <a:spAutoFit/>
          </a:bodyPr>
          <a:lstStyle/>
          <a:p>
            <a:r>
              <a:rPr lang="en-GB" sz="1200" b="1" dirty="0"/>
              <a:t>Ecuador</a:t>
            </a:r>
          </a:p>
        </p:txBody>
      </p:sp>
      <p:sp>
        <p:nvSpPr>
          <p:cNvPr id="18" name="TextBox 17">
            <a:extLst>
              <a:ext uri="{FF2B5EF4-FFF2-40B4-BE49-F238E27FC236}">
                <a16:creationId xmlns:a16="http://schemas.microsoft.com/office/drawing/2014/main" id="{F8046EC8-E4E8-41E2-8C18-F285F29CB0B2}"/>
              </a:ext>
            </a:extLst>
          </p:cNvPr>
          <p:cNvSpPr txBox="1"/>
          <p:nvPr/>
        </p:nvSpPr>
        <p:spPr>
          <a:xfrm>
            <a:off x="2683860" y="3911476"/>
            <a:ext cx="905286" cy="276999"/>
          </a:xfrm>
          <a:prstGeom prst="rect">
            <a:avLst/>
          </a:prstGeom>
          <a:noFill/>
        </p:spPr>
        <p:txBody>
          <a:bodyPr wrap="square" rtlCol="0">
            <a:spAutoFit/>
          </a:bodyPr>
          <a:lstStyle/>
          <a:p>
            <a:r>
              <a:rPr lang="en-GB" sz="1200" b="1" dirty="0"/>
              <a:t>Colombia</a:t>
            </a:r>
          </a:p>
        </p:txBody>
      </p:sp>
      <p:sp>
        <p:nvSpPr>
          <p:cNvPr id="19" name="TextBox 18">
            <a:extLst>
              <a:ext uri="{FF2B5EF4-FFF2-40B4-BE49-F238E27FC236}">
                <a16:creationId xmlns:a16="http://schemas.microsoft.com/office/drawing/2014/main" id="{5A33E3C1-2AA2-4320-AE30-736FA234AAF8}"/>
              </a:ext>
            </a:extLst>
          </p:cNvPr>
          <p:cNvSpPr txBox="1"/>
          <p:nvPr/>
        </p:nvSpPr>
        <p:spPr>
          <a:xfrm>
            <a:off x="4110610" y="2388983"/>
            <a:ext cx="408007" cy="276999"/>
          </a:xfrm>
          <a:prstGeom prst="rect">
            <a:avLst/>
          </a:prstGeom>
          <a:noFill/>
        </p:spPr>
        <p:txBody>
          <a:bodyPr wrap="square" rtlCol="0">
            <a:spAutoFit/>
          </a:bodyPr>
          <a:lstStyle/>
          <a:p>
            <a:r>
              <a:rPr lang="en-GB" sz="1200" b="1" dirty="0"/>
              <a:t>UK</a:t>
            </a:r>
          </a:p>
        </p:txBody>
      </p:sp>
      <p:pic>
        <p:nvPicPr>
          <p:cNvPr id="20" name="Graphic 19" descr="Marker">
            <a:extLst>
              <a:ext uri="{FF2B5EF4-FFF2-40B4-BE49-F238E27FC236}">
                <a16:creationId xmlns:a16="http://schemas.microsoft.com/office/drawing/2014/main" id="{C953DE89-1126-46FC-B84C-98B3592153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4536" y="2559872"/>
            <a:ext cx="408007" cy="408007"/>
          </a:xfrm>
          <a:prstGeom prst="rect">
            <a:avLst/>
          </a:prstGeom>
        </p:spPr>
      </p:pic>
      <p:sp>
        <p:nvSpPr>
          <p:cNvPr id="21" name="TextBox 20">
            <a:extLst>
              <a:ext uri="{FF2B5EF4-FFF2-40B4-BE49-F238E27FC236}">
                <a16:creationId xmlns:a16="http://schemas.microsoft.com/office/drawing/2014/main" id="{F5DFB281-C81A-45B2-AD1B-FE5D2C08B5E9}"/>
              </a:ext>
            </a:extLst>
          </p:cNvPr>
          <p:cNvSpPr txBox="1"/>
          <p:nvPr/>
        </p:nvSpPr>
        <p:spPr>
          <a:xfrm>
            <a:off x="3460629" y="2592026"/>
            <a:ext cx="693079" cy="276999"/>
          </a:xfrm>
          <a:prstGeom prst="rect">
            <a:avLst/>
          </a:prstGeom>
          <a:noFill/>
        </p:spPr>
        <p:txBody>
          <a:bodyPr wrap="square" rtlCol="0">
            <a:spAutoFit/>
          </a:bodyPr>
          <a:lstStyle/>
          <a:p>
            <a:r>
              <a:rPr lang="en-GB" sz="1200" b="1" dirty="0"/>
              <a:t>Ireland</a:t>
            </a:r>
          </a:p>
        </p:txBody>
      </p:sp>
      <p:sp>
        <p:nvSpPr>
          <p:cNvPr id="22" name="TextBox 21">
            <a:extLst>
              <a:ext uri="{FF2B5EF4-FFF2-40B4-BE49-F238E27FC236}">
                <a16:creationId xmlns:a16="http://schemas.microsoft.com/office/drawing/2014/main" id="{8C9708AE-E61A-41B0-AF62-C5EF88DB8C6C}"/>
              </a:ext>
            </a:extLst>
          </p:cNvPr>
          <p:cNvSpPr txBox="1"/>
          <p:nvPr/>
        </p:nvSpPr>
        <p:spPr>
          <a:xfrm>
            <a:off x="3686208" y="2988666"/>
            <a:ext cx="589298" cy="276999"/>
          </a:xfrm>
          <a:prstGeom prst="rect">
            <a:avLst/>
          </a:prstGeom>
          <a:noFill/>
        </p:spPr>
        <p:txBody>
          <a:bodyPr wrap="square" rtlCol="0">
            <a:spAutoFit/>
          </a:bodyPr>
          <a:lstStyle/>
          <a:p>
            <a:r>
              <a:rPr lang="en-GB" sz="1200" b="1" dirty="0"/>
              <a:t>Spain</a:t>
            </a:r>
          </a:p>
        </p:txBody>
      </p:sp>
      <p:sp>
        <p:nvSpPr>
          <p:cNvPr id="23" name="TextBox 22">
            <a:extLst>
              <a:ext uri="{FF2B5EF4-FFF2-40B4-BE49-F238E27FC236}">
                <a16:creationId xmlns:a16="http://schemas.microsoft.com/office/drawing/2014/main" id="{A00EB165-36B6-4E90-B279-C207E3205E7A}"/>
              </a:ext>
            </a:extLst>
          </p:cNvPr>
          <p:cNvSpPr txBox="1"/>
          <p:nvPr/>
        </p:nvSpPr>
        <p:spPr>
          <a:xfrm>
            <a:off x="4435688" y="2720365"/>
            <a:ext cx="515769" cy="276999"/>
          </a:xfrm>
          <a:prstGeom prst="rect">
            <a:avLst/>
          </a:prstGeom>
          <a:noFill/>
        </p:spPr>
        <p:txBody>
          <a:bodyPr wrap="square" rtlCol="0">
            <a:spAutoFit/>
          </a:bodyPr>
          <a:lstStyle/>
          <a:p>
            <a:r>
              <a:rPr lang="en-GB" sz="1200" b="1" dirty="0"/>
              <a:t>Italy</a:t>
            </a:r>
          </a:p>
        </p:txBody>
      </p:sp>
      <p:sp>
        <p:nvSpPr>
          <p:cNvPr id="24" name="TextBox 23">
            <a:extLst>
              <a:ext uri="{FF2B5EF4-FFF2-40B4-BE49-F238E27FC236}">
                <a16:creationId xmlns:a16="http://schemas.microsoft.com/office/drawing/2014/main" id="{28541D2B-0434-476F-8B46-9F4621453376}"/>
              </a:ext>
            </a:extLst>
          </p:cNvPr>
          <p:cNvSpPr txBox="1"/>
          <p:nvPr/>
        </p:nvSpPr>
        <p:spPr>
          <a:xfrm>
            <a:off x="4797629" y="3174964"/>
            <a:ext cx="564311" cy="276999"/>
          </a:xfrm>
          <a:prstGeom prst="rect">
            <a:avLst/>
          </a:prstGeom>
          <a:noFill/>
        </p:spPr>
        <p:txBody>
          <a:bodyPr wrap="square" rtlCol="0">
            <a:spAutoFit/>
          </a:bodyPr>
          <a:lstStyle/>
          <a:p>
            <a:r>
              <a:rPr lang="en-GB" sz="1200" b="1" dirty="0"/>
              <a:t>Malta</a:t>
            </a:r>
          </a:p>
        </p:txBody>
      </p:sp>
      <p:sp>
        <p:nvSpPr>
          <p:cNvPr id="25" name="TextBox 24">
            <a:extLst>
              <a:ext uri="{FF2B5EF4-FFF2-40B4-BE49-F238E27FC236}">
                <a16:creationId xmlns:a16="http://schemas.microsoft.com/office/drawing/2014/main" id="{A40D8A8F-80C1-43B6-979A-01792039A304}"/>
              </a:ext>
            </a:extLst>
          </p:cNvPr>
          <p:cNvSpPr txBox="1"/>
          <p:nvPr/>
        </p:nvSpPr>
        <p:spPr>
          <a:xfrm>
            <a:off x="6114930" y="3612796"/>
            <a:ext cx="564311" cy="276999"/>
          </a:xfrm>
          <a:prstGeom prst="rect">
            <a:avLst/>
          </a:prstGeom>
          <a:noFill/>
        </p:spPr>
        <p:txBody>
          <a:bodyPr wrap="square" rtlCol="0">
            <a:spAutoFit/>
          </a:bodyPr>
          <a:lstStyle/>
          <a:p>
            <a:r>
              <a:rPr lang="en-GB" sz="1200" b="1" dirty="0"/>
              <a:t>India</a:t>
            </a:r>
          </a:p>
        </p:txBody>
      </p:sp>
      <p:sp>
        <p:nvSpPr>
          <p:cNvPr id="26" name="TextBox 25">
            <a:extLst>
              <a:ext uri="{FF2B5EF4-FFF2-40B4-BE49-F238E27FC236}">
                <a16:creationId xmlns:a16="http://schemas.microsoft.com/office/drawing/2014/main" id="{CE3732D4-D1F5-4DF0-A9C1-8869E0A3B32A}"/>
              </a:ext>
            </a:extLst>
          </p:cNvPr>
          <p:cNvSpPr txBox="1"/>
          <p:nvPr/>
        </p:nvSpPr>
        <p:spPr>
          <a:xfrm>
            <a:off x="6785201" y="3243956"/>
            <a:ext cx="718090" cy="276999"/>
          </a:xfrm>
          <a:prstGeom prst="rect">
            <a:avLst/>
          </a:prstGeom>
          <a:noFill/>
        </p:spPr>
        <p:txBody>
          <a:bodyPr wrap="square" rtlCol="0">
            <a:spAutoFit/>
          </a:bodyPr>
          <a:lstStyle/>
          <a:p>
            <a:r>
              <a:rPr lang="en-GB" sz="1200" b="1" dirty="0"/>
              <a:t>China</a:t>
            </a:r>
          </a:p>
        </p:txBody>
      </p:sp>
      <p:pic>
        <p:nvPicPr>
          <p:cNvPr id="27" name="Graphic 26" descr="Marker">
            <a:extLst>
              <a:ext uri="{FF2B5EF4-FFF2-40B4-BE49-F238E27FC236}">
                <a16:creationId xmlns:a16="http://schemas.microsoft.com/office/drawing/2014/main" id="{30638277-2DE4-4484-93B5-9277A73C91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9024" y="3054420"/>
            <a:ext cx="408007" cy="408007"/>
          </a:xfrm>
          <a:prstGeom prst="rect">
            <a:avLst/>
          </a:prstGeom>
        </p:spPr>
      </p:pic>
      <p:sp>
        <p:nvSpPr>
          <p:cNvPr id="28" name="TextBox 27">
            <a:extLst>
              <a:ext uri="{FF2B5EF4-FFF2-40B4-BE49-F238E27FC236}">
                <a16:creationId xmlns:a16="http://schemas.microsoft.com/office/drawing/2014/main" id="{425077A1-A6DC-4001-847D-9FF417EB130C}"/>
              </a:ext>
            </a:extLst>
          </p:cNvPr>
          <p:cNvSpPr txBox="1"/>
          <p:nvPr/>
        </p:nvSpPr>
        <p:spPr>
          <a:xfrm>
            <a:off x="7548434" y="3105456"/>
            <a:ext cx="718090" cy="276999"/>
          </a:xfrm>
          <a:prstGeom prst="rect">
            <a:avLst/>
          </a:prstGeom>
          <a:noFill/>
        </p:spPr>
        <p:txBody>
          <a:bodyPr wrap="square" rtlCol="0">
            <a:spAutoFit/>
          </a:bodyPr>
          <a:lstStyle/>
          <a:p>
            <a:r>
              <a:rPr lang="en-GB" sz="1200" b="1" dirty="0"/>
              <a:t>Japan</a:t>
            </a:r>
          </a:p>
        </p:txBody>
      </p:sp>
      <p:pic>
        <p:nvPicPr>
          <p:cNvPr id="29" name="Graphic 28" descr="Marker">
            <a:extLst>
              <a:ext uri="{FF2B5EF4-FFF2-40B4-BE49-F238E27FC236}">
                <a16:creationId xmlns:a16="http://schemas.microsoft.com/office/drawing/2014/main" id="{8D7A2D55-F1F7-400B-BFE5-2D7DE8A242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7108" y="3768907"/>
            <a:ext cx="408007" cy="408007"/>
          </a:xfrm>
          <a:prstGeom prst="rect">
            <a:avLst/>
          </a:prstGeom>
        </p:spPr>
      </p:pic>
      <p:sp>
        <p:nvSpPr>
          <p:cNvPr id="30" name="TextBox 29">
            <a:extLst>
              <a:ext uri="{FF2B5EF4-FFF2-40B4-BE49-F238E27FC236}">
                <a16:creationId xmlns:a16="http://schemas.microsoft.com/office/drawing/2014/main" id="{33CC04A5-4DE7-42AC-B970-F08BFD050EE1}"/>
              </a:ext>
            </a:extLst>
          </p:cNvPr>
          <p:cNvSpPr txBox="1"/>
          <p:nvPr/>
        </p:nvSpPr>
        <p:spPr>
          <a:xfrm>
            <a:off x="3415874" y="3558106"/>
            <a:ext cx="1102743" cy="276999"/>
          </a:xfrm>
          <a:prstGeom prst="rect">
            <a:avLst/>
          </a:prstGeom>
          <a:noFill/>
        </p:spPr>
        <p:txBody>
          <a:bodyPr wrap="square" rtlCol="0">
            <a:spAutoFit/>
          </a:bodyPr>
          <a:lstStyle/>
          <a:p>
            <a:r>
              <a:rPr lang="en-GB" sz="1200" b="1" dirty="0"/>
              <a:t>Sierra Leone</a:t>
            </a:r>
          </a:p>
        </p:txBody>
      </p:sp>
      <p:pic>
        <p:nvPicPr>
          <p:cNvPr id="31" name="Graphic 30" descr="Marker">
            <a:extLst>
              <a:ext uri="{FF2B5EF4-FFF2-40B4-BE49-F238E27FC236}">
                <a16:creationId xmlns:a16="http://schemas.microsoft.com/office/drawing/2014/main" id="{C2114D0E-2038-41B6-AD28-0D187B3C8E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8342" y="3755247"/>
            <a:ext cx="408007" cy="408007"/>
          </a:xfrm>
          <a:prstGeom prst="rect">
            <a:avLst/>
          </a:prstGeom>
        </p:spPr>
      </p:pic>
      <p:sp>
        <p:nvSpPr>
          <p:cNvPr id="32" name="TextBox 31">
            <a:extLst>
              <a:ext uri="{FF2B5EF4-FFF2-40B4-BE49-F238E27FC236}">
                <a16:creationId xmlns:a16="http://schemas.microsoft.com/office/drawing/2014/main" id="{50A74E8A-FD70-42AD-9515-9C27D99F5E36}"/>
              </a:ext>
            </a:extLst>
          </p:cNvPr>
          <p:cNvSpPr txBox="1"/>
          <p:nvPr/>
        </p:nvSpPr>
        <p:spPr>
          <a:xfrm>
            <a:off x="4556822" y="3809345"/>
            <a:ext cx="735544" cy="276999"/>
          </a:xfrm>
          <a:prstGeom prst="rect">
            <a:avLst/>
          </a:prstGeom>
          <a:noFill/>
        </p:spPr>
        <p:txBody>
          <a:bodyPr wrap="square" rtlCol="0">
            <a:spAutoFit/>
          </a:bodyPr>
          <a:lstStyle/>
          <a:p>
            <a:r>
              <a:rPr lang="en-GB" sz="1200" b="1" dirty="0"/>
              <a:t>Nigeria</a:t>
            </a:r>
          </a:p>
        </p:txBody>
      </p:sp>
      <p:pic>
        <p:nvPicPr>
          <p:cNvPr id="33" name="Graphic 32" descr="Marker">
            <a:extLst>
              <a:ext uri="{FF2B5EF4-FFF2-40B4-BE49-F238E27FC236}">
                <a16:creationId xmlns:a16="http://schemas.microsoft.com/office/drawing/2014/main" id="{B1151D1E-AB7C-4316-888E-BC0FB2EBFE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3067" y="3347240"/>
            <a:ext cx="408007" cy="408007"/>
          </a:xfrm>
          <a:prstGeom prst="rect">
            <a:avLst/>
          </a:prstGeom>
        </p:spPr>
      </p:pic>
      <p:sp>
        <p:nvSpPr>
          <p:cNvPr id="34" name="TextBox 33">
            <a:extLst>
              <a:ext uri="{FF2B5EF4-FFF2-40B4-BE49-F238E27FC236}">
                <a16:creationId xmlns:a16="http://schemas.microsoft.com/office/drawing/2014/main" id="{C01776FA-2841-43EE-94C3-EBA0A0A14ABF}"/>
              </a:ext>
            </a:extLst>
          </p:cNvPr>
          <p:cNvSpPr txBox="1"/>
          <p:nvPr/>
        </p:nvSpPr>
        <p:spPr>
          <a:xfrm>
            <a:off x="5004413" y="3415975"/>
            <a:ext cx="735544" cy="276999"/>
          </a:xfrm>
          <a:prstGeom prst="rect">
            <a:avLst/>
          </a:prstGeom>
          <a:noFill/>
        </p:spPr>
        <p:txBody>
          <a:bodyPr wrap="square" rtlCol="0">
            <a:spAutoFit/>
          </a:bodyPr>
          <a:lstStyle/>
          <a:p>
            <a:r>
              <a:rPr lang="en-GB" sz="1200" b="1" dirty="0"/>
              <a:t>Egypt</a:t>
            </a:r>
          </a:p>
        </p:txBody>
      </p:sp>
      <p:pic>
        <p:nvPicPr>
          <p:cNvPr id="35" name="Graphic 34" descr="Marker">
            <a:extLst>
              <a:ext uri="{FF2B5EF4-FFF2-40B4-BE49-F238E27FC236}">
                <a16:creationId xmlns:a16="http://schemas.microsoft.com/office/drawing/2014/main" id="{B3C45478-F5AB-4602-AD16-FD330EF853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8311" y="3296112"/>
            <a:ext cx="408007" cy="408007"/>
          </a:xfrm>
          <a:prstGeom prst="rect">
            <a:avLst/>
          </a:prstGeom>
        </p:spPr>
      </p:pic>
      <p:sp>
        <p:nvSpPr>
          <p:cNvPr id="36" name="TextBox 35">
            <a:extLst>
              <a:ext uri="{FF2B5EF4-FFF2-40B4-BE49-F238E27FC236}">
                <a16:creationId xmlns:a16="http://schemas.microsoft.com/office/drawing/2014/main" id="{D707A071-9F32-492C-8FCF-1630D5B1C46D}"/>
              </a:ext>
            </a:extLst>
          </p:cNvPr>
          <p:cNvSpPr txBox="1"/>
          <p:nvPr/>
        </p:nvSpPr>
        <p:spPr>
          <a:xfrm>
            <a:off x="6012125" y="3105455"/>
            <a:ext cx="718090" cy="276999"/>
          </a:xfrm>
          <a:prstGeom prst="rect">
            <a:avLst/>
          </a:prstGeom>
          <a:noFill/>
        </p:spPr>
        <p:txBody>
          <a:bodyPr wrap="square" rtlCol="0">
            <a:spAutoFit/>
          </a:bodyPr>
          <a:lstStyle/>
          <a:p>
            <a:r>
              <a:rPr lang="en-GB" sz="1200" b="1" dirty="0"/>
              <a:t>Nepal</a:t>
            </a:r>
          </a:p>
        </p:txBody>
      </p:sp>
      <p:pic>
        <p:nvPicPr>
          <p:cNvPr id="37" name="Graphic 36" descr="Marker">
            <a:extLst>
              <a:ext uri="{FF2B5EF4-FFF2-40B4-BE49-F238E27FC236}">
                <a16:creationId xmlns:a16="http://schemas.microsoft.com/office/drawing/2014/main" id="{87FFEFBE-ED94-4E8D-81C4-F63AA635A6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1676" y="3387302"/>
            <a:ext cx="408007" cy="408007"/>
          </a:xfrm>
          <a:prstGeom prst="rect">
            <a:avLst/>
          </a:prstGeom>
        </p:spPr>
      </p:pic>
      <p:sp>
        <p:nvSpPr>
          <p:cNvPr id="38" name="TextBox 37">
            <a:extLst>
              <a:ext uri="{FF2B5EF4-FFF2-40B4-BE49-F238E27FC236}">
                <a16:creationId xmlns:a16="http://schemas.microsoft.com/office/drawing/2014/main" id="{22845B10-0ED3-43BC-9919-6BD65FE877A1}"/>
              </a:ext>
            </a:extLst>
          </p:cNvPr>
          <p:cNvSpPr txBox="1"/>
          <p:nvPr/>
        </p:nvSpPr>
        <p:spPr>
          <a:xfrm>
            <a:off x="5596308" y="3458443"/>
            <a:ext cx="473479" cy="276999"/>
          </a:xfrm>
          <a:prstGeom prst="rect">
            <a:avLst/>
          </a:prstGeom>
          <a:noFill/>
        </p:spPr>
        <p:txBody>
          <a:bodyPr wrap="square" rtlCol="0">
            <a:spAutoFit/>
          </a:bodyPr>
          <a:lstStyle/>
          <a:p>
            <a:r>
              <a:rPr lang="en-GB" sz="1200" b="1" dirty="0"/>
              <a:t>UAE</a:t>
            </a:r>
          </a:p>
        </p:txBody>
      </p:sp>
    </p:spTree>
    <p:extLst>
      <p:ext uri="{BB962C8B-B14F-4D97-AF65-F5344CB8AC3E}">
        <p14:creationId xmlns:p14="http://schemas.microsoft.com/office/powerpoint/2010/main" val="227767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8E00-9CB5-EBBF-1D9D-299E23547F05}"/>
              </a:ext>
            </a:extLst>
          </p:cNvPr>
          <p:cNvSpPr>
            <a:spLocks noGrp="1"/>
          </p:cNvSpPr>
          <p:nvPr>
            <p:ph type="title"/>
          </p:nvPr>
        </p:nvSpPr>
        <p:spPr/>
        <p:txBody>
          <a:bodyPr/>
          <a:lstStyle/>
          <a:p>
            <a:r>
              <a:rPr lang="en-US" dirty="0"/>
              <a:t>Sustainability Skills from the SDG Teach In - Educators</a:t>
            </a:r>
          </a:p>
        </p:txBody>
      </p:sp>
      <p:sp>
        <p:nvSpPr>
          <p:cNvPr id="3" name="Content Placeholder 2">
            <a:extLst>
              <a:ext uri="{FF2B5EF4-FFF2-40B4-BE49-F238E27FC236}">
                <a16:creationId xmlns:a16="http://schemas.microsoft.com/office/drawing/2014/main" id="{02971C6B-19CF-B30C-5562-942D94292998}"/>
              </a:ext>
            </a:extLst>
          </p:cNvPr>
          <p:cNvSpPr>
            <a:spLocks noGrp="1"/>
          </p:cNvSpPr>
          <p:nvPr>
            <p:ph idx="1"/>
          </p:nvPr>
        </p:nvSpPr>
        <p:spPr/>
        <p:txBody>
          <a:bodyPr vert="horz" wrap="square" lIns="0" tIns="0" rIns="0" bIns="0" rtlCol="0" anchor="t">
            <a:noAutofit/>
          </a:bodyPr>
          <a:lstStyle/>
          <a:p>
            <a:pPr algn="ctr"/>
            <a:r>
              <a:rPr lang="en-US" sz="2000" dirty="0">
                <a:solidFill>
                  <a:schemeClr val="tx1"/>
                </a:solidFill>
              </a:rPr>
              <a:t>"</a:t>
            </a:r>
            <a:r>
              <a:rPr lang="en-US" sz="2000" b="0" dirty="0">
                <a:solidFill>
                  <a:schemeClr val="tx1"/>
                </a:solidFill>
                <a:ea typeface="+mn-lt"/>
                <a:cs typeface="+mn-lt"/>
              </a:rPr>
              <a:t>Lateral thinking - Business students learnt that any part of the value chain can impact areas they hadn't thought about."</a:t>
            </a:r>
            <a:br>
              <a:rPr lang="en-US" sz="2000" b="0" dirty="0">
                <a:ea typeface="+mn-lt"/>
                <a:cs typeface="+mn-lt"/>
              </a:rPr>
            </a:br>
            <a:br>
              <a:rPr lang="en-US" sz="2000" b="0" dirty="0"/>
            </a:br>
            <a:r>
              <a:rPr lang="en-US" sz="2000" b="0" dirty="0"/>
              <a:t>"Empathy, determination"</a:t>
            </a:r>
            <a:br>
              <a:rPr lang="en-US" sz="2000" b="0" dirty="0"/>
            </a:br>
            <a:br>
              <a:rPr lang="en-US" sz="2000" b="0" dirty="0"/>
            </a:br>
            <a:r>
              <a:rPr lang="en-US" sz="2000" b="0" dirty="0">
                <a:solidFill>
                  <a:schemeClr val="tx1"/>
                </a:solidFill>
              </a:rPr>
              <a:t>"</a:t>
            </a:r>
            <a:r>
              <a:rPr lang="en-US" sz="2000" b="0" dirty="0">
                <a:solidFill>
                  <a:schemeClr val="tx1"/>
                </a:solidFill>
                <a:ea typeface="+mn-lt"/>
                <a:cs typeface="+mn-lt"/>
              </a:rPr>
              <a:t>Empathy and working with people, understanding the lived experiences"</a:t>
            </a:r>
            <a:br>
              <a:rPr lang="en-US" sz="2000" b="0" dirty="0"/>
            </a:br>
            <a:br>
              <a:rPr lang="en-US" sz="2000" b="0" dirty="0"/>
            </a:br>
            <a:r>
              <a:rPr lang="en-US" sz="2000" b="0" dirty="0"/>
              <a:t>"</a:t>
            </a:r>
            <a:r>
              <a:rPr lang="en-US" sz="2000" b="0" dirty="0">
                <a:ea typeface="+mn-lt"/>
                <a:cs typeface="+mn-lt"/>
              </a:rPr>
              <a:t>Courage to ask questions of those in positions of power/influence"</a:t>
            </a:r>
            <a:br>
              <a:rPr lang="en-US" sz="2000" b="0" dirty="0">
                <a:ea typeface="+mn-lt"/>
                <a:cs typeface="+mn-lt"/>
              </a:rPr>
            </a:br>
            <a:br>
              <a:rPr lang="en-US" sz="2000" b="0" dirty="0">
                <a:solidFill>
                  <a:schemeClr val="tx1"/>
                </a:solidFill>
                <a:ea typeface="+mn-lt"/>
                <a:cs typeface="+mn-lt"/>
              </a:rPr>
            </a:br>
            <a:r>
              <a:rPr lang="en-US" sz="2000" b="0" dirty="0">
                <a:solidFill>
                  <a:schemeClr val="tx1"/>
                </a:solidFill>
                <a:ea typeface="+mn-lt"/>
                <a:cs typeface="+mn-lt"/>
              </a:rPr>
              <a:t>"Awareness of themselves as influencers for change"</a:t>
            </a:r>
            <a:br>
              <a:rPr lang="en-US" sz="2000" b="0" dirty="0">
                <a:solidFill>
                  <a:schemeClr val="tx1"/>
                </a:solidFill>
                <a:ea typeface="+mn-lt"/>
                <a:cs typeface="+mn-lt"/>
              </a:rPr>
            </a:br>
            <a:br>
              <a:rPr lang="en-US" sz="2000" b="0" dirty="0">
                <a:ea typeface="+mn-lt"/>
                <a:cs typeface="+mn-lt"/>
              </a:rPr>
            </a:br>
            <a:r>
              <a:rPr lang="en-US" sz="2000" b="0" dirty="0">
                <a:ea typeface="+mn-lt"/>
                <a:cs typeface="+mn-lt"/>
              </a:rPr>
              <a:t>"Listening, reflection on learning"</a:t>
            </a:r>
            <a:br>
              <a:rPr lang="en-US" sz="2000" b="0" dirty="0">
                <a:ea typeface="+mn-lt"/>
                <a:cs typeface="+mn-lt"/>
              </a:rPr>
            </a:br>
            <a:br>
              <a:rPr lang="en-US" sz="2000" b="0" dirty="0">
                <a:ea typeface="+mn-lt"/>
                <a:cs typeface="+mn-lt"/>
              </a:rPr>
            </a:br>
            <a:r>
              <a:rPr lang="en-US" sz="2000" b="0" dirty="0">
                <a:solidFill>
                  <a:schemeClr val="tx1"/>
                </a:solidFill>
                <a:ea typeface="+mn-lt"/>
                <a:cs typeface="+mn-lt"/>
              </a:rPr>
              <a:t>"Interpersonal relations and capacity building"</a:t>
            </a:r>
            <a:br>
              <a:rPr lang="en-US" sz="2000" b="0" dirty="0">
                <a:ea typeface="+mn-lt"/>
                <a:cs typeface="+mn-lt"/>
              </a:rPr>
            </a:br>
            <a:br>
              <a:rPr lang="en-US" b="0" dirty="0">
                <a:ea typeface="+mn-lt"/>
                <a:cs typeface="+mn-lt"/>
              </a:rPr>
            </a:br>
            <a:endParaRPr lang="en-US" b="0" dirty="0">
              <a:ea typeface="+mn-lt"/>
              <a:cs typeface="+mn-lt"/>
            </a:endParaRPr>
          </a:p>
        </p:txBody>
      </p:sp>
    </p:spTree>
    <p:extLst>
      <p:ext uri="{BB962C8B-B14F-4D97-AF65-F5344CB8AC3E}">
        <p14:creationId xmlns:p14="http://schemas.microsoft.com/office/powerpoint/2010/main" val="423990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8E00-9CB5-EBBF-1D9D-299E23547F05}"/>
              </a:ext>
            </a:extLst>
          </p:cNvPr>
          <p:cNvSpPr>
            <a:spLocks noGrp="1"/>
          </p:cNvSpPr>
          <p:nvPr>
            <p:ph type="title"/>
          </p:nvPr>
        </p:nvSpPr>
        <p:spPr/>
        <p:txBody>
          <a:bodyPr/>
          <a:lstStyle/>
          <a:p>
            <a:r>
              <a:rPr lang="en-US" dirty="0"/>
              <a:t>Sustainability Skills from the SDG Teach In - Students</a:t>
            </a:r>
          </a:p>
        </p:txBody>
      </p:sp>
      <p:sp>
        <p:nvSpPr>
          <p:cNvPr id="3" name="Content Placeholder 2">
            <a:extLst>
              <a:ext uri="{FF2B5EF4-FFF2-40B4-BE49-F238E27FC236}">
                <a16:creationId xmlns:a16="http://schemas.microsoft.com/office/drawing/2014/main" id="{02971C6B-19CF-B30C-5562-942D94292998}"/>
              </a:ext>
            </a:extLst>
          </p:cNvPr>
          <p:cNvSpPr>
            <a:spLocks noGrp="1"/>
          </p:cNvSpPr>
          <p:nvPr>
            <p:ph idx="1"/>
          </p:nvPr>
        </p:nvSpPr>
        <p:spPr/>
        <p:txBody>
          <a:bodyPr vert="horz" wrap="square" lIns="0" tIns="0" rIns="0" bIns="0" rtlCol="0" anchor="t">
            <a:noAutofit/>
          </a:bodyPr>
          <a:lstStyle/>
          <a:p>
            <a:pPr algn="ctr"/>
            <a:r>
              <a:rPr lang="en-US" sz="2000" b="0" dirty="0">
                <a:solidFill>
                  <a:schemeClr val="tx1"/>
                </a:solidFill>
                <a:ea typeface="+mn-lt"/>
                <a:cs typeface="+mn-lt"/>
              </a:rPr>
              <a:t>"Wider awareness of sustainability in every topic."</a:t>
            </a:r>
            <a:br>
              <a:rPr lang="en-US" sz="2000" b="0" dirty="0">
                <a:ea typeface="+mn-lt"/>
                <a:cs typeface="+mn-lt"/>
              </a:rPr>
            </a:br>
            <a:br>
              <a:rPr lang="en-US" sz="2000" b="0" dirty="0">
                <a:ea typeface="+mn-lt"/>
                <a:cs typeface="+mn-lt"/>
              </a:rPr>
            </a:br>
            <a:r>
              <a:rPr lang="en-US" sz="2000" b="0" dirty="0">
                <a:ea typeface="+mn-lt"/>
                <a:cs typeface="+mn-lt"/>
              </a:rPr>
              <a:t>"I have a much broader understanding of the pressing issues and have discovered many things I have not considered before </a:t>
            </a:r>
            <a:r>
              <a:rPr lang="en-US" sz="2000" b="0" dirty="0" err="1">
                <a:ea typeface="+mn-lt"/>
                <a:cs typeface="+mn-lt"/>
              </a:rPr>
              <a:t>eg</a:t>
            </a:r>
            <a:r>
              <a:rPr lang="en-US" sz="2000" b="0" dirty="0">
                <a:ea typeface="+mn-lt"/>
                <a:cs typeface="+mn-lt"/>
              </a:rPr>
              <a:t> geopolitics, and the complexity of fuel insecurity and its future."</a:t>
            </a:r>
            <a:br>
              <a:rPr lang="en-US" sz="2000" b="0" dirty="0">
                <a:ea typeface="+mn-lt"/>
                <a:cs typeface="+mn-lt"/>
              </a:rPr>
            </a:br>
            <a:br>
              <a:rPr lang="en-US" sz="2000" b="0" dirty="0">
                <a:ea typeface="+mn-lt"/>
                <a:cs typeface="+mn-lt"/>
              </a:rPr>
            </a:br>
            <a:r>
              <a:rPr lang="en-US" sz="2000" b="0" dirty="0">
                <a:solidFill>
                  <a:schemeClr val="tx1"/>
                </a:solidFill>
                <a:ea typeface="+mn-lt"/>
                <a:cs typeface="+mn-lt"/>
              </a:rPr>
              <a:t>"Self esteem"</a:t>
            </a:r>
            <a:br>
              <a:rPr lang="en-US" sz="2000" b="0" dirty="0">
                <a:ea typeface="+mn-lt"/>
                <a:cs typeface="+mn-lt"/>
              </a:rPr>
            </a:br>
            <a:br>
              <a:rPr lang="en-US" sz="2000" b="0" dirty="0">
                <a:ea typeface="+mn-lt"/>
                <a:cs typeface="+mn-lt"/>
              </a:rPr>
            </a:br>
            <a:r>
              <a:rPr lang="en-US" sz="2000" b="0" dirty="0">
                <a:ea typeface="+mn-lt"/>
                <a:cs typeface="+mn-lt"/>
              </a:rPr>
              <a:t>"A wide range of inter-disciplinary skills including critical thinking and understanding how I can take control of my actions to make a difference"</a:t>
            </a:r>
            <a:br>
              <a:rPr lang="en-US" sz="2000" b="0" dirty="0">
                <a:ea typeface="+mn-lt"/>
                <a:cs typeface="+mn-lt"/>
              </a:rPr>
            </a:br>
            <a:br>
              <a:rPr lang="en-US" sz="2000" b="0" dirty="0">
                <a:ea typeface="+mn-lt"/>
                <a:cs typeface="+mn-lt"/>
              </a:rPr>
            </a:br>
            <a:r>
              <a:rPr lang="en-US" sz="2000" b="0" dirty="0">
                <a:solidFill>
                  <a:schemeClr val="tx1"/>
                </a:solidFill>
                <a:ea typeface="+mn-lt"/>
                <a:cs typeface="+mn-lt"/>
              </a:rPr>
              <a:t>"Social and cultural awareness, innovation"</a:t>
            </a:r>
            <a:endParaRPr lang="en-US" dirty="0">
              <a:solidFill>
                <a:schemeClr val="tx1"/>
              </a:solidFill>
            </a:endParaRPr>
          </a:p>
        </p:txBody>
      </p:sp>
    </p:spTree>
    <p:extLst>
      <p:ext uri="{BB962C8B-B14F-4D97-AF65-F5344CB8AC3E}">
        <p14:creationId xmlns:p14="http://schemas.microsoft.com/office/powerpoint/2010/main" val="2991232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b6f41b12-49d0-47fc-9674-93682c9cb7d1"/>
  <p:tag name="SLIDO_PRESENTATION_ID" val="00000000-0000-0000-0000-000000000000"/>
  <p:tag name="SLIDO_EVENT_UUID" val="3b1d3cc8-fc8c-4dc5-94d9-d012d67e41f3"/>
  <p:tag name="SLIDO_APP_VERSION" val="1.2.2.2731"/>
</p:tagLst>
</file>

<file path=ppt/theme/theme1.xml><?xml version="1.0" encoding="utf-8"?>
<a:theme xmlns:a="http://schemas.openxmlformats.org/drawingml/2006/main" name="Office Theme">
  <a:themeElements>
    <a:clrScheme name="SOS-UK Powerpoint Presentation Template">
      <a:dk1>
        <a:srgbClr val="000000"/>
      </a:dk1>
      <a:lt1>
        <a:srgbClr val="FFFFFF"/>
      </a:lt1>
      <a:dk2>
        <a:srgbClr val="00AFC8"/>
      </a:dk2>
      <a:lt2>
        <a:srgbClr val="E7E6E6"/>
      </a:lt2>
      <a:accent1>
        <a:srgbClr val="B1DFE3"/>
      </a:accent1>
      <a:accent2>
        <a:srgbClr val="176F90"/>
      </a:accent2>
      <a:accent3>
        <a:srgbClr val="083A5E"/>
      </a:accent3>
      <a:accent4>
        <a:srgbClr val="E6413C"/>
      </a:accent4>
      <a:accent5>
        <a:srgbClr val="0B8080"/>
      </a:accent5>
      <a:accent6>
        <a:srgbClr val="3C3C3C"/>
      </a:accent6>
      <a:hlink>
        <a:srgbClr val="00AFC8"/>
      </a:hlink>
      <a:folHlink>
        <a:srgbClr val="083A5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UK_PowerpointPresentation-Standard_TEMPLATE" id="{2C0FCF5F-E69A-4E66-9117-6609B05D8FCA}" vid="{6DB7DA72-8B42-44E0-8024-E711F6857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13" ma:contentTypeDescription="Create a new document." ma:contentTypeScope="" ma:versionID="a3a785fbb879595f94ffb373d02b250d">
  <xsd:schema xmlns:xsd="http://www.w3.org/2001/XMLSchema" xmlns:xs="http://www.w3.org/2001/XMLSchema" xmlns:p="http://schemas.microsoft.com/office/2006/metadata/properties" xmlns:ns2="bac58e29-0c23-4090-b611-ed602008453e" xmlns:ns3="2213ecb7-d87a-4aba-b21b-ec7ca04e5a58" targetNamespace="http://schemas.microsoft.com/office/2006/metadata/properties" ma:root="true" ma:fieldsID="57e7724b81cbcc81e11084689a35fb2b" ns2:_="" ns3:_="">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944DD0-ADBD-428E-A5E8-DCBD275D939A}"/>
</file>

<file path=customXml/itemProps2.xml><?xml version="1.0" encoding="utf-8"?>
<ds:datastoreItem xmlns:ds="http://schemas.openxmlformats.org/officeDocument/2006/customXml" ds:itemID="{24CEF205-5FD5-45EA-9A21-E8C24DD74C7C}"/>
</file>

<file path=customXml/itemProps3.xml><?xml version="1.0" encoding="utf-8"?>
<ds:datastoreItem xmlns:ds="http://schemas.openxmlformats.org/officeDocument/2006/customXml" ds:itemID="{4D87C490-328F-4675-A383-BC1A982CCAE8}"/>
</file>

<file path=docProps/app.xml><?xml version="1.0" encoding="utf-8"?>
<Properties xmlns="http://schemas.openxmlformats.org/officeDocument/2006/extended-properties" xmlns:vt="http://schemas.openxmlformats.org/officeDocument/2006/docPropsVTypes">
  <Template>SOS-UK_PowerpointPresentation-Standard_TEMPLATE</Template>
  <TotalTime>70</TotalTime>
  <Words>1919</Words>
  <Application>Microsoft Office PowerPoint</Application>
  <PresentationFormat>On-screen Show (4:3)</PresentationFormat>
  <Paragraphs>156</Paragraphs>
  <Slides>29</Slides>
  <Notes>25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Roboto</vt:lpstr>
      <vt:lpstr>Trebuchet MS</vt:lpstr>
      <vt:lpstr>Office Theme</vt:lpstr>
      <vt:lpstr>PowerPoint Presentation</vt:lpstr>
      <vt:lpstr>INTRODUCTION TO SOS-UK</vt:lpstr>
      <vt:lpstr>PowerPoint Presentation</vt:lpstr>
      <vt:lpstr>PowerPoint Presentation</vt:lpstr>
      <vt:lpstr>PowerPoint Presentation</vt:lpstr>
      <vt:lpstr>A RANGE OF SUBJECT AREAS</vt:lpstr>
      <vt:lpstr>GLOBAL REACH</vt:lpstr>
      <vt:lpstr>Sustainability Skills from the SDG Teach In - Educators</vt:lpstr>
      <vt:lpstr>Sustainability Skills from the SDG Teach In - Students</vt:lpstr>
      <vt:lpstr>PowerPoint Presentation</vt:lpstr>
      <vt:lpstr>PowerPoint Presentation</vt:lpstr>
      <vt:lpstr>PowerPoint Presentation</vt:lpstr>
      <vt:lpstr>PowerPoint Presentation</vt:lpstr>
      <vt:lpstr>Case study: Glasgow Caledonian University – Occupational Therapy</vt:lpstr>
      <vt:lpstr>Case study: Dunard Primary School, Glasgow</vt:lpstr>
      <vt:lpstr>Case study: West Lothian College, Early Learning and Childcare </vt:lpstr>
      <vt:lpstr>Case study: Heart of Worcestershire College</vt:lpstr>
      <vt:lpstr>Case study: De Montfort University, School of Computer Science and Informatics </vt:lpstr>
      <vt:lpstr>PowerPoint Presentation</vt:lpstr>
      <vt:lpstr>PowerPoint Presentation</vt:lpstr>
      <vt:lpstr>PowerPoint Presentation</vt:lpstr>
      <vt:lpstr>PowerPoint Presentation</vt:lpstr>
      <vt:lpstr>PowerPoint Presentation</vt:lpstr>
      <vt:lpstr>Education for Sustainable Development beyond the Teach In</vt:lpstr>
      <vt:lpstr>PowerPoint Presentation</vt:lpstr>
      <vt:lpstr>SDG TEACH IN 2023 - Monday 27th February – 31st March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Kedijah Eaves-O'Connor</dc:creator>
  <cp:lastModifiedBy>PATTERSON, Lucy</cp:lastModifiedBy>
  <cp:revision>174</cp:revision>
  <dcterms:created xsi:type="dcterms:W3CDTF">2022-04-07T11:45:04Z</dcterms:created>
  <dcterms:modified xsi:type="dcterms:W3CDTF">2022-04-26T09:41:43Z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1.2.2.2731</vt:lpwstr>
  </property>
  <property fmtid="{D5CDD505-2E9C-101B-9397-08002B2CF9AE}" pid="3" name="ContentTypeId">
    <vt:lpwstr>0x01010040A82F691CC26A45BB748004A54C0C63</vt:lpwstr>
  </property>
</Properties>
</file>