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5" r:id="rId13"/>
    <p:sldId id="269" r:id="rId14"/>
    <p:sldId id="274" r:id="rId15"/>
    <p:sldId id="276" r:id="rId16"/>
    <p:sldId id="271" r:id="rId17"/>
    <p:sldId id="272" r:id="rId18"/>
    <p:sldId id="273" r:id="rId19"/>
    <p:sldId id="270" r:id="rId20"/>
    <p:sldId id="278" r:id="rId21"/>
    <p:sldId id="279" r:id="rId22"/>
    <p:sldId id="282" r:id="rId23"/>
    <p:sldId id="283" r:id="rId24"/>
    <p:sldId id="281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A22F"/>
    <a:srgbClr val="006BAC"/>
    <a:srgbClr val="0FA79D"/>
    <a:srgbClr val="562689"/>
    <a:srgbClr val="005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37" autoAdjust="0"/>
    <p:restoredTop sz="94660"/>
  </p:normalViewPr>
  <p:slideViewPr>
    <p:cSldViewPr>
      <p:cViewPr>
        <p:scale>
          <a:sx n="70" d="100"/>
          <a:sy n="70" d="100"/>
        </p:scale>
        <p:origin x="-13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C0757-371D-4FF1-8369-16DE110856FA}" type="datetimeFigureOut">
              <a:rPr lang="en-GB" smtClean="0"/>
              <a:pPr/>
              <a:t>18/04/2013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C9E82-DD0F-457F-9B9B-8879762CD4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66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sz="1400" smtClean="0"/>
              <a:t>Jodie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31" charset="0"/>
                <a:ea typeface="ＭＳ Ｐゴシック" pitchFamily="31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eorgia" pitchFamily="31" charset="0"/>
                <a:ea typeface="ＭＳ Ｐゴシック" pitchFamily="31" charset="-128"/>
              </a:defRPr>
            </a:lvl2pPr>
            <a:lvl3pPr>
              <a:defRPr>
                <a:solidFill>
                  <a:schemeClr val="tx1"/>
                </a:solidFill>
                <a:latin typeface="Georgia" pitchFamily="31" charset="0"/>
                <a:ea typeface="ＭＳ Ｐゴシック" pitchFamily="31" charset="-128"/>
              </a:defRPr>
            </a:lvl3pPr>
            <a:lvl4pPr>
              <a:defRPr>
                <a:solidFill>
                  <a:schemeClr val="tx1"/>
                </a:solidFill>
                <a:latin typeface="Georgia" pitchFamily="31" charset="0"/>
                <a:ea typeface="ＭＳ Ｐゴシック" pitchFamily="31" charset="-128"/>
              </a:defRPr>
            </a:lvl4pPr>
            <a:lvl5pPr>
              <a:defRPr>
                <a:solidFill>
                  <a:schemeClr val="tx1"/>
                </a:solidFill>
                <a:latin typeface="Georgia" pitchFamily="31" charset="0"/>
                <a:ea typeface="ＭＳ Ｐゴシック" pitchFamily="3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31" charset="0"/>
                <a:ea typeface="ＭＳ Ｐゴシック" pitchFamily="3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31" charset="0"/>
                <a:ea typeface="ＭＳ Ｐゴシック" pitchFamily="3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31" charset="0"/>
                <a:ea typeface="ＭＳ Ｐゴシック" pitchFamily="3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31" charset="0"/>
                <a:ea typeface="ＭＳ Ｐゴシック" pitchFamily="31" charset="-128"/>
              </a:defRPr>
            </a:lvl9pPr>
          </a:lstStyle>
          <a:p>
            <a:fld id="{924E7FD9-106F-479D-96D1-64069185270C}" type="slidenum">
              <a:rPr lang="en-GB">
                <a:latin typeface="Calibri" pitchFamily="31" charset="0"/>
              </a:rPr>
              <a:pPr/>
              <a:t>12</a:t>
            </a:fld>
            <a:endParaRPr lang="en-GB">
              <a:latin typeface="Calibri" pitchFamily="3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543" y="3284984"/>
            <a:ext cx="4824537" cy="12241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Speaker(s) 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403648" y="6199792"/>
            <a:ext cx="4608512" cy="32982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Stream: Partnerships and Engagement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93335" cy="20162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A79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4" y="5301208"/>
            <a:ext cx="1436400" cy="14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90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77809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FA79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BF49-16BE-4E29-89A5-91128146C5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16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  <a:prstGeom prst="rect">
            <a:avLst/>
          </a:prstGeom>
        </p:spPr>
        <p:txBody>
          <a:bodyPr vert="eaVert"/>
          <a:lstStyle>
            <a:lvl1pPr>
              <a:defRPr b="0">
                <a:solidFill>
                  <a:srgbClr val="0FA79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438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00213"/>
            <a:ext cx="84963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69F3ABF-9B46-44BD-9F69-AD767A856FEE}" type="datetime1">
              <a:rPr lang="en-GB"/>
              <a:pPr/>
              <a:t>18/04/2013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40165-9636-47B7-B6DF-695B6405189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38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15447" cy="922114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FA79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68313" y="1556792"/>
            <a:ext cx="8207375" cy="47525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72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ke home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68313" y="2348880"/>
            <a:ext cx="8207375" cy="388843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562689"/>
              </a:buClr>
              <a:buSzPct val="121000"/>
              <a:buFont typeface="+mj-lt"/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71550" indent="-51435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828800" indent="-457200">
              <a:buFont typeface="+mj-lt"/>
              <a:buAutoNum type="arabicPeriod"/>
              <a:defRPr/>
            </a:lvl4pPr>
            <a:lvl5pPr marL="22860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en-US" dirty="0" smtClean="0"/>
              <a:t>[Tell the audience the one thing they should do or take from this session – insert here] 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67544" y="1044025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FA79D"/>
                </a:solidFill>
                <a:latin typeface="Arial" pitchFamily="34" charset="0"/>
                <a:cs typeface="Arial" pitchFamily="34" charset="0"/>
              </a:rPr>
              <a:t>If you don’t do anything else…</a:t>
            </a:r>
            <a:endParaRPr lang="en-GB" sz="3200" dirty="0">
              <a:solidFill>
                <a:srgbClr val="0FA79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273600"/>
            <a:ext cx="5986800" cy="849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solidFill>
                  <a:srgbClr val="0FA79D"/>
                </a:solidFill>
                <a:latin typeface="Arial" pitchFamily="34" charset="0"/>
                <a:cs typeface="Arial" pitchFamily="34" charset="0"/>
              </a:rPr>
              <a:t>Your ‘aha’ moment</a:t>
            </a:r>
            <a:endParaRPr lang="en-GB" sz="4800" dirty="0">
              <a:solidFill>
                <a:srgbClr val="0FA79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5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77809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FA79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569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77809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FA79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56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77809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FA79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186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67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FA79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93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FA79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17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A2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79512" y="188640"/>
            <a:ext cx="8712968" cy="6480720"/>
          </a:xfrm>
          <a:prstGeom prst="roundRect">
            <a:avLst>
              <a:gd name="adj" fmla="val 324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80312" y="6356350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C90BF49-16BE-4E29-89A5-91128146C5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60648"/>
            <a:ext cx="1877194" cy="78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6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500" b="1" kern="1200">
          <a:solidFill>
            <a:srgbClr val="00535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7543" y="3284984"/>
            <a:ext cx="8280921" cy="1224136"/>
          </a:xfrm>
        </p:spPr>
        <p:txBody>
          <a:bodyPr/>
          <a:lstStyle/>
          <a:p>
            <a:r>
              <a:rPr lang="en-GB" dirty="0" smtClean="0"/>
              <a:t>Simon Kemp, Neil Smith, Julia Kendal, Joshua Davies</a:t>
            </a:r>
          </a:p>
          <a:p>
            <a:r>
              <a:rPr lang="en-GB" dirty="0" smtClean="0"/>
              <a:t>University of Southampton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Institutional Blackout: engaging staff and students in saving energy </a:t>
            </a:r>
          </a:p>
        </p:txBody>
      </p:sp>
    </p:spTree>
    <p:extLst>
      <p:ext uri="{BB962C8B-B14F-4D97-AF65-F5344CB8AC3E}">
        <p14:creationId xmlns:p14="http://schemas.microsoft.com/office/powerpoint/2010/main" val="2614281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Preparation &amp; Training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1 x staff training session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2 x student </a:t>
            </a:r>
            <a:r>
              <a:rPr lang="en-GB" dirty="0"/>
              <a:t>training </a:t>
            </a:r>
            <a:r>
              <a:rPr lang="en-GB" dirty="0" smtClean="0"/>
              <a:t>sessions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Focused on responsibilities and risk management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Introduction to audit methods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KEYS ARE KEY!!!!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11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Training</a:t>
            </a:r>
            <a:endParaRPr lang="en-GB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90231957"/>
              </p:ext>
            </p:extLst>
          </p:nvPr>
        </p:nvGraphicFramePr>
        <p:xfrm>
          <a:off x="251520" y="1700808"/>
          <a:ext cx="8532439" cy="2387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854"/>
                <a:gridCol w="671920"/>
                <a:gridCol w="739112"/>
                <a:gridCol w="940688"/>
                <a:gridCol w="940688"/>
                <a:gridCol w="671920"/>
                <a:gridCol w="827552"/>
                <a:gridCol w="834962"/>
                <a:gridCol w="864096"/>
                <a:gridCol w="765798"/>
                <a:gridCol w="637849"/>
              </a:tblGrid>
              <a:tr h="32934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Building No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.: 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934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 No.: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9345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5812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Room  No.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No. of PCs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No. of PCs 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No. </a:t>
                      </a: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of Monitors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No. </a:t>
                      </a: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of Monitors </a:t>
                      </a: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Lights 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Window open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Printers </a:t>
                      </a: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|  on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Charger </a:t>
                      </a: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|  on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Fridge in room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</a:t>
                      </a:r>
                    </a:p>
                  </a:txBody>
                  <a:tcPr marL="9525" marR="9525" marT="9525" marB="0" anchor="b"/>
                </a:tc>
              </a:tr>
              <a:tr h="329345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9345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111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556792"/>
            <a:ext cx="8496300" cy="518457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 smtClean="0"/>
              <a:t>You will be led by a member of Staff whose instructions you must follow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 smtClean="0"/>
              <a:t>You are not permitted to leave your group at any time – this includes toilet breaks</a:t>
            </a:r>
            <a:endParaRPr lang="en-GB" sz="28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 smtClean="0"/>
              <a:t>You must not let anyone not in your group into the building</a:t>
            </a:r>
            <a:endParaRPr lang="en-GB" sz="28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 smtClean="0"/>
              <a:t>No consuming alcohol, smoking or drug-taking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b="1" i="1" u="sng" dirty="0"/>
              <a:t>You must not touch anything, especially any documents,</a:t>
            </a:r>
            <a:r>
              <a:rPr lang="en-GB" sz="2800" b="1" i="1" dirty="0"/>
              <a:t>  </a:t>
            </a:r>
            <a:r>
              <a:rPr lang="en-GB" sz="2800" dirty="0"/>
              <a:t>in any office except for the off-switch on electrical equipment that has been left 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GB" sz="28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GB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dirty="0" smtClean="0"/>
          </a:p>
          <a:p>
            <a:pPr>
              <a:buFontTx/>
              <a:buNone/>
            </a:pPr>
            <a:endParaRPr lang="en-GB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15447" cy="922114"/>
          </a:xfrm>
        </p:spPr>
        <p:txBody>
          <a:bodyPr/>
          <a:lstStyle/>
          <a:p>
            <a:r>
              <a:rPr lang="en-GB" dirty="0" smtClean="0"/>
              <a:t>Blackout Rules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818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Blackout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68313" y="2852936"/>
            <a:ext cx="8207375" cy="3456384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b="1" i="1" dirty="0" smtClean="0"/>
              <a:t>The Day Of Destiny!!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11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6350" y="-303626"/>
            <a:ext cx="43307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5" descr="DSC0560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4488" y="2530475"/>
            <a:ext cx="393065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6065" y="3435350"/>
            <a:ext cx="2278063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38128" y="1"/>
            <a:ext cx="2286000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13"/>
          <p:cNvPicPr>
            <a:picLocks noChangeAspect="1"/>
          </p:cNvPicPr>
          <p:nvPr/>
        </p:nvPicPr>
        <p:blipFill rotWithShape="1">
          <a:blip r:embed="rId6"/>
          <a:srcRect t="-16179" b="14750"/>
          <a:stretch/>
        </p:blipFill>
        <p:spPr bwMode="auto">
          <a:xfrm>
            <a:off x="5724128" y="4302000"/>
            <a:ext cx="3883025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"/>
            <a:ext cx="3914374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_3JB2335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577687"/>
            <a:ext cx="3914374" cy="260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968875"/>
            <a:ext cx="3914374" cy="26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557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9C47-2577-46B2-B563-AB596CEAB746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863" y="188640"/>
            <a:ext cx="4620161" cy="6480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622" y="2752446"/>
            <a:ext cx="2001009" cy="133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6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Ongoing</a:t>
            </a:r>
            <a:r>
              <a:rPr lang="en-GB" dirty="0" smtClean="0"/>
              <a:t> Communication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663778"/>
              </p:ext>
            </p:extLst>
          </p:nvPr>
        </p:nvGraphicFramePr>
        <p:xfrm>
          <a:off x="611560" y="1412776"/>
          <a:ext cx="7776864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496855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itchFamily="34" charset="0"/>
                          <a:cs typeface="Arial" pitchFamily="34" charset="0"/>
                        </a:rPr>
                        <a:t>When?</a:t>
                      </a:r>
                      <a:endParaRPr lang="en-GB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itchFamily="34" charset="0"/>
                          <a:cs typeface="Arial" pitchFamily="34" charset="0"/>
                        </a:rPr>
                        <a:t>What?</a:t>
                      </a:r>
                      <a:endParaRPr lang="en-GB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itchFamily="34" charset="0"/>
                          <a:cs typeface="Arial" pitchFamily="34" charset="0"/>
                        </a:rPr>
                        <a:t>Week following Blackout</a:t>
                      </a:r>
                      <a:endParaRPr lang="en-GB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itchFamily="34" charset="0"/>
                          <a:cs typeface="Arial" pitchFamily="34" charset="0"/>
                        </a:rPr>
                        <a:t>Intranet post: Headline results</a:t>
                      </a:r>
                    </a:p>
                    <a:p>
                      <a:r>
                        <a:rPr lang="en-GB" sz="2200" dirty="0" smtClean="0">
                          <a:latin typeface="Arial" pitchFamily="34" charset="0"/>
                          <a:cs typeface="Arial" pitchFamily="34" charset="0"/>
                        </a:rPr>
                        <a:t>Email: thank you to all volunteers</a:t>
                      </a:r>
                      <a:endParaRPr lang="en-GB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GB" sz="2200" baseline="0" dirty="0" smtClean="0">
                          <a:latin typeface="Arial" pitchFamily="34" charset="0"/>
                          <a:cs typeface="Arial" pitchFamily="34" charset="0"/>
                        </a:rPr>
                        <a:t> weeks on (Friday before Bank Holiday Weekend)</a:t>
                      </a:r>
                      <a:endParaRPr lang="en-GB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itchFamily="34" charset="0"/>
                          <a:cs typeface="Arial" pitchFamily="34" charset="0"/>
                        </a:rPr>
                        <a:t>Intranet post: reminder of results; request</a:t>
                      </a:r>
                      <a:r>
                        <a:rPr lang="en-GB" sz="2200" baseline="0" dirty="0" smtClean="0">
                          <a:latin typeface="Arial" pitchFamily="34" charset="0"/>
                          <a:cs typeface="Arial" pitchFamily="34" charset="0"/>
                        </a:rPr>
                        <a:t> to switch off</a:t>
                      </a:r>
                      <a:endParaRPr lang="en-GB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itchFamily="34" charset="0"/>
                          <a:cs typeface="Arial" pitchFamily="34" charset="0"/>
                        </a:rPr>
                        <a:t>Prior to summer break</a:t>
                      </a:r>
                      <a:endParaRPr lang="en-GB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itchFamily="34" charset="0"/>
                          <a:cs typeface="Arial" pitchFamily="34" charset="0"/>
                        </a:rPr>
                        <a:t>Intranet post: Reminder to switch off</a:t>
                      </a:r>
                      <a:endParaRPr lang="en-GB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itchFamily="34" charset="0"/>
                          <a:cs typeface="Arial" pitchFamily="34" charset="0"/>
                        </a:rPr>
                        <a:t>Beginning</a:t>
                      </a:r>
                      <a:r>
                        <a:rPr lang="en-GB" sz="2200" baseline="0" dirty="0" smtClean="0">
                          <a:latin typeface="Arial" pitchFamily="34" charset="0"/>
                          <a:cs typeface="Arial" pitchFamily="34" charset="0"/>
                        </a:rPr>
                        <a:t> of Autumn term</a:t>
                      </a:r>
                      <a:endParaRPr lang="en-GB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itchFamily="34" charset="0"/>
                          <a:cs typeface="Arial" pitchFamily="34" charset="0"/>
                        </a:rPr>
                        <a:t>Intranet post: reminder of results; request to switch off</a:t>
                      </a:r>
                      <a:endParaRPr lang="en-GB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itchFamily="34" charset="0"/>
                          <a:cs typeface="Arial" pitchFamily="34" charset="0"/>
                        </a:rPr>
                        <a:t>Autumn term</a:t>
                      </a:r>
                      <a:endParaRPr lang="en-GB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" pitchFamily="34" charset="0"/>
                          <a:cs typeface="Arial" pitchFamily="34" charset="0"/>
                        </a:rPr>
                        <a:t>Intranet</a:t>
                      </a:r>
                      <a:r>
                        <a:rPr lang="en-GB" sz="2200" baseline="0" dirty="0" smtClean="0">
                          <a:latin typeface="Arial" pitchFamily="34" charset="0"/>
                          <a:cs typeface="Arial" pitchFamily="34" charset="0"/>
                        </a:rPr>
                        <a:t> posts: Information about shortlisted for Green Gown Award and receiving Highly Commended</a:t>
                      </a:r>
                      <a:endParaRPr lang="en-GB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78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2564904"/>
            <a:ext cx="8207375" cy="3744416"/>
          </a:xfrm>
        </p:spPr>
        <p:txBody>
          <a:bodyPr/>
          <a:lstStyle/>
          <a:p>
            <a:pPr marL="0" indent="0" algn="ctr">
              <a:buNone/>
            </a:pPr>
            <a:r>
              <a:rPr lang="en-GB" sz="5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689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556792"/>
            <a:ext cx="8424167" cy="475252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Working in groups, discuss how you would engage: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Students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Staff</a:t>
            </a:r>
          </a:p>
          <a:p>
            <a:pPr marL="0" indent="0">
              <a:buNone/>
            </a:pPr>
            <a:r>
              <a:rPr lang="en-GB" dirty="0" smtClean="0"/>
              <a:t>To take part in a Blackout in your Institution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Report back in 15 minutes</a:t>
            </a:r>
          </a:p>
        </p:txBody>
      </p:sp>
    </p:spTree>
    <p:extLst>
      <p:ext uri="{BB962C8B-B14F-4D97-AF65-F5344CB8AC3E}">
        <p14:creationId xmlns:p14="http://schemas.microsoft.com/office/powerpoint/2010/main" val="121001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Learnt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Are all the incentives necessary?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Importance of active student partnership &amp; joint leadership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Need for consistency in the training for audit completion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Need for repeating and reinforcing the message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Very, very, very labour intensive &amp; not a model for regular events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11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Schedule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Southampton Blackout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Discussion: Engaging students and staff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Lessons learnt &amp; moving forward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Discussion: Blackout at your institution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Final Q&amp;A</a:t>
            </a:r>
          </a:p>
        </p:txBody>
      </p:sp>
    </p:spTree>
    <p:extLst>
      <p:ext uri="{BB962C8B-B14F-4D97-AF65-F5344CB8AC3E}">
        <p14:creationId xmlns:p14="http://schemas.microsoft.com/office/powerpoint/2010/main" val="26504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Moving Forward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556792"/>
            <a:ext cx="8207375" cy="504056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Blackout 2013: 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2 more campuses, hence more students and staff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City – City council, hospital, 5 local businesses approached</a:t>
            </a:r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Blackout 2014:</a:t>
            </a:r>
          </a:p>
          <a:p>
            <a:pPr lvl="1">
              <a:buFont typeface="Arial" pitchFamily="34" charset="0"/>
              <a:buChar char="•"/>
            </a:pPr>
            <a:r>
              <a:rPr lang="en-GB" dirty="0"/>
              <a:t>Q. Should we attempt a nationwide Blackout?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06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Are you interested in running a Blackout at your Institution in 2014?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What do you feel your greatest barrier is likely to be? Students, Staff, Senior Management buy-in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What support do you feel you might need?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Is a nationwide Blackout feasible?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91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2564904"/>
            <a:ext cx="7200030" cy="374441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Ensure students &amp; staff work together from the very start of all sustainability projects</a:t>
            </a:r>
          </a:p>
        </p:txBody>
      </p:sp>
    </p:spTree>
    <p:extLst>
      <p:ext uri="{BB962C8B-B14F-4D97-AF65-F5344CB8AC3E}">
        <p14:creationId xmlns:p14="http://schemas.microsoft.com/office/powerpoint/2010/main" val="333732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4" y="2852936"/>
            <a:ext cx="5615854" cy="3384376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GB" dirty="0" smtClean="0"/>
              <a:t>Follow #</a:t>
            </a:r>
            <a:r>
              <a:rPr lang="en-GB" dirty="0" err="1" smtClean="0"/>
              <a:t>sotonblackout</a:t>
            </a:r>
            <a:r>
              <a:rPr lang="en-GB" dirty="0" smtClean="0"/>
              <a:t> on 26</a:t>
            </a:r>
            <a:r>
              <a:rPr lang="en-GB" baseline="30000" dirty="0" smtClean="0"/>
              <a:t>th</a:t>
            </a:r>
            <a:r>
              <a:rPr lang="en-GB" dirty="0" smtClean="0"/>
              <a:t> April 2013 from 18:00</a:t>
            </a:r>
          </a:p>
        </p:txBody>
      </p:sp>
      <p:pic>
        <p:nvPicPr>
          <p:cNvPr id="1026" name="Picture 2" descr="http://t1.gstatic.com/images?q=tbn:ANd9GcTJodcGK-xLaMEyRpoG4TpwgER64tPUsV58XB71UZGuNR_1YXc4M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377" y="2240868"/>
            <a:ext cx="234472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32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4" y="2852936"/>
            <a:ext cx="5615854" cy="3384376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GB" dirty="0" smtClean="0"/>
              <a:t>Switch off the lights on your way out</a:t>
            </a:r>
            <a:endParaRPr lang="en-GB" dirty="0"/>
          </a:p>
        </p:txBody>
      </p:sp>
      <p:pic>
        <p:nvPicPr>
          <p:cNvPr id="3074" name="Picture 2" descr="http://i.telegraph.co.uk/multimedia/archive/00795/alan-partridge460_795711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8"/>
          <a:stretch/>
        </p:blipFill>
        <p:spPr bwMode="auto">
          <a:xfrm>
            <a:off x="6084168" y="2348880"/>
            <a:ext cx="2563133" cy="194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34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of the Session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To inform delegates of the methodology and execution of Blackout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To engage delegates in discussion around the key lessons learnt and barriers faced when running a Blackout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To enable delegates to apply Blackout at their host Institution</a:t>
            </a:r>
          </a:p>
        </p:txBody>
      </p:sp>
    </p:spTree>
    <p:extLst>
      <p:ext uri="{BB962C8B-B14F-4D97-AF65-F5344CB8AC3E}">
        <p14:creationId xmlns:p14="http://schemas.microsoft.com/office/powerpoint/2010/main" val="93466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68313" y="1556792"/>
            <a:ext cx="4607743" cy="475252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University of Southampton Carbon reduction target of 20% by 2020 (based on 2005 levels)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Existing sustainability student – staff partnerships 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88" y="1340768"/>
            <a:ext cx="3456385" cy="229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4" descr="WAST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507" y="3854117"/>
            <a:ext cx="3261545" cy="244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66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‘Energy Audit’!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Focus on main campus – 34 buildings over one night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Steering Committee – staff &amp; students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Initial plan to run it within 6 months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Pilot after 3 months……….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New plan to run it within 8 months</a:t>
            </a:r>
          </a:p>
        </p:txBody>
      </p:sp>
    </p:spTree>
    <p:extLst>
      <p:ext uri="{BB962C8B-B14F-4D97-AF65-F5344CB8AC3E}">
        <p14:creationId xmlns:p14="http://schemas.microsoft.com/office/powerpoint/2010/main" val="93466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Planning, planning, planning...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Campus quad system with a ‘Blackout HQ’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Staff information campaign with equipment opt-outs – run through operating officers two months in advance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Staff: Email, university portal, sustainability officers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Students: Joshua Davies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3466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Recruiting Students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68313" y="1556792"/>
            <a:ext cx="5183807" cy="475252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Run by senior figures of SUSU in November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Student committee selected in February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Weekly meetings to manage project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Aim: Make the event highly </a:t>
            </a:r>
            <a:r>
              <a:rPr lang="en-GB" dirty="0" smtClean="0"/>
              <a:t>desirable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</p:txBody>
      </p:sp>
      <p:pic>
        <p:nvPicPr>
          <p:cNvPr id="5" name="Picture 5" descr="DSC056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2826" y="2636912"/>
            <a:ext cx="3625671" cy="241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466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Recruiting Students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427984" y="1591479"/>
            <a:ext cx="4463727" cy="475252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/>
              <a:t>Marketing plan (Facebook</a:t>
            </a:r>
            <a:r>
              <a:rPr lang="en-GB" dirty="0" smtClean="0"/>
              <a:t>, Twitter, </a:t>
            </a:r>
            <a:r>
              <a:rPr lang="en-GB" dirty="0"/>
              <a:t>Posters, </a:t>
            </a:r>
            <a:r>
              <a:rPr lang="en-GB" dirty="0" smtClean="0"/>
              <a:t>Pull-up banner</a:t>
            </a:r>
            <a:r>
              <a:rPr lang="en-GB" dirty="0"/>
              <a:t>, promotional </a:t>
            </a:r>
            <a:r>
              <a:rPr lang="en-GB" dirty="0" smtClean="0"/>
              <a:t>t-shirts, flyers)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Extra </a:t>
            </a:r>
            <a:r>
              <a:rPr lang="en-GB" dirty="0" smtClean="0"/>
              <a:t>funding acquired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2051" name="Picture 3" descr="C:\Users\sk2\Downloads\Blackout_Poster_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8668"/>
            <a:ext cx="3744416" cy="529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66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Recruiting Students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Large amount of ‘freebies’:</a:t>
            </a:r>
          </a:p>
          <a:p>
            <a:pPr marL="0" indent="0">
              <a:buNone/>
            </a:pPr>
            <a:r>
              <a:rPr lang="en-GB" dirty="0" smtClean="0"/>
              <a:t>1. Energy auditing experience</a:t>
            </a:r>
          </a:p>
          <a:p>
            <a:pPr marL="0" indent="0">
              <a:buNone/>
            </a:pPr>
            <a:r>
              <a:rPr lang="en-GB" dirty="0" smtClean="0"/>
              <a:t>2. Blackout Hoodie</a:t>
            </a:r>
          </a:p>
          <a:p>
            <a:pPr marL="0" indent="0">
              <a:buNone/>
            </a:pPr>
            <a:r>
              <a:rPr lang="en-GB" dirty="0"/>
              <a:t>3</a:t>
            </a:r>
            <a:r>
              <a:rPr lang="en-GB" dirty="0" smtClean="0"/>
              <a:t>. Food Voucher</a:t>
            </a:r>
          </a:p>
          <a:p>
            <a:pPr marL="0" indent="0">
              <a:buNone/>
            </a:pPr>
            <a:r>
              <a:rPr lang="en-GB" dirty="0"/>
              <a:t>4</a:t>
            </a:r>
            <a:r>
              <a:rPr lang="en-GB" dirty="0" smtClean="0"/>
              <a:t>. Ipad 2 prize draw</a:t>
            </a:r>
          </a:p>
          <a:p>
            <a:pPr marL="0" indent="0">
              <a:buNone/>
            </a:pPr>
            <a:r>
              <a:rPr lang="en-GB" dirty="0"/>
              <a:t>5</a:t>
            </a:r>
            <a:r>
              <a:rPr lang="en-GB" dirty="0" smtClean="0"/>
              <a:t>. Graduate Passport Points</a:t>
            </a:r>
          </a:p>
          <a:p>
            <a:pPr marL="0" indent="0">
              <a:buNone/>
            </a:pPr>
            <a:r>
              <a:rPr lang="en-GB" dirty="0"/>
              <a:t>6</a:t>
            </a:r>
            <a:r>
              <a:rPr lang="en-GB" dirty="0" smtClean="0"/>
              <a:t>. VIP Entrance to Club Night at the SU</a:t>
            </a:r>
          </a:p>
          <a:p>
            <a:pPr marL="0" indent="0">
              <a:buNone/>
            </a:pPr>
            <a:r>
              <a:rPr lang="en-GB" dirty="0"/>
              <a:t>7</a:t>
            </a:r>
            <a:r>
              <a:rPr lang="en-GB" dirty="0" smtClean="0"/>
              <a:t>. Dominos Pizza (not advertised)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66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0C0C0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727</Words>
  <Application>Microsoft Office PowerPoint</Application>
  <PresentationFormat>On-screen Show (4:3)</PresentationFormat>
  <Paragraphs>130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Institutional Blackout: engaging staff and students in saving energy </vt:lpstr>
      <vt:lpstr>Schedule</vt:lpstr>
      <vt:lpstr>Aims of the Session</vt:lpstr>
      <vt:lpstr>Background</vt:lpstr>
      <vt:lpstr>Background</vt:lpstr>
      <vt:lpstr>Planning, planning, planning...</vt:lpstr>
      <vt:lpstr>Recruiting Students</vt:lpstr>
      <vt:lpstr>Recruiting Students</vt:lpstr>
      <vt:lpstr>Recruiting Students</vt:lpstr>
      <vt:lpstr>Preparation &amp; Training</vt:lpstr>
      <vt:lpstr>Training</vt:lpstr>
      <vt:lpstr>Blackout Rules</vt:lpstr>
      <vt:lpstr>Blackout</vt:lpstr>
      <vt:lpstr>PowerPoint Presentation</vt:lpstr>
      <vt:lpstr>PowerPoint Presentation</vt:lpstr>
      <vt:lpstr>Ongoing Communication</vt:lpstr>
      <vt:lpstr>PowerPoint Presentation</vt:lpstr>
      <vt:lpstr>Discussion</vt:lpstr>
      <vt:lpstr>Lessons Learnt</vt:lpstr>
      <vt:lpstr>Moving Forward</vt:lpstr>
      <vt:lpstr>Open Discussion</vt:lpstr>
      <vt:lpstr>PowerPoint Presentation</vt:lpstr>
      <vt:lpstr>PowerPoint Presentation</vt:lpstr>
      <vt:lpstr>PowerPoint Presentation</vt:lpstr>
    </vt:vector>
  </TitlesOfParts>
  <Company>University of Gloucestershire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WALKLEY, Lisa</dc:creator>
  <cp:lastModifiedBy>EAUC</cp:lastModifiedBy>
  <cp:revision>83</cp:revision>
  <cp:lastPrinted>2012-01-09T11:11:14Z</cp:lastPrinted>
  <dcterms:created xsi:type="dcterms:W3CDTF">2012-01-05T13:50:36Z</dcterms:created>
  <dcterms:modified xsi:type="dcterms:W3CDTF">2013-04-18T15:01:27Z</dcterms:modified>
</cp:coreProperties>
</file>