
<file path=[Content_Types].xml><?xml version="1.0" encoding="utf-8"?>
<Types xmlns="http://schemas.openxmlformats.org/package/2006/content-types">
  <Default Extension="png" ContentType="image/png"/>
  <Default Extension="tmp" ContentType="image/png"/>
  <Default Extension="WMF" ContentType="image/x-w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8"/>
  </p:notesMasterIdLst>
  <p:handoutMasterIdLst>
    <p:handoutMasterId r:id="rId49"/>
  </p:handoutMasterIdLst>
  <p:sldIdLst>
    <p:sldId id="286" r:id="rId2"/>
    <p:sldId id="332" r:id="rId3"/>
    <p:sldId id="333" r:id="rId4"/>
    <p:sldId id="334" r:id="rId5"/>
    <p:sldId id="335" r:id="rId6"/>
    <p:sldId id="336" r:id="rId7"/>
    <p:sldId id="315" r:id="rId8"/>
    <p:sldId id="300" r:id="rId9"/>
    <p:sldId id="298" r:id="rId10"/>
    <p:sldId id="297" r:id="rId11"/>
    <p:sldId id="302" r:id="rId12"/>
    <p:sldId id="346" r:id="rId13"/>
    <p:sldId id="312" r:id="rId14"/>
    <p:sldId id="347" r:id="rId15"/>
    <p:sldId id="295" r:id="rId16"/>
    <p:sldId id="301" r:id="rId17"/>
    <p:sldId id="316" r:id="rId18"/>
    <p:sldId id="290" r:id="rId19"/>
    <p:sldId id="304" r:id="rId20"/>
    <p:sldId id="337" r:id="rId21"/>
    <p:sldId id="306" r:id="rId22"/>
    <p:sldId id="319" r:id="rId23"/>
    <p:sldId id="349" r:id="rId24"/>
    <p:sldId id="338" r:id="rId25"/>
    <p:sldId id="303" r:id="rId26"/>
    <p:sldId id="296" r:id="rId27"/>
    <p:sldId id="308" r:id="rId28"/>
    <p:sldId id="329" r:id="rId29"/>
    <p:sldId id="309" r:id="rId30"/>
    <p:sldId id="320" r:id="rId31"/>
    <p:sldId id="310" r:id="rId32"/>
    <p:sldId id="318" r:id="rId33"/>
    <p:sldId id="314" r:id="rId34"/>
    <p:sldId id="321" r:id="rId35"/>
    <p:sldId id="322" r:id="rId36"/>
    <p:sldId id="325" r:id="rId37"/>
    <p:sldId id="342" r:id="rId38"/>
    <p:sldId id="343" r:id="rId39"/>
    <p:sldId id="344" r:id="rId40"/>
    <p:sldId id="339" r:id="rId41"/>
    <p:sldId id="323" r:id="rId42"/>
    <p:sldId id="324" r:id="rId43"/>
    <p:sldId id="326" r:id="rId44"/>
    <p:sldId id="350" r:id="rId45"/>
    <p:sldId id="327" r:id="rId46"/>
    <p:sldId id="328"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KSB template pages" id="{3368CF48-75A7-524B-AF13-0E711CAA79C2}">
          <p14:sldIdLst>
            <p14:sldId id="286"/>
            <p14:sldId id="332"/>
            <p14:sldId id="333"/>
            <p14:sldId id="334"/>
            <p14:sldId id="335"/>
            <p14:sldId id="336"/>
            <p14:sldId id="315"/>
            <p14:sldId id="300"/>
            <p14:sldId id="298"/>
            <p14:sldId id="297"/>
            <p14:sldId id="302"/>
            <p14:sldId id="346"/>
            <p14:sldId id="312"/>
            <p14:sldId id="347"/>
            <p14:sldId id="295"/>
            <p14:sldId id="301"/>
            <p14:sldId id="316"/>
            <p14:sldId id="290"/>
            <p14:sldId id="304"/>
            <p14:sldId id="337"/>
            <p14:sldId id="306"/>
            <p14:sldId id="319"/>
            <p14:sldId id="349"/>
            <p14:sldId id="338"/>
            <p14:sldId id="303"/>
            <p14:sldId id="296"/>
            <p14:sldId id="308"/>
            <p14:sldId id="329"/>
            <p14:sldId id="309"/>
            <p14:sldId id="320"/>
            <p14:sldId id="310"/>
            <p14:sldId id="318"/>
            <p14:sldId id="314"/>
            <p14:sldId id="321"/>
            <p14:sldId id="322"/>
            <p14:sldId id="325"/>
            <p14:sldId id="342"/>
            <p14:sldId id="343"/>
            <p14:sldId id="344"/>
            <p14:sldId id="339"/>
            <p14:sldId id="323"/>
            <p14:sldId id="324"/>
            <p14:sldId id="326"/>
            <p14:sldId id="350"/>
            <p14:sldId id="327"/>
            <p14:sldId id="328"/>
          </p14:sldIdLst>
        </p14:section>
      </p14:sectionLst>
    </p:ext>
    <p:ext uri="{EFAFB233-063F-42B5-8137-9DF3F51BA10A}">
      <p15:sldGuideLst xmlns:p15="http://schemas.microsoft.com/office/powerpoint/2012/main" xmlns="">
        <p15:guide id="1" orient="horz" pos="1213">
          <p15:clr>
            <a:srgbClr val="A4A3A4"/>
          </p15:clr>
        </p15:guide>
        <p15:guide id="2" pos="286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35A9A3"/>
    <a:srgbClr val="FFF2CD"/>
    <a:srgbClr val="FFF2CC"/>
    <a:srgbClr val="FFFFCC"/>
    <a:srgbClr val="00B259"/>
    <a:srgbClr val="8F53A1"/>
    <a:srgbClr val="2484C6"/>
    <a:srgbClr val="FFCC00"/>
    <a:srgbClr val="E1CB0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97" autoAdjust="0"/>
    <p:restoredTop sz="96740" autoAdjust="0"/>
  </p:normalViewPr>
  <p:slideViewPr>
    <p:cSldViewPr snapToGrid="0" snapToObjects="1">
      <p:cViewPr>
        <p:scale>
          <a:sx n="103" d="100"/>
          <a:sy n="103" d="100"/>
        </p:scale>
        <p:origin x="-84" y="-138"/>
      </p:cViewPr>
      <p:guideLst>
        <p:guide orient="horz" pos="1213"/>
        <p:guide pos="286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rgbClr val="000000"/>
                </a:solidFill>
                <a:latin typeface="Verdana"/>
                <a:ea typeface="Verdana"/>
                <a:cs typeface="Verdana"/>
              </a:defRPr>
            </a:pPr>
            <a:r>
              <a:rPr lang="en-GB" dirty="0"/>
              <a:t>BAU Carbon Footprints - split by source (tCO</a:t>
            </a:r>
            <a:r>
              <a:rPr lang="en-GB" baseline="-25000" dirty="0"/>
              <a:t>2</a:t>
            </a:r>
            <a:r>
              <a:rPr lang="en-GB" dirty="0"/>
              <a:t>e)</a:t>
            </a:r>
          </a:p>
        </c:rich>
      </c:tx>
      <c:overlay val="0"/>
      <c:spPr>
        <a:noFill/>
        <a:ln w="25400">
          <a:noFill/>
        </a:ln>
      </c:spPr>
    </c:title>
    <c:autoTitleDeleted val="0"/>
    <c:plotArea>
      <c:layout>
        <c:manualLayout>
          <c:layoutTarget val="inner"/>
          <c:xMode val="edge"/>
          <c:yMode val="edge"/>
          <c:x val="0.14475705632169095"/>
          <c:y val="0.1126832674942076"/>
          <c:w val="0.77602371439618512"/>
          <c:h val="0.57085723281271294"/>
        </c:manualLayout>
      </c:layout>
      <c:barChart>
        <c:barDir val="col"/>
        <c:grouping val="stacked"/>
        <c:varyColors val="0"/>
        <c:ser>
          <c:idx val="0"/>
          <c:order val="0"/>
          <c:tx>
            <c:strRef>
              <c:f>Outputs!$D$140</c:f>
              <c:strCache>
                <c:ptCount val="1"/>
                <c:pt idx="0">
                  <c:v>Stationary</c:v>
                </c:pt>
              </c:strCache>
            </c:strRef>
          </c:tx>
          <c:spPr>
            <a:solidFill>
              <a:srgbClr val="4F81BD"/>
            </a:solidFill>
            <a:ln w="25400">
              <a:noFill/>
            </a:ln>
          </c:spPr>
          <c:invertIfNegative val="0"/>
          <c:cat>
            <c:strRef>
              <c:f>(Outputs!$E$138,Outputs!$G$138,Outputs!$I$138,Outputs!$K$138,Outputs!$M$138,Outputs!$O$138,Outputs!$Q$138,Outputs!$S$138)</c:f>
              <c:strCache>
                <c:ptCount val="8"/>
                <c:pt idx="0">
                  <c:v>2014/15</c:v>
                </c:pt>
                <c:pt idx="1">
                  <c:v>2015/16</c:v>
                </c:pt>
                <c:pt idx="2">
                  <c:v>2016/17</c:v>
                </c:pt>
                <c:pt idx="3">
                  <c:v>2017/18</c:v>
                </c:pt>
                <c:pt idx="4">
                  <c:v>2018/19</c:v>
                </c:pt>
                <c:pt idx="5">
                  <c:v>2019/20</c:v>
                </c:pt>
                <c:pt idx="6">
                  <c:v>2020/21</c:v>
                </c:pt>
                <c:pt idx="7">
                  <c:v>2021/22</c:v>
                </c:pt>
              </c:strCache>
            </c:strRef>
          </c:cat>
          <c:val>
            <c:numRef>
              <c:f>(Outputs!$E$140,Outputs!$G$140,Outputs!$I$140,Outputs!$K$140,Outputs!$M$140,Outputs!$O$140,Outputs!$Q$140,Outputs!$S$140)</c:f>
              <c:numCache>
                <c:formatCode>_-* #,##0_-;\-* #,##0_-;_-* "-"??_-;_-@_-</c:formatCode>
                <c:ptCount val="8"/>
                <c:pt idx="0">
                  <c:v>14759.394749999998</c:v>
                </c:pt>
                <c:pt idx="1">
                  <c:v>14272.673374999998</c:v>
                </c:pt>
                <c:pt idx="2">
                  <c:v>14272.673374999998</c:v>
                </c:pt>
                <c:pt idx="3">
                  <c:v>14309.680124999999</c:v>
                </c:pt>
                <c:pt idx="4">
                  <c:v>14309.680124999999</c:v>
                </c:pt>
                <c:pt idx="5">
                  <c:v>13484.118124999999</c:v>
                </c:pt>
                <c:pt idx="6">
                  <c:v>13484.118124999999</c:v>
                </c:pt>
                <c:pt idx="7">
                  <c:v>13484.118124999999</c:v>
                </c:pt>
              </c:numCache>
            </c:numRef>
          </c:val>
        </c:ser>
        <c:ser>
          <c:idx val="1"/>
          <c:order val="1"/>
          <c:tx>
            <c:strRef>
              <c:f>Outputs!$D$141</c:f>
              <c:strCache>
                <c:ptCount val="1"/>
                <c:pt idx="0">
                  <c:v>Water</c:v>
                </c:pt>
              </c:strCache>
            </c:strRef>
          </c:tx>
          <c:spPr>
            <a:solidFill>
              <a:srgbClr val="C0504D"/>
            </a:solidFill>
            <a:ln w="25400">
              <a:noFill/>
            </a:ln>
          </c:spPr>
          <c:invertIfNegative val="0"/>
          <c:cat>
            <c:strRef>
              <c:f>(Outputs!$E$138,Outputs!$G$138,Outputs!$I$138,Outputs!$K$138,Outputs!$M$138,Outputs!$O$138,Outputs!$Q$138,Outputs!$S$138)</c:f>
              <c:strCache>
                <c:ptCount val="8"/>
                <c:pt idx="0">
                  <c:v>2014/15</c:v>
                </c:pt>
                <c:pt idx="1">
                  <c:v>2015/16</c:v>
                </c:pt>
                <c:pt idx="2">
                  <c:v>2016/17</c:v>
                </c:pt>
                <c:pt idx="3">
                  <c:v>2017/18</c:v>
                </c:pt>
                <c:pt idx="4">
                  <c:v>2018/19</c:v>
                </c:pt>
                <c:pt idx="5">
                  <c:v>2019/20</c:v>
                </c:pt>
                <c:pt idx="6">
                  <c:v>2020/21</c:v>
                </c:pt>
                <c:pt idx="7">
                  <c:v>2021/22</c:v>
                </c:pt>
              </c:strCache>
            </c:strRef>
          </c:cat>
          <c:val>
            <c:numRef>
              <c:f>(Outputs!$E$141,Outputs!$G$141,Outputs!$I$141,Outputs!$K$141,Outputs!$M$141,Outputs!$O$141,Outputs!$Q$141,Outputs!$S$141)</c:f>
              <c:numCache>
                <c:formatCode>_-* #,##0_-;\-* #,##0_-;_-* "-"??_-;_-@_-</c:formatCode>
                <c:ptCount val="8"/>
                <c:pt idx="0">
                  <c:v>128.72349625000004</c:v>
                </c:pt>
                <c:pt idx="1">
                  <c:v>130.35353499999999</c:v>
                </c:pt>
                <c:pt idx="2">
                  <c:v>130.35353499999999</c:v>
                </c:pt>
                <c:pt idx="3">
                  <c:v>130.607685</c:v>
                </c:pt>
                <c:pt idx="4">
                  <c:v>130.607685</c:v>
                </c:pt>
                <c:pt idx="5">
                  <c:v>124.50808499999998</c:v>
                </c:pt>
                <c:pt idx="6">
                  <c:v>124.50808499999998</c:v>
                </c:pt>
                <c:pt idx="7">
                  <c:v>124.50808499999998</c:v>
                </c:pt>
              </c:numCache>
            </c:numRef>
          </c:val>
        </c:ser>
        <c:ser>
          <c:idx val="2"/>
          <c:order val="2"/>
          <c:tx>
            <c:strRef>
              <c:f>Outputs!$D$142</c:f>
              <c:strCache>
                <c:ptCount val="1"/>
                <c:pt idx="0">
                  <c:v>Waste</c:v>
                </c:pt>
              </c:strCache>
            </c:strRef>
          </c:tx>
          <c:spPr>
            <a:solidFill>
              <a:srgbClr val="9BBB59"/>
            </a:solidFill>
            <a:ln w="25400">
              <a:noFill/>
            </a:ln>
          </c:spPr>
          <c:invertIfNegative val="0"/>
          <c:cat>
            <c:strRef>
              <c:f>(Outputs!$E$138,Outputs!$G$138,Outputs!$I$138,Outputs!$K$138,Outputs!$M$138,Outputs!$O$138,Outputs!$Q$138,Outputs!$S$138)</c:f>
              <c:strCache>
                <c:ptCount val="8"/>
                <c:pt idx="0">
                  <c:v>2014/15</c:v>
                </c:pt>
                <c:pt idx="1">
                  <c:v>2015/16</c:v>
                </c:pt>
                <c:pt idx="2">
                  <c:v>2016/17</c:v>
                </c:pt>
                <c:pt idx="3">
                  <c:v>2017/18</c:v>
                </c:pt>
                <c:pt idx="4">
                  <c:v>2018/19</c:v>
                </c:pt>
                <c:pt idx="5">
                  <c:v>2019/20</c:v>
                </c:pt>
                <c:pt idx="6">
                  <c:v>2020/21</c:v>
                </c:pt>
                <c:pt idx="7">
                  <c:v>2021/22</c:v>
                </c:pt>
              </c:strCache>
            </c:strRef>
          </c:cat>
          <c:val>
            <c:numRef>
              <c:f>(Outputs!$E$142,Outputs!$G$142,Outputs!$I$142,Outputs!$K$142,Outputs!$M$142,Outputs!$O$142,Outputs!$Q$142,Outputs!$S$142)</c:f>
              <c:numCache>
                <c:formatCode>_-* #,##0_-;\-* #,##0_-;_-* "-"??_-;_-@_-</c:formatCode>
                <c:ptCount val="8"/>
                <c:pt idx="0">
                  <c:v>1551.4243935</c:v>
                </c:pt>
                <c:pt idx="1">
                  <c:v>2170.35</c:v>
                </c:pt>
                <c:pt idx="2">
                  <c:v>2170.35</c:v>
                </c:pt>
                <c:pt idx="3">
                  <c:v>2170.35</c:v>
                </c:pt>
                <c:pt idx="4">
                  <c:v>2170.35</c:v>
                </c:pt>
                <c:pt idx="5">
                  <c:v>2170.35</c:v>
                </c:pt>
                <c:pt idx="6">
                  <c:v>2170.35</c:v>
                </c:pt>
                <c:pt idx="7">
                  <c:v>2170.35</c:v>
                </c:pt>
              </c:numCache>
            </c:numRef>
          </c:val>
        </c:ser>
        <c:ser>
          <c:idx val="3"/>
          <c:order val="3"/>
          <c:tx>
            <c:strRef>
              <c:f>Outputs!$D$143</c:f>
              <c:strCache>
                <c:ptCount val="1"/>
                <c:pt idx="0">
                  <c:v>Transport</c:v>
                </c:pt>
              </c:strCache>
            </c:strRef>
          </c:tx>
          <c:spPr>
            <a:solidFill>
              <a:srgbClr val="8064A2"/>
            </a:solidFill>
            <a:ln w="25400">
              <a:noFill/>
            </a:ln>
          </c:spPr>
          <c:invertIfNegative val="0"/>
          <c:cat>
            <c:strRef>
              <c:f>(Outputs!$E$138,Outputs!$G$138,Outputs!$I$138,Outputs!$K$138,Outputs!$M$138,Outputs!$O$138,Outputs!$Q$138,Outputs!$S$138)</c:f>
              <c:strCache>
                <c:ptCount val="8"/>
                <c:pt idx="0">
                  <c:v>2014/15</c:v>
                </c:pt>
                <c:pt idx="1">
                  <c:v>2015/16</c:v>
                </c:pt>
                <c:pt idx="2">
                  <c:v>2016/17</c:v>
                </c:pt>
                <c:pt idx="3">
                  <c:v>2017/18</c:v>
                </c:pt>
                <c:pt idx="4">
                  <c:v>2018/19</c:v>
                </c:pt>
                <c:pt idx="5">
                  <c:v>2019/20</c:v>
                </c:pt>
                <c:pt idx="6">
                  <c:v>2020/21</c:v>
                </c:pt>
                <c:pt idx="7">
                  <c:v>2021/22</c:v>
                </c:pt>
              </c:strCache>
            </c:strRef>
          </c:cat>
          <c:val>
            <c:numRef>
              <c:f>(Outputs!$E$143,Outputs!$G$143,Outputs!$I$143,Outputs!$K$143,Outputs!$M$143,Outputs!$O$143,Outputs!$Q$143,Outputs!$S$143)</c:f>
              <c:numCache>
                <c:formatCode>_-* #,##0_-;\-* #,##0_-;_-* "-"??_-;_-@_-</c:formatCode>
                <c:ptCount val="8"/>
                <c:pt idx="0">
                  <c:v>2994.2571000000003</c:v>
                </c:pt>
                <c:pt idx="1">
                  <c:v>3096.4892700000005</c:v>
                </c:pt>
                <c:pt idx="2">
                  <c:v>3096.4892700000005</c:v>
                </c:pt>
                <c:pt idx="3">
                  <c:v>3096.4892700000005</c:v>
                </c:pt>
                <c:pt idx="4">
                  <c:v>3096.4892700000005</c:v>
                </c:pt>
                <c:pt idx="5">
                  <c:v>3096.4892700000005</c:v>
                </c:pt>
                <c:pt idx="6">
                  <c:v>3096.4892700000005</c:v>
                </c:pt>
                <c:pt idx="7">
                  <c:v>3096.4892700000005</c:v>
                </c:pt>
              </c:numCache>
            </c:numRef>
          </c:val>
        </c:ser>
        <c:dLbls>
          <c:showLegendKey val="0"/>
          <c:showVal val="0"/>
          <c:showCatName val="0"/>
          <c:showSerName val="0"/>
          <c:showPercent val="0"/>
          <c:showBubbleSize val="0"/>
        </c:dLbls>
        <c:gapWidth val="150"/>
        <c:overlap val="100"/>
        <c:axId val="115723264"/>
        <c:axId val="115733632"/>
      </c:barChart>
      <c:catAx>
        <c:axId val="115723264"/>
        <c:scaling>
          <c:orientation val="minMax"/>
        </c:scaling>
        <c:delete val="0"/>
        <c:axPos val="b"/>
        <c:title>
          <c:tx>
            <c:rich>
              <a:bodyPr/>
              <a:lstStyle/>
              <a:p>
                <a:pPr>
                  <a:defRPr sz="1600" b="1" i="0" u="none" strike="noStrike" baseline="0">
                    <a:solidFill>
                      <a:srgbClr val="000000"/>
                    </a:solidFill>
                    <a:latin typeface="Calibri"/>
                    <a:ea typeface="Calibri"/>
                    <a:cs typeface="Calibri"/>
                  </a:defRPr>
                </a:pPr>
                <a:r>
                  <a:rPr lang="en-GB" sz="1600"/>
                  <a:t>Year</a:t>
                </a:r>
              </a:p>
            </c:rich>
          </c:tx>
          <c:overlay val="0"/>
          <c:spPr>
            <a:noFill/>
            <a:ln w="25400">
              <a:noFill/>
            </a:ln>
          </c:spPr>
        </c:title>
        <c:numFmt formatCode="General" sourceLinked="1"/>
        <c:majorTickMark val="out"/>
        <c:minorTickMark val="none"/>
        <c:tickLblPos val="nextTo"/>
        <c:spPr>
          <a:ln w="3175">
            <a:solidFill>
              <a:srgbClr val="808080"/>
            </a:solidFill>
            <a:prstDash val="solid"/>
          </a:ln>
        </c:spPr>
        <c:txPr>
          <a:bodyPr rot="-2700000" vert="horz"/>
          <a:lstStyle/>
          <a:p>
            <a:pPr>
              <a:defRPr sz="1400" b="0" i="0" u="none" strike="noStrike" baseline="0">
                <a:solidFill>
                  <a:srgbClr val="000000"/>
                </a:solidFill>
                <a:latin typeface="Calibri"/>
                <a:ea typeface="Calibri"/>
                <a:cs typeface="Calibri"/>
              </a:defRPr>
            </a:pPr>
            <a:endParaRPr lang="en-US"/>
          </a:p>
        </c:txPr>
        <c:crossAx val="115733632"/>
        <c:crosses val="autoZero"/>
        <c:auto val="1"/>
        <c:lblAlgn val="ctr"/>
        <c:lblOffset val="100"/>
        <c:noMultiLvlLbl val="0"/>
      </c:catAx>
      <c:valAx>
        <c:axId val="115733632"/>
        <c:scaling>
          <c:orientation val="minMax"/>
          <c:max val="20000"/>
        </c:scaling>
        <c:delete val="0"/>
        <c:axPos val="l"/>
        <c:majorGridlines>
          <c:spPr>
            <a:ln w="3175">
              <a:solidFill>
                <a:srgbClr val="808080"/>
              </a:solidFill>
              <a:prstDash val="solid"/>
            </a:ln>
          </c:spPr>
        </c:majorGridlines>
        <c:title>
          <c:tx>
            <c:rich>
              <a:bodyPr/>
              <a:lstStyle/>
              <a:p>
                <a:pPr>
                  <a:defRPr sz="1600" b="1" i="0" u="none" strike="noStrike" baseline="0">
                    <a:solidFill>
                      <a:srgbClr val="000000"/>
                    </a:solidFill>
                    <a:latin typeface="Calibri"/>
                    <a:ea typeface="Calibri"/>
                    <a:cs typeface="Calibri"/>
                  </a:defRPr>
                </a:pPr>
                <a:r>
                  <a:rPr lang="en-GB" sz="1600"/>
                  <a:t>tCO2e</a:t>
                </a:r>
              </a:p>
            </c:rich>
          </c:tx>
          <c:overlay val="0"/>
          <c:spPr>
            <a:noFill/>
            <a:ln w="25400">
              <a:noFill/>
            </a:ln>
          </c:spPr>
        </c:title>
        <c:numFmt formatCode="_-* #,##0_-;\-* #,##0_-;_-* &quot;-&quot;??_-;_-@_-" sourceLinked="1"/>
        <c:majorTickMark val="out"/>
        <c:minorTickMark val="none"/>
        <c:tickLblPos val="nextTo"/>
        <c:spPr>
          <a:ln w="3175">
            <a:solidFill>
              <a:srgbClr val="808080"/>
            </a:solidFill>
            <a:prstDash val="solid"/>
          </a:ln>
        </c:spPr>
        <c:txPr>
          <a:bodyPr rot="0" vert="horz"/>
          <a:lstStyle/>
          <a:p>
            <a:pPr>
              <a:defRPr sz="1400" b="0" i="0" u="none" strike="noStrike" baseline="0">
                <a:solidFill>
                  <a:srgbClr val="000000"/>
                </a:solidFill>
                <a:latin typeface="Calibri"/>
                <a:ea typeface="Calibri"/>
                <a:cs typeface="Calibri"/>
              </a:defRPr>
            </a:pPr>
            <a:endParaRPr lang="en-US"/>
          </a:p>
        </c:txPr>
        <c:crossAx val="115723264"/>
        <c:crosses val="autoZero"/>
        <c:crossBetween val="between"/>
      </c:valAx>
      <c:spPr>
        <a:solidFill>
          <a:srgbClr val="FFFFFF"/>
        </a:solidFill>
        <a:ln w="25400">
          <a:noFill/>
        </a:ln>
      </c:spPr>
    </c:plotArea>
    <c:legend>
      <c:legendPos val="r"/>
      <c:layout>
        <c:manualLayout>
          <c:xMode val="edge"/>
          <c:yMode val="edge"/>
          <c:x val="5.6015465910555493E-2"/>
          <c:y val="0.88539343411878946"/>
          <c:w val="0.94204240237143977"/>
          <c:h val="0.11236926821898385"/>
        </c:manualLayout>
      </c:layout>
      <c:overlay val="0"/>
      <c:spPr>
        <a:noFill/>
        <a:ln w="25400">
          <a:noFill/>
        </a:ln>
      </c:spPr>
      <c:txPr>
        <a:bodyPr/>
        <a:lstStyle/>
        <a:p>
          <a:pPr>
            <a:defRPr sz="2000" b="0" i="0" u="none" strike="noStrike" baseline="0">
              <a:solidFill>
                <a:srgbClr val="000000"/>
              </a:solidFill>
              <a:latin typeface="Calibri"/>
              <a:ea typeface="Calibri"/>
              <a:cs typeface="Calibri"/>
            </a:defRPr>
          </a:pPr>
          <a:endParaRPr lang="en-US"/>
        </a:p>
      </c:txPr>
    </c:legend>
    <c:plotVisOnly val="1"/>
    <c:dispBlanksAs val="gap"/>
    <c:showDLblsOverMax val="0"/>
  </c:chart>
  <c:spPr>
    <a:solidFill>
      <a:srgbClr val="FFFFFF"/>
    </a:solidFill>
    <a:ln w="3175">
      <a:noFill/>
      <a:prstDash val="solid"/>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781DE4-692D-4247-B48F-1CAF23B9508B}"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GB"/>
        </a:p>
      </dgm:t>
    </dgm:pt>
    <dgm:pt modelId="{3D2594E0-2E9F-4A0C-ACF8-1EA7F2200FEC}">
      <dgm:prSet phldrT="[Text]"/>
      <dgm:spPr/>
      <dgm:t>
        <a:bodyPr/>
        <a:lstStyle/>
        <a:p>
          <a:r>
            <a:rPr lang="en-GB" dirty="0" smtClean="0"/>
            <a:t>Calendar Year</a:t>
          </a:r>
          <a:endParaRPr lang="en-GB" dirty="0"/>
        </a:p>
      </dgm:t>
    </dgm:pt>
    <dgm:pt modelId="{91759396-0DED-4021-99D4-954CD0B4D1B0}" type="parTrans" cxnId="{13C6505A-95B5-4854-B555-CDC5B2535A73}">
      <dgm:prSet/>
      <dgm:spPr/>
      <dgm:t>
        <a:bodyPr/>
        <a:lstStyle/>
        <a:p>
          <a:endParaRPr lang="en-GB"/>
        </a:p>
      </dgm:t>
    </dgm:pt>
    <dgm:pt modelId="{8E4136B3-EF16-4905-AC5E-B59E453C0ABE}" type="sibTrans" cxnId="{13C6505A-95B5-4854-B555-CDC5B2535A73}">
      <dgm:prSet/>
      <dgm:spPr/>
      <dgm:t>
        <a:bodyPr/>
        <a:lstStyle/>
        <a:p>
          <a:endParaRPr lang="en-GB"/>
        </a:p>
      </dgm:t>
    </dgm:pt>
    <dgm:pt modelId="{39D103D1-C3D6-44C0-9FB8-E0FB5D46B4DA}">
      <dgm:prSet phldrT="[Text]"/>
      <dgm:spPr>
        <a:solidFill>
          <a:srgbClr val="00B050">
            <a:alpha val="77000"/>
          </a:srgbClr>
        </a:solidFill>
      </dgm:spPr>
      <dgm:t>
        <a:bodyPr/>
        <a:lstStyle/>
        <a:p>
          <a:r>
            <a:rPr lang="en-GB" dirty="0" smtClean="0">
              <a:solidFill>
                <a:schemeClr val="tx1"/>
              </a:solidFill>
            </a:rPr>
            <a:t>All months fall within 2014</a:t>
          </a:r>
          <a:endParaRPr lang="en-GB" dirty="0">
            <a:solidFill>
              <a:schemeClr val="tx1"/>
            </a:solidFill>
          </a:endParaRPr>
        </a:p>
      </dgm:t>
    </dgm:pt>
    <dgm:pt modelId="{17B550DF-6D39-4765-A8FF-423F6A84B588}" type="parTrans" cxnId="{C5BE1421-A4EE-4BF5-986D-466F82EEF66E}">
      <dgm:prSet/>
      <dgm:spPr/>
      <dgm:t>
        <a:bodyPr/>
        <a:lstStyle/>
        <a:p>
          <a:endParaRPr lang="en-GB"/>
        </a:p>
      </dgm:t>
    </dgm:pt>
    <dgm:pt modelId="{878B05E5-A82D-4FC0-84B1-1D53FEF86356}" type="sibTrans" cxnId="{C5BE1421-A4EE-4BF5-986D-466F82EEF66E}">
      <dgm:prSet/>
      <dgm:spPr/>
      <dgm:t>
        <a:bodyPr/>
        <a:lstStyle/>
        <a:p>
          <a:endParaRPr lang="en-GB"/>
        </a:p>
      </dgm:t>
    </dgm:pt>
    <dgm:pt modelId="{359B80A8-3048-4A76-B37F-D32C89C8CF2E}">
      <dgm:prSet phldrT="[Text]"/>
      <dgm:spPr>
        <a:solidFill>
          <a:srgbClr val="00B050">
            <a:alpha val="77000"/>
          </a:srgbClr>
        </a:solidFill>
      </dgm:spPr>
      <dgm:t>
        <a:bodyPr/>
        <a:lstStyle/>
        <a:p>
          <a:r>
            <a:rPr lang="en-GB" dirty="0" smtClean="0">
              <a:solidFill>
                <a:schemeClr val="tx1"/>
              </a:solidFill>
            </a:rPr>
            <a:t>Use 2014 factors</a:t>
          </a:r>
          <a:endParaRPr lang="en-GB" dirty="0">
            <a:solidFill>
              <a:schemeClr val="tx1"/>
            </a:solidFill>
          </a:endParaRPr>
        </a:p>
      </dgm:t>
    </dgm:pt>
    <dgm:pt modelId="{3B07B6CF-24AD-467C-94A4-F02249BA98CD}" type="parTrans" cxnId="{1793327F-84FE-4468-A8CE-BFE18AB36373}">
      <dgm:prSet/>
      <dgm:spPr/>
      <dgm:t>
        <a:bodyPr/>
        <a:lstStyle/>
        <a:p>
          <a:endParaRPr lang="en-GB"/>
        </a:p>
      </dgm:t>
    </dgm:pt>
    <dgm:pt modelId="{D25DF39E-0E02-4E68-A51C-45387052ED8B}" type="sibTrans" cxnId="{1793327F-84FE-4468-A8CE-BFE18AB36373}">
      <dgm:prSet/>
      <dgm:spPr/>
      <dgm:t>
        <a:bodyPr/>
        <a:lstStyle/>
        <a:p>
          <a:endParaRPr lang="en-GB"/>
        </a:p>
      </dgm:t>
    </dgm:pt>
    <dgm:pt modelId="{E1FC693F-843B-4C5B-9729-7F5BDA49CD79}">
      <dgm:prSet phldrT="[Text]"/>
      <dgm:spPr/>
      <dgm:t>
        <a:bodyPr/>
        <a:lstStyle/>
        <a:p>
          <a:r>
            <a:rPr lang="en-GB" dirty="0" smtClean="0"/>
            <a:t>Financial Year</a:t>
          </a:r>
          <a:endParaRPr lang="en-GB" dirty="0"/>
        </a:p>
      </dgm:t>
    </dgm:pt>
    <dgm:pt modelId="{EB673055-751C-446D-8E62-EDF1064E4825}" type="parTrans" cxnId="{2CA28848-C6C7-41B4-A291-0AC3503E2688}">
      <dgm:prSet/>
      <dgm:spPr/>
      <dgm:t>
        <a:bodyPr/>
        <a:lstStyle/>
        <a:p>
          <a:endParaRPr lang="en-GB"/>
        </a:p>
      </dgm:t>
    </dgm:pt>
    <dgm:pt modelId="{5D702483-C62A-4D56-8028-542D9CC2DA84}" type="sibTrans" cxnId="{2CA28848-C6C7-41B4-A291-0AC3503E2688}">
      <dgm:prSet/>
      <dgm:spPr/>
      <dgm:t>
        <a:bodyPr/>
        <a:lstStyle/>
        <a:p>
          <a:endParaRPr lang="en-GB"/>
        </a:p>
      </dgm:t>
    </dgm:pt>
    <dgm:pt modelId="{029D720E-5CEF-4064-A3FD-17F3971707BC}">
      <dgm:prSet phldrT="[Text]"/>
      <dgm:spPr>
        <a:solidFill>
          <a:schemeClr val="accent6"/>
        </a:solidFill>
      </dgm:spPr>
      <dgm:t>
        <a:bodyPr/>
        <a:lstStyle/>
        <a:p>
          <a:r>
            <a:rPr lang="en-GB" dirty="0" smtClean="0">
              <a:solidFill>
                <a:schemeClr val="tx1"/>
              </a:solidFill>
            </a:rPr>
            <a:t>Most months fall in 2014 (9 out of 12)</a:t>
          </a:r>
          <a:endParaRPr lang="en-GB" dirty="0">
            <a:solidFill>
              <a:schemeClr val="tx1"/>
            </a:solidFill>
          </a:endParaRPr>
        </a:p>
      </dgm:t>
    </dgm:pt>
    <dgm:pt modelId="{0B8CCDC6-BD49-4464-AD77-1E34793F1098}" type="parTrans" cxnId="{003CC7F6-98EC-4B38-8262-4CD41A63CB09}">
      <dgm:prSet/>
      <dgm:spPr/>
      <dgm:t>
        <a:bodyPr/>
        <a:lstStyle/>
        <a:p>
          <a:endParaRPr lang="en-GB"/>
        </a:p>
      </dgm:t>
    </dgm:pt>
    <dgm:pt modelId="{7A2D4966-2AF3-48FB-AD08-696CB6C08F13}" type="sibTrans" cxnId="{003CC7F6-98EC-4B38-8262-4CD41A63CB09}">
      <dgm:prSet/>
      <dgm:spPr/>
      <dgm:t>
        <a:bodyPr/>
        <a:lstStyle/>
        <a:p>
          <a:endParaRPr lang="en-GB"/>
        </a:p>
      </dgm:t>
    </dgm:pt>
    <dgm:pt modelId="{D882DC96-9E98-4CD5-A9BD-762A01E3EF8E}">
      <dgm:prSet phldrT="[Text]"/>
      <dgm:spPr>
        <a:solidFill>
          <a:schemeClr val="accent6"/>
        </a:solidFill>
      </dgm:spPr>
      <dgm:t>
        <a:bodyPr/>
        <a:lstStyle/>
        <a:p>
          <a:r>
            <a:rPr lang="en-GB" dirty="0" smtClean="0">
              <a:solidFill>
                <a:schemeClr val="tx1"/>
              </a:solidFill>
            </a:rPr>
            <a:t>Use 2014 factors</a:t>
          </a:r>
          <a:endParaRPr lang="en-GB" dirty="0">
            <a:solidFill>
              <a:schemeClr val="tx1"/>
            </a:solidFill>
          </a:endParaRPr>
        </a:p>
      </dgm:t>
    </dgm:pt>
    <dgm:pt modelId="{7CFC5E2D-05D5-4DE3-85AB-F46FEE117ED7}" type="parTrans" cxnId="{53E2BBD9-6014-485B-94C7-7033CCE662B9}">
      <dgm:prSet/>
      <dgm:spPr/>
      <dgm:t>
        <a:bodyPr/>
        <a:lstStyle/>
        <a:p>
          <a:endParaRPr lang="en-GB"/>
        </a:p>
      </dgm:t>
    </dgm:pt>
    <dgm:pt modelId="{D1BD35F7-7F1C-4B79-8D56-DE921ED30608}" type="sibTrans" cxnId="{53E2BBD9-6014-485B-94C7-7033CCE662B9}">
      <dgm:prSet/>
      <dgm:spPr/>
      <dgm:t>
        <a:bodyPr/>
        <a:lstStyle/>
        <a:p>
          <a:endParaRPr lang="en-GB"/>
        </a:p>
      </dgm:t>
    </dgm:pt>
    <dgm:pt modelId="{372BEA94-3C5D-4E20-86CE-35449DC30E34}">
      <dgm:prSet phldrT="[Text]"/>
      <dgm:spPr/>
      <dgm:t>
        <a:bodyPr/>
        <a:lstStyle/>
        <a:p>
          <a:r>
            <a:rPr lang="en-GB" dirty="0" smtClean="0"/>
            <a:t>Academic year</a:t>
          </a:r>
          <a:endParaRPr lang="en-GB" dirty="0"/>
        </a:p>
      </dgm:t>
    </dgm:pt>
    <dgm:pt modelId="{29EDF836-3D48-4234-9594-A108197C88D1}" type="parTrans" cxnId="{CC7A1D50-D7DB-46E8-9226-BE1976DFBD21}">
      <dgm:prSet/>
      <dgm:spPr/>
      <dgm:t>
        <a:bodyPr/>
        <a:lstStyle/>
        <a:p>
          <a:endParaRPr lang="en-GB"/>
        </a:p>
      </dgm:t>
    </dgm:pt>
    <dgm:pt modelId="{56C2FFEA-41E4-4D1E-A4E8-50EC6F4C7172}" type="sibTrans" cxnId="{CC7A1D50-D7DB-46E8-9226-BE1976DFBD21}">
      <dgm:prSet/>
      <dgm:spPr/>
      <dgm:t>
        <a:bodyPr/>
        <a:lstStyle/>
        <a:p>
          <a:endParaRPr lang="en-GB"/>
        </a:p>
      </dgm:t>
    </dgm:pt>
    <dgm:pt modelId="{FFF20A9F-3D6A-4F2F-AD75-E538FC7DBD9E}">
      <dgm:prSet phldrT="[Text]"/>
      <dgm:spPr>
        <a:solidFill>
          <a:schemeClr val="accent2">
            <a:lumMod val="60000"/>
            <a:lumOff val="40000"/>
          </a:schemeClr>
        </a:solidFill>
      </dgm:spPr>
      <dgm:t>
        <a:bodyPr/>
        <a:lstStyle/>
        <a:p>
          <a:r>
            <a:rPr lang="en-GB" dirty="0" smtClean="0">
              <a:solidFill>
                <a:schemeClr val="tx1"/>
              </a:solidFill>
            </a:rPr>
            <a:t>July to June </a:t>
          </a:r>
          <a:endParaRPr lang="en-GB" dirty="0">
            <a:solidFill>
              <a:schemeClr val="tx1"/>
            </a:solidFill>
          </a:endParaRPr>
        </a:p>
      </dgm:t>
    </dgm:pt>
    <dgm:pt modelId="{02FC0B30-5407-4B82-B0AD-53F5DABEAEA4}" type="parTrans" cxnId="{D810C30B-464B-456B-B916-59317A31F510}">
      <dgm:prSet/>
      <dgm:spPr/>
      <dgm:t>
        <a:bodyPr/>
        <a:lstStyle/>
        <a:p>
          <a:endParaRPr lang="en-GB"/>
        </a:p>
      </dgm:t>
    </dgm:pt>
    <dgm:pt modelId="{4C6C5030-FF04-4B50-BEFA-5B31407B7064}" type="sibTrans" cxnId="{D810C30B-464B-456B-B916-59317A31F510}">
      <dgm:prSet/>
      <dgm:spPr/>
      <dgm:t>
        <a:bodyPr/>
        <a:lstStyle/>
        <a:p>
          <a:endParaRPr lang="en-GB"/>
        </a:p>
      </dgm:t>
    </dgm:pt>
    <dgm:pt modelId="{014D6C8A-4B03-4F17-8B35-6FB9AF970BFC}">
      <dgm:prSet phldrT="[Text]"/>
      <dgm:spPr>
        <a:solidFill>
          <a:schemeClr val="accent2">
            <a:lumMod val="60000"/>
            <a:lumOff val="40000"/>
          </a:schemeClr>
        </a:solidFill>
      </dgm:spPr>
      <dgm:t>
        <a:bodyPr/>
        <a:lstStyle/>
        <a:p>
          <a:r>
            <a:rPr lang="en-GB" dirty="0" smtClean="0">
              <a:solidFill>
                <a:schemeClr val="tx1"/>
              </a:solidFill>
            </a:rPr>
            <a:t>6 months in each year</a:t>
          </a:r>
          <a:endParaRPr lang="en-GB" dirty="0">
            <a:solidFill>
              <a:schemeClr val="tx1"/>
            </a:solidFill>
          </a:endParaRPr>
        </a:p>
      </dgm:t>
    </dgm:pt>
    <dgm:pt modelId="{00387AB3-ADDD-4BBD-905E-8D013B92B514}" type="parTrans" cxnId="{F3E383B2-EE11-4327-9227-94DFFA4536DE}">
      <dgm:prSet/>
      <dgm:spPr/>
      <dgm:t>
        <a:bodyPr/>
        <a:lstStyle/>
        <a:p>
          <a:endParaRPr lang="en-GB"/>
        </a:p>
      </dgm:t>
    </dgm:pt>
    <dgm:pt modelId="{DA7D3622-B6B0-49A2-A976-6E2B62BE93E3}" type="sibTrans" cxnId="{F3E383B2-EE11-4327-9227-94DFFA4536DE}">
      <dgm:prSet/>
      <dgm:spPr/>
      <dgm:t>
        <a:bodyPr/>
        <a:lstStyle/>
        <a:p>
          <a:endParaRPr lang="en-GB"/>
        </a:p>
      </dgm:t>
    </dgm:pt>
    <dgm:pt modelId="{4C6FC798-D90E-4AB4-B2C5-C388A09F25B2}">
      <dgm:prSet phldrT="[Text]"/>
      <dgm:spPr>
        <a:solidFill>
          <a:schemeClr val="accent2">
            <a:lumMod val="60000"/>
            <a:lumOff val="40000"/>
          </a:schemeClr>
        </a:solidFill>
      </dgm:spPr>
      <dgm:t>
        <a:bodyPr/>
        <a:lstStyle/>
        <a:p>
          <a:r>
            <a:rPr lang="en-GB" dirty="0" smtClean="0">
              <a:solidFill>
                <a:schemeClr val="tx1"/>
              </a:solidFill>
            </a:rPr>
            <a:t>Use 2015 factors</a:t>
          </a:r>
          <a:endParaRPr lang="en-GB" dirty="0">
            <a:solidFill>
              <a:schemeClr val="tx1"/>
            </a:solidFill>
          </a:endParaRPr>
        </a:p>
      </dgm:t>
    </dgm:pt>
    <dgm:pt modelId="{79F7DA29-1915-4017-BBF8-FDE7803A5FC8}" type="parTrans" cxnId="{C742CB22-3F8C-414A-A355-BE256819FEB2}">
      <dgm:prSet/>
      <dgm:spPr/>
      <dgm:t>
        <a:bodyPr/>
        <a:lstStyle/>
        <a:p>
          <a:endParaRPr lang="en-GB"/>
        </a:p>
      </dgm:t>
    </dgm:pt>
    <dgm:pt modelId="{2DF8D4AD-669E-4605-8B36-400B5B3681A0}" type="sibTrans" cxnId="{C742CB22-3F8C-414A-A355-BE256819FEB2}">
      <dgm:prSet/>
      <dgm:spPr/>
      <dgm:t>
        <a:bodyPr/>
        <a:lstStyle/>
        <a:p>
          <a:endParaRPr lang="en-GB"/>
        </a:p>
      </dgm:t>
    </dgm:pt>
    <dgm:pt modelId="{D3F2270F-D40E-4679-80FD-940A8B3E1714}" type="pres">
      <dgm:prSet presAssocID="{B1781DE4-692D-4247-B48F-1CAF23B9508B}" presName="linearFlow" presStyleCnt="0">
        <dgm:presLayoutVars>
          <dgm:dir/>
          <dgm:animLvl val="lvl"/>
          <dgm:resizeHandles/>
        </dgm:presLayoutVars>
      </dgm:prSet>
      <dgm:spPr/>
      <dgm:t>
        <a:bodyPr/>
        <a:lstStyle/>
        <a:p>
          <a:endParaRPr lang="en-GB"/>
        </a:p>
      </dgm:t>
    </dgm:pt>
    <dgm:pt modelId="{79732E7B-D144-4A5F-867D-C4E4DDC4ED89}" type="pres">
      <dgm:prSet presAssocID="{3D2594E0-2E9F-4A0C-ACF8-1EA7F2200FEC}" presName="compositeNode" presStyleCnt="0">
        <dgm:presLayoutVars>
          <dgm:bulletEnabled val="1"/>
        </dgm:presLayoutVars>
      </dgm:prSet>
      <dgm:spPr/>
    </dgm:pt>
    <dgm:pt modelId="{0B15EF5A-BF8F-47A8-BA8F-E13DAF7D39CE}" type="pres">
      <dgm:prSet presAssocID="{3D2594E0-2E9F-4A0C-ACF8-1EA7F2200FEC}" presName="image" presStyleLbl="fgImgPlace1" presStyleIdx="0" presStyleCnt="3"/>
      <dgm:spPr/>
      <dgm:t>
        <a:bodyPr/>
        <a:lstStyle/>
        <a:p>
          <a:endParaRPr lang="en-GB"/>
        </a:p>
      </dgm:t>
    </dgm:pt>
    <dgm:pt modelId="{82E1B3EE-FCD8-463C-8A35-F208B84306E9}" type="pres">
      <dgm:prSet presAssocID="{3D2594E0-2E9F-4A0C-ACF8-1EA7F2200FEC}" presName="childNode" presStyleLbl="node1" presStyleIdx="0" presStyleCnt="3">
        <dgm:presLayoutVars>
          <dgm:bulletEnabled val="1"/>
        </dgm:presLayoutVars>
      </dgm:prSet>
      <dgm:spPr/>
      <dgm:t>
        <a:bodyPr/>
        <a:lstStyle/>
        <a:p>
          <a:endParaRPr lang="en-GB"/>
        </a:p>
      </dgm:t>
    </dgm:pt>
    <dgm:pt modelId="{6B9740EC-605B-4169-8FCB-6673DA277BE4}" type="pres">
      <dgm:prSet presAssocID="{3D2594E0-2E9F-4A0C-ACF8-1EA7F2200FEC}" presName="parentNode" presStyleLbl="revTx" presStyleIdx="0" presStyleCnt="3">
        <dgm:presLayoutVars>
          <dgm:chMax val="0"/>
          <dgm:bulletEnabled val="1"/>
        </dgm:presLayoutVars>
      </dgm:prSet>
      <dgm:spPr/>
      <dgm:t>
        <a:bodyPr/>
        <a:lstStyle/>
        <a:p>
          <a:endParaRPr lang="en-GB"/>
        </a:p>
      </dgm:t>
    </dgm:pt>
    <dgm:pt modelId="{C734BCB3-FCC7-4A40-8937-A97F9337E9CE}" type="pres">
      <dgm:prSet presAssocID="{8E4136B3-EF16-4905-AC5E-B59E453C0ABE}" presName="sibTrans" presStyleCnt="0"/>
      <dgm:spPr/>
    </dgm:pt>
    <dgm:pt modelId="{E516C1E9-7DDC-4A33-9D6A-D8A7F7BBF021}" type="pres">
      <dgm:prSet presAssocID="{E1FC693F-843B-4C5B-9729-7F5BDA49CD79}" presName="compositeNode" presStyleCnt="0">
        <dgm:presLayoutVars>
          <dgm:bulletEnabled val="1"/>
        </dgm:presLayoutVars>
      </dgm:prSet>
      <dgm:spPr/>
    </dgm:pt>
    <dgm:pt modelId="{6ADF508E-6979-42B2-9227-D553A016EEA0}" type="pres">
      <dgm:prSet presAssocID="{E1FC693F-843B-4C5B-9729-7F5BDA49CD79}" presName="image" presStyleLbl="fgImgPlace1" presStyleIdx="1" presStyleCnt="3" custScaleX="139175" custScaleY="103660" custLinFactNeighborX="-6562" custLinFactNeighborY="1694"/>
      <dgm:spPr/>
      <dgm:t>
        <a:bodyPr/>
        <a:lstStyle/>
        <a:p>
          <a:endParaRPr lang="en-GB"/>
        </a:p>
      </dgm:t>
    </dgm:pt>
    <dgm:pt modelId="{25650F00-9708-4DCF-98EA-3618046A1592}" type="pres">
      <dgm:prSet presAssocID="{E1FC693F-843B-4C5B-9729-7F5BDA49CD79}" presName="childNode" presStyleLbl="node1" presStyleIdx="1" presStyleCnt="3">
        <dgm:presLayoutVars>
          <dgm:bulletEnabled val="1"/>
        </dgm:presLayoutVars>
      </dgm:prSet>
      <dgm:spPr/>
      <dgm:t>
        <a:bodyPr/>
        <a:lstStyle/>
        <a:p>
          <a:endParaRPr lang="en-GB"/>
        </a:p>
      </dgm:t>
    </dgm:pt>
    <dgm:pt modelId="{EF1AB09F-2D36-4E75-BB60-E4212791E0E7}" type="pres">
      <dgm:prSet presAssocID="{E1FC693F-843B-4C5B-9729-7F5BDA49CD79}" presName="parentNode" presStyleLbl="revTx" presStyleIdx="1" presStyleCnt="3">
        <dgm:presLayoutVars>
          <dgm:chMax val="0"/>
          <dgm:bulletEnabled val="1"/>
        </dgm:presLayoutVars>
      </dgm:prSet>
      <dgm:spPr/>
      <dgm:t>
        <a:bodyPr/>
        <a:lstStyle/>
        <a:p>
          <a:endParaRPr lang="en-GB"/>
        </a:p>
      </dgm:t>
    </dgm:pt>
    <dgm:pt modelId="{DD839CAB-9174-41EC-ACEB-225B1FF40E0B}" type="pres">
      <dgm:prSet presAssocID="{5D702483-C62A-4D56-8028-542D9CC2DA84}" presName="sibTrans" presStyleCnt="0"/>
      <dgm:spPr/>
    </dgm:pt>
    <dgm:pt modelId="{F471E120-831F-4360-8DD9-0EB3075EC7CF}" type="pres">
      <dgm:prSet presAssocID="{372BEA94-3C5D-4E20-86CE-35449DC30E34}" presName="compositeNode" presStyleCnt="0">
        <dgm:presLayoutVars>
          <dgm:bulletEnabled val="1"/>
        </dgm:presLayoutVars>
      </dgm:prSet>
      <dgm:spPr/>
    </dgm:pt>
    <dgm:pt modelId="{7A7FF444-95C0-4A32-8B95-CDF4708F4C6C}" type="pres">
      <dgm:prSet presAssocID="{372BEA94-3C5D-4E20-86CE-35449DC30E34}" presName="image" presStyleLbl="fgImgPlace1" presStyleIdx="2" presStyleCnt="3" custLinFactNeighborX="4903" custLinFactNeighborY="-4856"/>
      <dgm:spPr/>
    </dgm:pt>
    <dgm:pt modelId="{F7999EA2-D1F6-4CC4-97DE-B88AAD5F032F}" type="pres">
      <dgm:prSet presAssocID="{372BEA94-3C5D-4E20-86CE-35449DC30E34}" presName="childNode" presStyleLbl="node1" presStyleIdx="2" presStyleCnt="3">
        <dgm:presLayoutVars>
          <dgm:bulletEnabled val="1"/>
        </dgm:presLayoutVars>
      </dgm:prSet>
      <dgm:spPr/>
      <dgm:t>
        <a:bodyPr/>
        <a:lstStyle/>
        <a:p>
          <a:endParaRPr lang="en-GB"/>
        </a:p>
      </dgm:t>
    </dgm:pt>
    <dgm:pt modelId="{F601C5F8-2A99-4D56-A71F-6F7A47298592}" type="pres">
      <dgm:prSet presAssocID="{372BEA94-3C5D-4E20-86CE-35449DC30E34}" presName="parentNode" presStyleLbl="revTx" presStyleIdx="2" presStyleCnt="3">
        <dgm:presLayoutVars>
          <dgm:chMax val="0"/>
          <dgm:bulletEnabled val="1"/>
        </dgm:presLayoutVars>
      </dgm:prSet>
      <dgm:spPr/>
      <dgm:t>
        <a:bodyPr/>
        <a:lstStyle/>
        <a:p>
          <a:endParaRPr lang="en-GB"/>
        </a:p>
      </dgm:t>
    </dgm:pt>
  </dgm:ptLst>
  <dgm:cxnLst>
    <dgm:cxn modelId="{1793327F-84FE-4468-A8CE-BFE18AB36373}" srcId="{3D2594E0-2E9F-4A0C-ACF8-1EA7F2200FEC}" destId="{359B80A8-3048-4A76-B37F-D32C89C8CF2E}" srcOrd="1" destOrd="0" parTransId="{3B07B6CF-24AD-467C-94A4-F02249BA98CD}" sibTransId="{D25DF39E-0E02-4E68-A51C-45387052ED8B}"/>
    <dgm:cxn modelId="{003CC7F6-98EC-4B38-8262-4CD41A63CB09}" srcId="{E1FC693F-843B-4C5B-9729-7F5BDA49CD79}" destId="{029D720E-5CEF-4064-A3FD-17F3971707BC}" srcOrd="0" destOrd="0" parTransId="{0B8CCDC6-BD49-4464-AD77-1E34793F1098}" sibTransId="{7A2D4966-2AF3-48FB-AD08-696CB6C08F13}"/>
    <dgm:cxn modelId="{DD7EAEF0-72F4-4FF8-9309-69DF5CB1D103}" type="presOf" srcId="{39D103D1-C3D6-44C0-9FB8-E0FB5D46B4DA}" destId="{82E1B3EE-FCD8-463C-8A35-F208B84306E9}" srcOrd="0" destOrd="0" presId="urn:microsoft.com/office/officeart/2005/8/layout/hList2"/>
    <dgm:cxn modelId="{2CA28848-C6C7-41B4-A291-0AC3503E2688}" srcId="{B1781DE4-692D-4247-B48F-1CAF23B9508B}" destId="{E1FC693F-843B-4C5B-9729-7F5BDA49CD79}" srcOrd="1" destOrd="0" parTransId="{EB673055-751C-446D-8E62-EDF1064E4825}" sibTransId="{5D702483-C62A-4D56-8028-542D9CC2DA84}"/>
    <dgm:cxn modelId="{13C6505A-95B5-4854-B555-CDC5B2535A73}" srcId="{B1781DE4-692D-4247-B48F-1CAF23B9508B}" destId="{3D2594E0-2E9F-4A0C-ACF8-1EA7F2200FEC}" srcOrd="0" destOrd="0" parTransId="{91759396-0DED-4021-99D4-954CD0B4D1B0}" sibTransId="{8E4136B3-EF16-4905-AC5E-B59E453C0ABE}"/>
    <dgm:cxn modelId="{F961969A-A57F-47C0-9294-33EB439D4BAD}" type="presOf" srcId="{B1781DE4-692D-4247-B48F-1CAF23B9508B}" destId="{D3F2270F-D40E-4679-80FD-940A8B3E1714}" srcOrd="0" destOrd="0" presId="urn:microsoft.com/office/officeart/2005/8/layout/hList2"/>
    <dgm:cxn modelId="{988B7C96-CB0A-482D-B186-C7ADC808A104}" type="presOf" srcId="{4C6FC798-D90E-4AB4-B2C5-C388A09F25B2}" destId="{F7999EA2-D1F6-4CC4-97DE-B88AAD5F032F}" srcOrd="0" destOrd="2" presId="urn:microsoft.com/office/officeart/2005/8/layout/hList2"/>
    <dgm:cxn modelId="{B73CF610-77BA-4365-A57D-8465766C18C1}" type="presOf" srcId="{3D2594E0-2E9F-4A0C-ACF8-1EA7F2200FEC}" destId="{6B9740EC-605B-4169-8FCB-6673DA277BE4}" srcOrd="0" destOrd="0" presId="urn:microsoft.com/office/officeart/2005/8/layout/hList2"/>
    <dgm:cxn modelId="{C742CB22-3F8C-414A-A355-BE256819FEB2}" srcId="{372BEA94-3C5D-4E20-86CE-35449DC30E34}" destId="{4C6FC798-D90E-4AB4-B2C5-C388A09F25B2}" srcOrd="2" destOrd="0" parTransId="{79F7DA29-1915-4017-BBF8-FDE7803A5FC8}" sibTransId="{2DF8D4AD-669E-4605-8B36-400B5B3681A0}"/>
    <dgm:cxn modelId="{D810C30B-464B-456B-B916-59317A31F510}" srcId="{372BEA94-3C5D-4E20-86CE-35449DC30E34}" destId="{FFF20A9F-3D6A-4F2F-AD75-E538FC7DBD9E}" srcOrd="0" destOrd="0" parTransId="{02FC0B30-5407-4B82-B0AD-53F5DABEAEA4}" sibTransId="{4C6C5030-FF04-4B50-BEFA-5B31407B7064}"/>
    <dgm:cxn modelId="{4B084784-665D-4D26-A7A4-C8594DFB7C47}" type="presOf" srcId="{029D720E-5CEF-4064-A3FD-17F3971707BC}" destId="{25650F00-9708-4DCF-98EA-3618046A1592}" srcOrd="0" destOrd="0" presId="urn:microsoft.com/office/officeart/2005/8/layout/hList2"/>
    <dgm:cxn modelId="{3E523FC0-4C45-409B-8F04-BE5D631A6C01}" type="presOf" srcId="{372BEA94-3C5D-4E20-86CE-35449DC30E34}" destId="{F601C5F8-2A99-4D56-A71F-6F7A47298592}" srcOrd="0" destOrd="0" presId="urn:microsoft.com/office/officeart/2005/8/layout/hList2"/>
    <dgm:cxn modelId="{0446E266-F063-457B-AE79-415FFAB11E83}" type="presOf" srcId="{E1FC693F-843B-4C5B-9729-7F5BDA49CD79}" destId="{EF1AB09F-2D36-4E75-BB60-E4212791E0E7}" srcOrd="0" destOrd="0" presId="urn:microsoft.com/office/officeart/2005/8/layout/hList2"/>
    <dgm:cxn modelId="{0138CF61-E65D-4DFB-B58A-178246846F82}" type="presOf" srcId="{014D6C8A-4B03-4F17-8B35-6FB9AF970BFC}" destId="{F7999EA2-D1F6-4CC4-97DE-B88AAD5F032F}" srcOrd="0" destOrd="1" presId="urn:microsoft.com/office/officeart/2005/8/layout/hList2"/>
    <dgm:cxn modelId="{80623781-9DBC-4895-9888-2784AFCF3968}" type="presOf" srcId="{D882DC96-9E98-4CD5-A9BD-762A01E3EF8E}" destId="{25650F00-9708-4DCF-98EA-3618046A1592}" srcOrd="0" destOrd="1" presId="urn:microsoft.com/office/officeart/2005/8/layout/hList2"/>
    <dgm:cxn modelId="{42CBB3EB-20E2-49C9-9EB8-7B288F549C33}" type="presOf" srcId="{359B80A8-3048-4A76-B37F-D32C89C8CF2E}" destId="{82E1B3EE-FCD8-463C-8A35-F208B84306E9}" srcOrd="0" destOrd="1" presId="urn:microsoft.com/office/officeart/2005/8/layout/hList2"/>
    <dgm:cxn modelId="{C5BE1421-A4EE-4BF5-986D-466F82EEF66E}" srcId="{3D2594E0-2E9F-4A0C-ACF8-1EA7F2200FEC}" destId="{39D103D1-C3D6-44C0-9FB8-E0FB5D46B4DA}" srcOrd="0" destOrd="0" parTransId="{17B550DF-6D39-4765-A8FF-423F6A84B588}" sibTransId="{878B05E5-A82D-4FC0-84B1-1D53FEF86356}"/>
    <dgm:cxn modelId="{9873E760-ADE5-4CAE-A361-42EBF3E2401D}" type="presOf" srcId="{FFF20A9F-3D6A-4F2F-AD75-E538FC7DBD9E}" destId="{F7999EA2-D1F6-4CC4-97DE-B88AAD5F032F}" srcOrd="0" destOrd="0" presId="urn:microsoft.com/office/officeart/2005/8/layout/hList2"/>
    <dgm:cxn modelId="{CC7A1D50-D7DB-46E8-9226-BE1976DFBD21}" srcId="{B1781DE4-692D-4247-B48F-1CAF23B9508B}" destId="{372BEA94-3C5D-4E20-86CE-35449DC30E34}" srcOrd="2" destOrd="0" parTransId="{29EDF836-3D48-4234-9594-A108197C88D1}" sibTransId="{56C2FFEA-41E4-4D1E-A4E8-50EC6F4C7172}"/>
    <dgm:cxn modelId="{53E2BBD9-6014-485B-94C7-7033CCE662B9}" srcId="{E1FC693F-843B-4C5B-9729-7F5BDA49CD79}" destId="{D882DC96-9E98-4CD5-A9BD-762A01E3EF8E}" srcOrd="1" destOrd="0" parTransId="{7CFC5E2D-05D5-4DE3-85AB-F46FEE117ED7}" sibTransId="{D1BD35F7-7F1C-4B79-8D56-DE921ED30608}"/>
    <dgm:cxn modelId="{F3E383B2-EE11-4327-9227-94DFFA4536DE}" srcId="{372BEA94-3C5D-4E20-86CE-35449DC30E34}" destId="{014D6C8A-4B03-4F17-8B35-6FB9AF970BFC}" srcOrd="1" destOrd="0" parTransId="{00387AB3-ADDD-4BBD-905E-8D013B92B514}" sibTransId="{DA7D3622-B6B0-49A2-A976-6E2B62BE93E3}"/>
    <dgm:cxn modelId="{B20825E8-DDFA-417C-BAA7-52FB542C4F22}" type="presParOf" srcId="{D3F2270F-D40E-4679-80FD-940A8B3E1714}" destId="{79732E7B-D144-4A5F-867D-C4E4DDC4ED89}" srcOrd="0" destOrd="0" presId="urn:microsoft.com/office/officeart/2005/8/layout/hList2"/>
    <dgm:cxn modelId="{EE3A2D73-4387-4D0D-B38F-E2F497261859}" type="presParOf" srcId="{79732E7B-D144-4A5F-867D-C4E4DDC4ED89}" destId="{0B15EF5A-BF8F-47A8-BA8F-E13DAF7D39CE}" srcOrd="0" destOrd="0" presId="urn:microsoft.com/office/officeart/2005/8/layout/hList2"/>
    <dgm:cxn modelId="{17A07E64-D81C-4F0A-9CAA-1AD59E2ABC60}" type="presParOf" srcId="{79732E7B-D144-4A5F-867D-C4E4DDC4ED89}" destId="{82E1B3EE-FCD8-463C-8A35-F208B84306E9}" srcOrd="1" destOrd="0" presId="urn:microsoft.com/office/officeart/2005/8/layout/hList2"/>
    <dgm:cxn modelId="{EF4BD2F1-8603-4DF3-810D-2819D53C0992}" type="presParOf" srcId="{79732E7B-D144-4A5F-867D-C4E4DDC4ED89}" destId="{6B9740EC-605B-4169-8FCB-6673DA277BE4}" srcOrd="2" destOrd="0" presId="urn:microsoft.com/office/officeart/2005/8/layout/hList2"/>
    <dgm:cxn modelId="{2F7531F8-6279-45B6-96EF-CD260C55E22D}" type="presParOf" srcId="{D3F2270F-D40E-4679-80FD-940A8B3E1714}" destId="{C734BCB3-FCC7-4A40-8937-A97F9337E9CE}" srcOrd="1" destOrd="0" presId="urn:microsoft.com/office/officeart/2005/8/layout/hList2"/>
    <dgm:cxn modelId="{BE865468-692F-4DBD-BE4E-072DC7719402}" type="presParOf" srcId="{D3F2270F-D40E-4679-80FD-940A8B3E1714}" destId="{E516C1E9-7DDC-4A33-9D6A-D8A7F7BBF021}" srcOrd="2" destOrd="0" presId="urn:microsoft.com/office/officeart/2005/8/layout/hList2"/>
    <dgm:cxn modelId="{4ADAB8FB-8CAD-4B8D-B0F2-F5FDDF43D9CA}" type="presParOf" srcId="{E516C1E9-7DDC-4A33-9D6A-D8A7F7BBF021}" destId="{6ADF508E-6979-42B2-9227-D553A016EEA0}" srcOrd="0" destOrd="0" presId="urn:microsoft.com/office/officeart/2005/8/layout/hList2"/>
    <dgm:cxn modelId="{D53BC426-CACA-4230-AB81-5B3AC68D4A81}" type="presParOf" srcId="{E516C1E9-7DDC-4A33-9D6A-D8A7F7BBF021}" destId="{25650F00-9708-4DCF-98EA-3618046A1592}" srcOrd="1" destOrd="0" presId="urn:microsoft.com/office/officeart/2005/8/layout/hList2"/>
    <dgm:cxn modelId="{68E54613-7992-41F4-97F0-1AEAEE862F45}" type="presParOf" srcId="{E516C1E9-7DDC-4A33-9D6A-D8A7F7BBF021}" destId="{EF1AB09F-2D36-4E75-BB60-E4212791E0E7}" srcOrd="2" destOrd="0" presId="urn:microsoft.com/office/officeart/2005/8/layout/hList2"/>
    <dgm:cxn modelId="{572C6651-A755-4401-BF49-2128BB8B9086}" type="presParOf" srcId="{D3F2270F-D40E-4679-80FD-940A8B3E1714}" destId="{DD839CAB-9174-41EC-ACEB-225B1FF40E0B}" srcOrd="3" destOrd="0" presId="urn:microsoft.com/office/officeart/2005/8/layout/hList2"/>
    <dgm:cxn modelId="{00363FD2-C347-4E9F-98F5-47C51C2BAB04}" type="presParOf" srcId="{D3F2270F-D40E-4679-80FD-940A8B3E1714}" destId="{F471E120-831F-4360-8DD9-0EB3075EC7CF}" srcOrd="4" destOrd="0" presId="urn:microsoft.com/office/officeart/2005/8/layout/hList2"/>
    <dgm:cxn modelId="{12D0203F-723F-4799-82F7-2F5BA5D872A1}" type="presParOf" srcId="{F471E120-831F-4360-8DD9-0EB3075EC7CF}" destId="{7A7FF444-95C0-4A32-8B95-CDF4708F4C6C}" srcOrd="0" destOrd="0" presId="urn:microsoft.com/office/officeart/2005/8/layout/hList2"/>
    <dgm:cxn modelId="{B7CC3BC4-246E-41D8-885B-F8228881CEF4}" type="presParOf" srcId="{F471E120-831F-4360-8DD9-0EB3075EC7CF}" destId="{F7999EA2-D1F6-4CC4-97DE-B88AAD5F032F}" srcOrd="1" destOrd="0" presId="urn:microsoft.com/office/officeart/2005/8/layout/hList2"/>
    <dgm:cxn modelId="{5883CDC0-C3D2-43A2-BE45-6A797C185F81}" type="presParOf" srcId="{F471E120-831F-4360-8DD9-0EB3075EC7CF}" destId="{F601C5F8-2A99-4D56-A71F-6F7A47298592}"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0473C8-2BD4-4E36-B180-205EB928A030}"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GB"/>
        </a:p>
      </dgm:t>
    </dgm:pt>
    <dgm:pt modelId="{E23AFAE5-8CC9-4A75-BD91-34D495A03D0E}">
      <dgm:prSet phldrT="[Text]" phldr="1"/>
      <dgm:spPr/>
      <dgm:t>
        <a:bodyPr/>
        <a:lstStyle/>
        <a:p>
          <a:endParaRPr lang="en-GB" dirty="0"/>
        </a:p>
      </dgm:t>
    </dgm:pt>
    <dgm:pt modelId="{AFB754BE-1B2C-4DE4-92A0-AD50ED69184F}" type="parTrans" cxnId="{AB606616-0DAD-419D-B72D-9C1B3CC538D4}">
      <dgm:prSet/>
      <dgm:spPr/>
      <dgm:t>
        <a:bodyPr/>
        <a:lstStyle/>
        <a:p>
          <a:endParaRPr lang="en-GB"/>
        </a:p>
      </dgm:t>
    </dgm:pt>
    <dgm:pt modelId="{A7771AA0-5544-444B-BA53-7008A6078EA2}" type="sibTrans" cxnId="{AB606616-0DAD-419D-B72D-9C1B3CC538D4}">
      <dgm:prSet/>
      <dgm:spPr/>
      <dgm:t>
        <a:bodyPr/>
        <a:lstStyle/>
        <a:p>
          <a:endParaRPr lang="en-GB"/>
        </a:p>
      </dgm:t>
    </dgm:pt>
    <dgm:pt modelId="{24F890E7-1043-4C51-8512-F4F37587B5E3}">
      <dgm:prSet phldrT="[Text]" custT="1"/>
      <dgm:spPr/>
      <dgm:t>
        <a:bodyPr/>
        <a:lstStyle/>
        <a:p>
          <a:r>
            <a:rPr lang="en-GB" sz="1600" dirty="0" smtClean="0"/>
            <a:t>Fuel use in buildings</a:t>
          </a:r>
          <a:endParaRPr lang="en-GB" sz="1600" dirty="0"/>
        </a:p>
      </dgm:t>
    </dgm:pt>
    <dgm:pt modelId="{EC2DBACC-16AC-49A8-BC96-3F1C018F2014}" type="parTrans" cxnId="{7F44EF5E-E03B-413A-939C-18F98D38D6C6}">
      <dgm:prSet/>
      <dgm:spPr/>
      <dgm:t>
        <a:bodyPr/>
        <a:lstStyle/>
        <a:p>
          <a:endParaRPr lang="en-GB"/>
        </a:p>
      </dgm:t>
    </dgm:pt>
    <dgm:pt modelId="{710EC87E-9AEE-45D1-A1D8-DE5203CDB9A0}" type="sibTrans" cxnId="{7F44EF5E-E03B-413A-939C-18F98D38D6C6}">
      <dgm:prSet/>
      <dgm:spPr/>
      <dgm:t>
        <a:bodyPr/>
        <a:lstStyle/>
        <a:p>
          <a:endParaRPr lang="en-GB"/>
        </a:p>
      </dgm:t>
    </dgm:pt>
    <dgm:pt modelId="{BA3E14BB-416D-42CA-AB13-B5E20ECF7A4E}">
      <dgm:prSet phldrT="[Text]" custT="1"/>
      <dgm:spPr/>
      <dgm:t>
        <a:bodyPr/>
        <a:lstStyle/>
        <a:p>
          <a:r>
            <a:rPr lang="en-GB" sz="1600" dirty="0" smtClean="0"/>
            <a:t>Fuel use in fleet</a:t>
          </a:r>
          <a:endParaRPr lang="en-GB" sz="1600" dirty="0"/>
        </a:p>
      </dgm:t>
    </dgm:pt>
    <dgm:pt modelId="{63B814CB-07E8-4534-918C-A417D487BEFF}" type="parTrans" cxnId="{7F49A8ED-7A1B-40E0-94AC-DA9EE3371B28}">
      <dgm:prSet/>
      <dgm:spPr/>
      <dgm:t>
        <a:bodyPr/>
        <a:lstStyle/>
        <a:p>
          <a:endParaRPr lang="en-GB"/>
        </a:p>
      </dgm:t>
    </dgm:pt>
    <dgm:pt modelId="{C147055E-CA96-41F9-8EA1-B55D6987CCE5}" type="sibTrans" cxnId="{7F49A8ED-7A1B-40E0-94AC-DA9EE3371B28}">
      <dgm:prSet/>
      <dgm:spPr/>
      <dgm:t>
        <a:bodyPr/>
        <a:lstStyle/>
        <a:p>
          <a:endParaRPr lang="en-GB"/>
        </a:p>
      </dgm:t>
    </dgm:pt>
    <dgm:pt modelId="{F31118BC-7BAB-4EA0-9318-53E30D7CCA24}">
      <dgm:prSet phldrT="[Text]" phldr="1"/>
      <dgm:spPr/>
      <dgm:t>
        <a:bodyPr/>
        <a:lstStyle/>
        <a:p>
          <a:endParaRPr lang="en-GB"/>
        </a:p>
      </dgm:t>
    </dgm:pt>
    <dgm:pt modelId="{D13A5D31-1B39-40F7-A5BC-ED68CBE2A6EB}" type="parTrans" cxnId="{BD4ED7A6-9CB2-441E-9F47-1F7E8532A557}">
      <dgm:prSet/>
      <dgm:spPr/>
      <dgm:t>
        <a:bodyPr/>
        <a:lstStyle/>
        <a:p>
          <a:endParaRPr lang="en-GB"/>
        </a:p>
      </dgm:t>
    </dgm:pt>
    <dgm:pt modelId="{73ADA748-F50C-441B-B656-566E8FA3DCD2}" type="sibTrans" cxnId="{BD4ED7A6-9CB2-441E-9F47-1F7E8532A557}">
      <dgm:prSet/>
      <dgm:spPr/>
      <dgm:t>
        <a:bodyPr/>
        <a:lstStyle/>
        <a:p>
          <a:endParaRPr lang="en-GB"/>
        </a:p>
      </dgm:t>
    </dgm:pt>
    <dgm:pt modelId="{BE4693CF-FAB1-4A60-A0EA-7B8F2FA4BB26}">
      <dgm:prSet phldrT="[Text]"/>
      <dgm:spPr/>
      <dgm:t>
        <a:bodyPr/>
        <a:lstStyle/>
        <a:p>
          <a:r>
            <a:rPr lang="en-GB" b="1" dirty="0" smtClean="0"/>
            <a:t>Grid electricity: </a:t>
          </a:r>
          <a:endParaRPr lang="en-GB" b="1" dirty="0"/>
        </a:p>
      </dgm:t>
    </dgm:pt>
    <dgm:pt modelId="{55057A82-F0BE-4994-B7E4-0000142C70FE}" type="parTrans" cxnId="{099E17E9-402A-4427-B7D0-AF66697B9902}">
      <dgm:prSet/>
      <dgm:spPr/>
      <dgm:t>
        <a:bodyPr/>
        <a:lstStyle/>
        <a:p>
          <a:endParaRPr lang="en-GB"/>
        </a:p>
      </dgm:t>
    </dgm:pt>
    <dgm:pt modelId="{F07F80F9-01C6-4B3A-B8B9-0AE10BCECADC}" type="sibTrans" cxnId="{099E17E9-402A-4427-B7D0-AF66697B9902}">
      <dgm:prSet/>
      <dgm:spPr/>
      <dgm:t>
        <a:bodyPr/>
        <a:lstStyle/>
        <a:p>
          <a:endParaRPr lang="en-GB"/>
        </a:p>
      </dgm:t>
    </dgm:pt>
    <dgm:pt modelId="{44BAF75B-1831-49B9-92EE-EBBE1D835869}">
      <dgm:prSet phldrT="[Text]"/>
      <dgm:spPr/>
      <dgm:t>
        <a:bodyPr/>
        <a:lstStyle/>
        <a:p>
          <a:r>
            <a:rPr lang="en-GB" dirty="0" smtClean="0"/>
            <a:t>Generation</a:t>
          </a:r>
          <a:endParaRPr lang="en-GB" dirty="0"/>
        </a:p>
      </dgm:t>
    </dgm:pt>
    <dgm:pt modelId="{84D4222C-952B-4E71-88CE-CA475C86C4DB}" type="parTrans" cxnId="{94AF4EEB-3684-4498-AB29-2525D0178D54}">
      <dgm:prSet/>
      <dgm:spPr/>
      <dgm:t>
        <a:bodyPr/>
        <a:lstStyle/>
        <a:p>
          <a:endParaRPr lang="en-GB"/>
        </a:p>
      </dgm:t>
    </dgm:pt>
    <dgm:pt modelId="{6B16FFBE-471F-43A1-A039-3BBD8FB03889}" type="sibTrans" cxnId="{94AF4EEB-3684-4498-AB29-2525D0178D54}">
      <dgm:prSet/>
      <dgm:spPr/>
      <dgm:t>
        <a:bodyPr/>
        <a:lstStyle/>
        <a:p>
          <a:endParaRPr lang="en-GB"/>
        </a:p>
      </dgm:t>
    </dgm:pt>
    <dgm:pt modelId="{4E5D8F70-C7AC-4FB5-9AB7-9B3A3899F574}">
      <dgm:prSet phldrT="[Text]" phldr="1"/>
      <dgm:spPr/>
      <dgm:t>
        <a:bodyPr/>
        <a:lstStyle/>
        <a:p>
          <a:endParaRPr lang="en-GB" dirty="0"/>
        </a:p>
      </dgm:t>
    </dgm:pt>
    <dgm:pt modelId="{A4C89B84-B40E-44BE-9808-33384AD0C390}" type="parTrans" cxnId="{D653FC40-3F3A-4CCC-A5E5-3BF4F474C2E7}">
      <dgm:prSet/>
      <dgm:spPr/>
      <dgm:t>
        <a:bodyPr/>
        <a:lstStyle/>
        <a:p>
          <a:endParaRPr lang="en-GB"/>
        </a:p>
      </dgm:t>
    </dgm:pt>
    <dgm:pt modelId="{61AA9489-0F8B-4F87-9EFF-AF556378EAA8}" type="sibTrans" cxnId="{D653FC40-3F3A-4CCC-A5E5-3BF4F474C2E7}">
      <dgm:prSet/>
      <dgm:spPr/>
      <dgm:t>
        <a:bodyPr/>
        <a:lstStyle/>
        <a:p>
          <a:endParaRPr lang="en-GB"/>
        </a:p>
      </dgm:t>
    </dgm:pt>
    <dgm:pt modelId="{852FF21F-866D-4F1D-ADD4-597D38426942}">
      <dgm:prSet phldrT="[Text]"/>
      <dgm:spPr/>
      <dgm:t>
        <a:bodyPr/>
        <a:lstStyle/>
        <a:p>
          <a:r>
            <a:rPr lang="en-GB" b="1" dirty="0" smtClean="0"/>
            <a:t>Indirect emissions:</a:t>
          </a:r>
          <a:endParaRPr lang="en-GB" b="1" dirty="0"/>
        </a:p>
      </dgm:t>
    </dgm:pt>
    <dgm:pt modelId="{4CEFB9A3-D843-4F73-B5CA-E75E4884D88E}" type="parTrans" cxnId="{DCC2B5DE-EBCB-4D85-979D-282C7088A86E}">
      <dgm:prSet/>
      <dgm:spPr/>
      <dgm:t>
        <a:bodyPr/>
        <a:lstStyle/>
        <a:p>
          <a:endParaRPr lang="en-GB"/>
        </a:p>
      </dgm:t>
    </dgm:pt>
    <dgm:pt modelId="{16AB8143-D666-48A9-8114-87AF94835BF5}" type="sibTrans" cxnId="{DCC2B5DE-EBCB-4D85-979D-282C7088A86E}">
      <dgm:prSet/>
      <dgm:spPr/>
      <dgm:t>
        <a:bodyPr/>
        <a:lstStyle/>
        <a:p>
          <a:endParaRPr lang="en-GB"/>
        </a:p>
      </dgm:t>
    </dgm:pt>
    <dgm:pt modelId="{CE4F5597-694B-4E20-A04C-6F147B7E35EA}">
      <dgm:prSet phldrT="[Text]" custT="1"/>
      <dgm:spPr/>
      <dgm:t>
        <a:bodyPr/>
        <a:lstStyle/>
        <a:p>
          <a:endParaRPr lang="en-GB" sz="1600" dirty="0"/>
        </a:p>
      </dgm:t>
    </dgm:pt>
    <dgm:pt modelId="{A7E51537-7D77-4052-B830-645C19057E86}" type="parTrans" cxnId="{A338BBA7-96D1-4DF4-85A8-89ED7873F613}">
      <dgm:prSet/>
      <dgm:spPr/>
      <dgm:t>
        <a:bodyPr/>
        <a:lstStyle/>
        <a:p>
          <a:endParaRPr lang="en-GB"/>
        </a:p>
      </dgm:t>
    </dgm:pt>
    <dgm:pt modelId="{50CA54C3-E3D3-48C6-B5F2-E0EE45B63FAF}" type="sibTrans" cxnId="{A338BBA7-96D1-4DF4-85A8-89ED7873F613}">
      <dgm:prSet/>
      <dgm:spPr/>
      <dgm:t>
        <a:bodyPr/>
        <a:lstStyle/>
        <a:p>
          <a:endParaRPr lang="en-GB"/>
        </a:p>
      </dgm:t>
    </dgm:pt>
    <dgm:pt modelId="{7E8E0049-4E0E-4CA7-8CF2-05A47FBB8D87}">
      <dgm:prSet phldrT="[Text]" custT="1"/>
      <dgm:spPr/>
      <dgm:t>
        <a:bodyPr/>
        <a:lstStyle/>
        <a:p>
          <a:r>
            <a:rPr lang="en-GB" sz="1600" b="1" dirty="0" smtClean="0"/>
            <a:t>Direct emissions from estate/vehicles:</a:t>
          </a:r>
          <a:endParaRPr lang="en-GB" sz="1600" b="1" dirty="0"/>
        </a:p>
      </dgm:t>
    </dgm:pt>
    <dgm:pt modelId="{B7CF67BB-5E75-4F94-911D-5FBE0DED0BA8}" type="parTrans" cxnId="{A03A37F7-BB49-4152-AE82-E99385027821}">
      <dgm:prSet/>
      <dgm:spPr/>
      <dgm:t>
        <a:bodyPr/>
        <a:lstStyle/>
        <a:p>
          <a:endParaRPr lang="en-GB"/>
        </a:p>
      </dgm:t>
    </dgm:pt>
    <dgm:pt modelId="{8D4910C4-40AE-4A54-8AD4-854824FC8B1B}" type="sibTrans" cxnId="{A03A37F7-BB49-4152-AE82-E99385027821}">
      <dgm:prSet/>
      <dgm:spPr/>
      <dgm:t>
        <a:bodyPr/>
        <a:lstStyle/>
        <a:p>
          <a:endParaRPr lang="en-GB"/>
        </a:p>
      </dgm:t>
    </dgm:pt>
    <dgm:pt modelId="{E830A6D5-9769-4E09-839E-14680D976B6E}">
      <dgm:prSet phldrT="[Text]"/>
      <dgm:spPr/>
      <dgm:t>
        <a:bodyPr/>
        <a:lstStyle/>
        <a:p>
          <a:r>
            <a:rPr lang="en-GB" dirty="0" smtClean="0"/>
            <a:t>Water use</a:t>
          </a:r>
          <a:endParaRPr lang="en-GB" dirty="0"/>
        </a:p>
      </dgm:t>
    </dgm:pt>
    <dgm:pt modelId="{B4543423-6854-45DF-AB3C-E4D8AEFF5CEA}" type="parTrans" cxnId="{37533811-3186-403F-A90D-18FE8E6D35B0}">
      <dgm:prSet/>
      <dgm:spPr/>
      <dgm:t>
        <a:bodyPr/>
        <a:lstStyle/>
        <a:p>
          <a:endParaRPr lang="en-GB"/>
        </a:p>
      </dgm:t>
    </dgm:pt>
    <dgm:pt modelId="{D09BA361-3B0A-4F9D-962E-83407FD5023C}" type="sibTrans" cxnId="{37533811-3186-403F-A90D-18FE8E6D35B0}">
      <dgm:prSet/>
      <dgm:spPr/>
      <dgm:t>
        <a:bodyPr/>
        <a:lstStyle/>
        <a:p>
          <a:endParaRPr lang="en-GB"/>
        </a:p>
      </dgm:t>
    </dgm:pt>
    <dgm:pt modelId="{C6434D4E-3FE1-4C95-9A3A-C478DEC0B627}">
      <dgm:prSet phldrT="[Text]"/>
      <dgm:spPr/>
      <dgm:t>
        <a:bodyPr/>
        <a:lstStyle/>
        <a:p>
          <a:r>
            <a:rPr lang="en-GB" dirty="0" smtClean="0"/>
            <a:t>Waste/recycling</a:t>
          </a:r>
          <a:endParaRPr lang="en-GB" dirty="0"/>
        </a:p>
      </dgm:t>
    </dgm:pt>
    <dgm:pt modelId="{3047D13F-A13B-41E7-9F2E-8A155BF2E3D4}" type="parTrans" cxnId="{1FEAD547-768A-49AF-91FA-0D1460F09943}">
      <dgm:prSet/>
      <dgm:spPr/>
      <dgm:t>
        <a:bodyPr/>
        <a:lstStyle/>
        <a:p>
          <a:endParaRPr lang="en-GB"/>
        </a:p>
      </dgm:t>
    </dgm:pt>
    <dgm:pt modelId="{3AC4FD4B-B5AC-4203-9C94-52811ED64AFE}" type="sibTrans" cxnId="{1FEAD547-768A-49AF-91FA-0D1460F09943}">
      <dgm:prSet/>
      <dgm:spPr/>
      <dgm:t>
        <a:bodyPr/>
        <a:lstStyle/>
        <a:p>
          <a:endParaRPr lang="en-GB"/>
        </a:p>
      </dgm:t>
    </dgm:pt>
    <dgm:pt modelId="{3AB9E8BC-34E1-4E2A-BC5D-26C3D2E6A261}">
      <dgm:prSet phldrT="[Text]"/>
      <dgm:spPr/>
      <dgm:t>
        <a:bodyPr/>
        <a:lstStyle/>
        <a:p>
          <a:r>
            <a:rPr lang="en-GB" dirty="0" smtClean="0"/>
            <a:t>Business travel and commuting</a:t>
          </a:r>
          <a:endParaRPr lang="en-GB" dirty="0"/>
        </a:p>
      </dgm:t>
    </dgm:pt>
    <dgm:pt modelId="{111951D8-0D3D-4514-905D-C70E5DDC3E87}" type="parTrans" cxnId="{715458AC-D3A5-4FE6-B3F7-4C70C28332E5}">
      <dgm:prSet/>
      <dgm:spPr/>
      <dgm:t>
        <a:bodyPr/>
        <a:lstStyle/>
        <a:p>
          <a:endParaRPr lang="en-GB"/>
        </a:p>
      </dgm:t>
    </dgm:pt>
    <dgm:pt modelId="{67A37BDC-67AD-45EE-ADBC-CF9F0EF54929}" type="sibTrans" cxnId="{715458AC-D3A5-4FE6-B3F7-4C70C28332E5}">
      <dgm:prSet/>
      <dgm:spPr/>
      <dgm:t>
        <a:bodyPr/>
        <a:lstStyle/>
        <a:p>
          <a:endParaRPr lang="en-GB"/>
        </a:p>
      </dgm:t>
    </dgm:pt>
    <dgm:pt modelId="{A2312D2B-D94B-4CE7-885A-46B8705C5F5E}">
      <dgm:prSet phldrT="[Text]"/>
      <dgm:spPr/>
      <dgm:t>
        <a:bodyPr/>
        <a:lstStyle/>
        <a:p>
          <a:r>
            <a:rPr lang="en-GB" dirty="0" smtClean="0"/>
            <a:t>Transmission &amp; distribution losses</a:t>
          </a:r>
          <a:endParaRPr lang="en-GB" dirty="0"/>
        </a:p>
      </dgm:t>
    </dgm:pt>
    <dgm:pt modelId="{5AA962B5-9FA3-4F41-81C0-A65F0AFD0960}" type="parTrans" cxnId="{A55E0B88-EE93-4CFC-9273-706F5D0A2CC8}">
      <dgm:prSet/>
      <dgm:spPr/>
      <dgm:t>
        <a:bodyPr/>
        <a:lstStyle/>
        <a:p>
          <a:endParaRPr lang="en-GB"/>
        </a:p>
      </dgm:t>
    </dgm:pt>
    <dgm:pt modelId="{7E406F6B-79E9-4528-A12C-7B939ADBE819}" type="sibTrans" cxnId="{A55E0B88-EE93-4CFC-9273-706F5D0A2CC8}">
      <dgm:prSet/>
      <dgm:spPr/>
      <dgm:t>
        <a:bodyPr/>
        <a:lstStyle/>
        <a:p>
          <a:endParaRPr lang="en-GB"/>
        </a:p>
      </dgm:t>
    </dgm:pt>
    <dgm:pt modelId="{8C7F5C4F-18EC-4065-A2B2-F2C84841F1EB}">
      <dgm:prSet phldrT="[Text]" custT="1"/>
      <dgm:spPr/>
      <dgm:t>
        <a:bodyPr/>
        <a:lstStyle/>
        <a:p>
          <a:r>
            <a:rPr lang="en-GB" sz="1600" dirty="0" smtClean="0"/>
            <a:t>Fugitive emissions (refrigerants)</a:t>
          </a:r>
          <a:endParaRPr lang="en-GB" sz="1600" dirty="0"/>
        </a:p>
      </dgm:t>
    </dgm:pt>
    <dgm:pt modelId="{5473AC3E-12E4-4F13-9622-8B49C9E0DBD5}" type="parTrans" cxnId="{2CA40070-D685-400E-9842-2DD66655A6E5}">
      <dgm:prSet/>
      <dgm:spPr/>
      <dgm:t>
        <a:bodyPr/>
        <a:lstStyle/>
        <a:p>
          <a:endParaRPr lang="en-GB"/>
        </a:p>
      </dgm:t>
    </dgm:pt>
    <dgm:pt modelId="{7EA01E16-05EB-40F2-B0F3-234AE9F105C4}" type="sibTrans" cxnId="{2CA40070-D685-400E-9842-2DD66655A6E5}">
      <dgm:prSet/>
      <dgm:spPr/>
      <dgm:t>
        <a:bodyPr/>
        <a:lstStyle/>
        <a:p>
          <a:endParaRPr lang="en-GB"/>
        </a:p>
      </dgm:t>
    </dgm:pt>
    <dgm:pt modelId="{4C4518C1-8DCF-40C1-9107-849CB45E5BBB}" type="pres">
      <dgm:prSet presAssocID="{3D0473C8-2BD4-4E36-B180-205EB928A030}" presName="Name0" presStyleCnt="0">
        <dgm:presLayoutVars>
          <dgm:chMax val="7"/>
          <dgm:dir/>
          <dgm:animLvl val="lvl"/>
          <dgm:resizeHandles val="exact"/>
        </dgm:presLayoutVars>
      </dgm:prSet>
      <dgm:spPr/>
      <dgm:t>
        <a:bodyPr/>
        <a:lstStyle/>
        <a:p>
          <a:endParaRPr lang="en-GB"/>
        </a:p>
      </dgm:t>
    </dgm:pt>
    <dgm:pt modelId="{54CEC54A-0A7A-452E-BDCF-1E74378E4581}" type="pres">
      <dgm:prSet presAssocID="{E23AFAE5-8CC9-4A75-BD91-34D495A03D0E}" presName="circle1" presStyleLbl="node1" presStyleIdx="0" presStyleCnt="3" custScaleX="113469"/>
      <dgm:spPr>
        <a:solidFill>
          <a:schemeClr val="accent2"/>
        </a:solidFill>
      </dgm:spPr>
      <dgm:t>
        <a:bodyPr/>
        <a:lstStyle/>
        <a:p>
          <a:endParaRPr lang="en-GB"/>
        </a:p>
      </dgm:t>
    </dgm:pt>
    <dgm:pt modelId="{4DAA6999-0DA6-4A99-8859-75355CDDF731}" type="pres">
      <dgm:prSet presAssocID="{E23AFAE5-8CC9-4A75-BD91-34D495A03D0E}" presName="space" presStyleCnt="0"/>
      <dgm:spPr/>
    </dgm:pt>
    <dgm:pt modelId="{1F1EC43F-54CC-4717-A666-4E32B91D66E8}" type="pres">
      <dgm:prSet presAssocID="{E23AFAE5-8CC9-4A75-BD91-34D495A03D0E}" presName="rect1" presStyleLbl="alignAcc1" presStyleIdx="0" presStyleCnt="3" custScaleX="100000" custLinFactNeighborX="-1167" custLinFactNeighborY="39"/>
      <dgm:spPr/>
      <dgm:t>
        <a:bodyPr/>
        <a:lstStyle/>
        <a:p>
          <a:endParaRPr lang="en-GB"/>
        </a:p>
      </dgm:t>
    </dgm:pt>
    <dgm:pt modelId="{CAB6D3E7-7FF1-477E-8D60-24BCBF625427}" type="pres">
      <dgm:prSet presAssocID="{F31118BC-7BAB-4EA0-9318-53E30D7CCA24}" presName="vertSpace2" presStyleLbl="node1" presStyleIdx="0" presStyleCnt="3"/>
      <dgm:spPr/>
    </dgm:pt>
    <dgm:pt modelId="{D0AC72E1-CDC1-445A-A825-92F55345F78E}" type="pres">
      <dgm:prSet presAssocID="{F31118BC-7BAB-4EA0-9318-53E30D7CCA24}" presName="circle2" presStyleLbl="node1" presStyleIdx="1" presStyleCnt="3" custScaleX="115800" custScaleY="98408"/>
      <dgm:spPr>
        <a:solidFill>
          <a:srgbClr val="00B050"/>
        </a:solidFill>
      </dgm:spPr>
      <dgm:t>
        <a:bodyPr/>
        <a:lstStyle/>
        <a:p>
          <a:endParaRPr lang="en-GB"/>
        </a:p>
      </dgm:t>
    </dgm:pt>
    <dgm:pt modelId="{44E5BCF9-C3BE-4766-86F2-9B88CC83D7FF}" type="pres">
      <dgm:prSet presAssocID="{F31118BC-7BAB-4EA0-9318-53E30D7CCA24}" presName="rect2" presStyleLbl="alignAcc1" presStyleIdx="1" presStyleCnt="3" custScaleX="100028" custScaleY="100918" custLinFactNeighborX="-1167" custLinFactNeighborY="508"/>
      <dgm:spPr/>
      <dgm:t>
        <a:bodyPr/>
        <a:lstStyle/>
        <a:p>
          <a:endParaRPr lang="en-GB"/>
        </a:p>
      </dgm:t>
    </dgm:pt>
    <dgm:pt modelId="{6584D24D-8088-4BD8-B785-73803FF91881}" type="pres">
      <dgm:prSet presAssocID="{4E5D8F70-C7AC-4FB5-9AB7-9B3A3899F574}" presName="vertSpace3" presStyleLbl="node1" presStyleIdx="1" presStyleCnt="3"/>
      <dgm:spPr/>
    </dgm:pt>
    <dgm:pt modelId="{2D3C5DC6-BABC-4911-A148-6298120C642C}" type="pres">
      <dgm:prSet presAssocID="{4E5D8F70-C7AC-4FB5-9AB7-9B3A3899F574}" presName="circle3" presStyleLbl="node1" presStyleIdx="2" presStyleCnt="3" custScaleX="133575" custLinFactNeighborX="-3858"/>
      <dgm:spPr>
        <a:solidFill>
          <a:schemeClr val="accent1"/>
        </a:solidFill>
      </dgm:spPr>
      <dgm:t>
        <a:bodyPr/>
        <a:lstStyle/>
        <a:p>
          <a:endParaRPr lang="en-GB"/>
        </a:p>
      </dgm:t>
    </dgm:pt>
    <dgm:pt modelId="{0A8F233C-431A-40AD-B361-F313E9AB0066}" type="pres">
      <dgm:prSet presAssocID="{4E5D8F70-C7AC-4FB5-9AB7-9B3A3899F574}" presName="rect3" presStyleLbl="alignAcc1" presStyleIdx="2" presStyleCnt="3" custScaleX="100000" custLinFactNeighborX="-1196" custLinFactNeighborY="-1226"/>
      <dgm:spPr/>
      <dgm:t>
        <a:bodyPr/>
        <a:lstStyle/>
        <a:p>
          <a:endParaRPr lang="en-GB"/>
        </a:p>
      </dgm:t>
    </dgm:pt>
    <dgm:pt modelId="{CD206C48-4801-4757-9A6B-B181CF753DF1}" type="pres">
      <dgm:prSet presAssocID="{E23AFAE5-8CC9-4A75-BD91-34D495A03D0E}" presName="rect1ParTx" presStyleLbl="alignAcc1" presStyleIdx="2" presStyleCnt="3">
        <dgm:presLayoutVars>
          <dgm:chMax val="1"/>
          <dgm:bulletEnabled val="1"/>
        </dgm:presLayoutVars>
      </dgm:prSet>
      <dgm:spPr/>
      <dgm:t>
        <a:bodyPr/>
        <a:lstStyle/>
        <a:p>
          <a:endParaRPr lang="en-GB"/>
        </a:p>
      </dgm:t>
    </dgm:pt>
    <dgm:pt modelId="{5B0D9BC8-061D-46AB-8958-C52B68E503B0}" type="pres">
      <dgm:prSet presAssocID="{E23AFAE5-8CC9-4A75-BD91-34D495A03D0E}" presName="rect1ChTx" presStyleLbl="alignAcc1" presStyleIdx="2" presStyleCnt="3" custScaleX="129915" custLinFactNeighborX="16940" custLinFactNeighborY="1791">
        <dgm:presLayoutVars>
          <dgm:bulletEnabled val="1"/>
        </dgm:presLayoutVars>
      </dgm:prSet>
      <dgm:spPr/>
      <dgm:t>
        <a:bodyPr/>
        <a:lstStyle/>
        <a:p>
          <a:endParaRPr lang="en-GB"/>
        </a:p>
      </dgm:t>
    </dgm:pt>
    <dgm:pt modelId="{C6AE7D2A-2EF7-44D9-895F-16B625208103}" type="pres">
      <dgm:prSet presAssocID="{F31118BC-7BAB-4EA0-9318-53E30D7CCA24}" presName="rect2ParTx" presStyleLbl="alignAcc1" presStyleIdx="2" presStyleCnt="3">
        <dgm:presLayoutVars>
          <dgm:chMax val="1"/>
          <dgm:bulletEnabled val="1"/>
        </dgm:presLayoutVars>
      </dgm:prSet>
      <dgm:spPr/>
      <dgm:t>
        <a:bodyPr/>
        <a:lstStyle/>
        <a:p>
          <a:endParaRPr lang="en-GB"/>
        </a:p>
      </dgm:t>
    </dgm:pt>
    <dgm:pt modelId="{273D6C62-7169-44B6-B8ED-5C92B1568612}" type="pres">
      <dgm:prSet presAssocID="{F31118BC-7BAB-4EA0-9318-53E30D7CCA24}" presName="rect2ChTx" presStyleLbl="alignAcc1" presStyleIdx="2" presStyleCnt="3" custScaleX="110532">
        <dgm:presLayoutVars>
          <dgm:bulletEnabled val="1"/>
        </dgm:presLayoutVars>
      </dgm:prSet>
      <dgm:spPr/>
      <dgm:t>
        <a:bodyPr/>
        <a:lstStyle/>
        <a:p>
          <a:endParaRPr lang="en-GB"/>
        </a:p>
      </dgm:t>
    </dgm:pt>
    <dgm:pt modelId="{9C6DE144-4BFC-4A45-B40F-1CE91B15D4C5}" type="pres">
      <dgm:prSet presAssocID="{4E5D8F70-C7AC-4FB5-9AB7-9B3A3899F574}" presName="rect3ParTx" presStyleLbl="alignAcc1" presStyleIdx="2" presStyleCnt="3">
        <dgm:presLayoutVars>
          <dgm:chMax val="1"/>
          <dgm:bulletEnabled val="1"/>
        </dgm:presLayoutVars>
      </dgm:prSet>
      <dgm:spPr/>
      <dgm:t>
        <a:bodyPr/>
        <a:lstStyle/>
        <a:p>
          <a:endParaRPr lang="en-GB"/>
        </a:p>
      </dgm:t>
    </dgm:pt>
    <dgm:pt modelId="{62722621-E71C-45F1-8070-E6E76992FE24}" type="pres">
      <dgm:prSet presAssocID="{4E5D8F70-C7AC-4FB5-9AB7-9B3A3899F574}" presName="rect3ChTx" presStyleLbl="alignAcc1" presStyleIdx="2" presStyleCnt="3" custScaleX="107915">
        <dgm:presLayoutVars>
          <dgm:bulletEnabled val="1"/>
        </dgm:presLayoutVars>
      </dgm:prSet>
      <dgm:spPr/>
      <dgm:t>
        <a:bodyPr/>
        <a:lstStyle/>
        <a:p>
          <a:endParaRPr lang="en-GB"/>
        </a:p>
      </dgm:t>
    </dgm:pt>
  </dgm:ptLst>
  <dgm:cxnLst>
    <dgm:cxn modelId="{4279B4D8-7A4D-4305-A4C5-65FD9F6BA632}" type="presOf" srcId="{7E8E0049-4E0E-4CA7-8CF2-05A47FBB8D87}" destId="{5B0D9BC8-061D-46AB-8958-C52B68E503B0}" srcOrd="0" destOrd="0" presId="urn:microsoft.com/office/officeart/2005/8/layout/target3"/>
    <dgm:cxn modelId="{A338BBA7-96D1-4DF4-85A8-89ED7873F613}" srcId="{E23AFAE5-8CC9-4A75-BD91-34D495A03D0E}" destId="{CE4F5597-694B-4E20-A04C-6F147B7E35EA}" srcOrd="1" destOrd="0" parTransId="{A7E51537-7D77-4052-B830-645C19057E86}" sibTransId="{50CA54C3-E3D3-48C6-B5F2-E0EE45B63FAF}"/>
    <dgm:cxn modelId="{1FEAD547-768A-49AF-91FA-0D1460F09943}" srcId="{852FF21F-866D-4F1D-ADD4-597D38426942}" destId="{C6434D4E-3FE1-4C95-9A3A-C478DEC0B627}" srcOrd="1" destOrd="0" parTransId="{3047D13F-A13B-41E7-9F2E-8A155BF2E3D4}" sibTransId="{3AC4FD4B-B5AC-4203-9C94-52811ED64AFE}"/>
    <dgm:cxn modelId="{772E073B-10BC-4262-B82C-36718BFBCE87}" type="presOf" srcId="{3D0473C8-2BD4-4E36-B180-205EB928A030}" destId="{4C4518C1-8DCF-40C1-9107-849CB45E5BBB}" srcOrd="0" destOrd="0" presId="urn:microsoft.com/office/officeart/2005/8/layout/target3"/>
    <dgm:cxn modelId="{099E17E9-402A-4427-B7D0-AF66697B9902}" srcId="{F31118BC-7BAB-4EA0-9318-53E30D7CCA24}" destId="{BE4693CF-FAB1-4A60-A0EA-7B8F2FA4BB26}" srcOrd="0" destOrd="0" parTransId="{55057A82-F0BE-4994-B7E4-0000142C70FE}" sibTransId="{F07F80F9-01C6-4B3A-B8B9-0AE10BCECADC}"/>
    <dgm:cxn modelId="{BD4ED7A6-9CB2-441E-9F47-1F7E8532A557}" srcId="{3D0473C8-2BD4-4E36-B180-205EB928A030}" destId="{F31118BC-7BAB-4EA0-9318-53E30D7CCA24}" srcOrd="1" destOrd="0" parTransId="{D13A5D31-1B39-40F7-A5BC-ED68CBE2A6EB}" sibTransId="{73ADA748-F50C-441B-B656-566E8FA3DCD2}"/>
    <dgm:cxn modelId="{862883C6-F48E-4D1B-BFC4-0C017D0BE45A}" type="presOf" srcId="{F31118BC-7BAB-4EA0-9318-53E30D7CCA24}" destId="{C6AE7D2A-2EF7-44D9-895F-16B625208103}" srcOrd="1" destOrd="0" presId="urn:microsoft.com/office/officeart/2005/8/layout/target3"/>
    <dgm:cxn modelId="{10786AD2-83F4-4D30-9B6E-0150F993AC8A}" type="presOf" srcId="{852FF21F-866D-4F1D-ADD4-597D38426942}" destId="{62722621-E71C-45F1-8070-E6E76992FE24}" srcOrd="0" destOrd="0" presId="urn:microsoft.com/office/officeart/2005/8/layout/target3"/>
    <dgm:cxn modelId="{A55E0B88-EE93-4CFC-9273-706F5D0A2CC8}" srcId="{852FF21F-866D-4F1D-ADD4-597D38426942}" destId="{A2312D2B-D94B-4CE7-885A-46B8705C5F5E}" srcOrd="2" destOrd="0" parTransId="{5AA962B5-9FA3-4F41-81C0-A65F0AFD0960}" sibTransId="{7E406F6B-79E9-4528-A12C-7B939ADBE819}"/>
    <dgm:cxn modelId="{9F4027E1-3947-45B4-AFA2-098DBE255F28}" type="presOf" srcId="{3AB9E8BC-34E1-4E2A-BC5D-26C3D2E6A261}" destId="{62722621-E71C-45F1-8070-E6E76992FE24}" srcOrd="0" destOrd="4" presId="urn:microsoft.com/office/officeart/2005/8/layout/target3"/>
    <dgm:cxn modelId="{96137B2C-9DC0-4CBD-916A-9F515B730239}" type="presOf" srcId="{E23AFAE5-8CC9-4A75-BD91-34D495A03D0E}" destId="{1F1EC43F-54CC-4717-A666-4E32B91D66E8}" srcOrd="0" destOrd="0" presId="urn:microsoft.com/office/officeart/2005/8/layout/target3"/>
    <dgm:cxn modelId="{2CA40070-D685-400E-9842-2DD66655A6E5}" srcId="{7E8E0049-4E0E-4CA7-8CF2-05A47FBB8D87}" destId="{8C7F5C4F-18EC-4065-A2B2-F2C84841F1EB}" srcOrd="2" destOrd="0" parTransId="{5473AC3E-12E4-4F13-9622-8B49C9E0DBD5}" sibTransId="{7EA01E16-05EB-40F2-B0F3-234AE9F105C4}"/>
    <dgm:cxn modelId="{A45854CE-0553-455E-AE35-DB8F733A3904}" type="presOf" srcId="{E23AFAE5-8CC9-4A75-BD91-34D495A03D0E}" destId="{CD206C48-4801-4757-9A6B-B181CF753DF1}" srcOrd="1" destOrd="0" presId="urn:microsoft.com/office/officeart/2005/8/layout/target3"/>
    <dgm:cxn modelId="{320DD5DE-C525-42E6-93F7-85DAD0A5E8E8}" type="presOf" srcId="{44BAF75B-1831-49B9-92EE-EBBE1D835869}" destId="{273D6C62-7169-44B6-B8ED-5C92B1568612}" srcOrd="0" destOrd="1" presId="urn:microsoft.com/office/officeart/2005/8/layout/target3"/>
    <dgm:cxn modelId="{DCBC9BD4-2391-401A-AD37-47CC0E9F502A}" type="presOf" srcId="{24F890E7-1043-4C51-8512-F4F37587B5E3}" destId="{5B0D9BC8-061D-46AB-8958-C52B68E503B0}" srcOrd="0" destOrd="1" presId="urn:microsoft.com/office/officeart/2005/8/layout/target3"/>
    <dgm:cxn modelId="{A9D66515-B003-4C80-943E-0565AAD1348B}" type="presOf" srcId="{F31118BC-7BAB-4EA0-9318-53E30D7CCA24}" destId="{44E5BCF9-C3BE-4766-86F2-9B88CC83D7FF}" srcOrd="0" destOrd="0" presId="urn:microsoft.com/office/officeart/2005/8/layout/target3"/>
    <dgm:cxn modelId="{715458AC-D3A5-4FE6-B3F7-4C70C28332E5}" srcId="{852FF21F-866D-4F1D-ADD4-597D38426942}" destId="{3AB9E8BC-34E1-4E2A-BC5D-26C3D2E6A261}" srcOrd="3" destOrd="0" parTransId="{111951D8-0D3D-4514-905D-C70E5DDC3E87}" sibTransId="{67A37BDC-67AD-45EE-ADBC-CF9F0EF54929}"/>
    <dgm:cxn modelId="{37533811-3186-403F-A90D-18FE8E6D35B0}" srcId="{852FF21F-866D-4F1D-ADD4-597D38426942}" destId="{E830A6D5-9769-4E09-839E-14680D976B6E}" srcOrd="0" destOrd="0" parTransId="{B4543423-6854-45DF-AB3C-E4D8AEFF5CEA}" sibTransId="{D09BA361-3B0A-4F9D-962E-83407FD5023C}"/>
    <dgm:cxn modelId="{DCC2B5DE-EBCB-4D85-979D-282C7088A86E}" srcId="{4E5D8F70-C7AC-4FB5-9AB7-9B3A3899F574}" destId="{852FF21F-866D-4F1D-ADD4-597D38426942}" srcOrd="0" destOrd="0" parTransId="{4CEFB9A3-D843-4F73-B5CA-E75E4884D88E}" sibTransId="{16AB8143-D666-48A9-8114-87AF94835BF5}"/>
    <dgm:cxn modelId="{87D2D995-6798-464E-858E-31ECA607DEF5}" type="presOf" srcId="{4E5D8F70-C7AC-4FB5-9AB7-9B3A3899F574}" destId="{0A8F233C-431A-40AD-B361-F313E9AB0066}" srcOrd="0" destOrd="0" presId="urn:microsoft.com/office/officeart/2005/8/layout/target3"/>
    <dgm:cxn modelId="{7F44EF5E-E03B-413A-939C-18F98D38D6C6}" srcId="{7E8E0049-4E0E-4CA7-8CF2-05A47FBB8D87}" destId="{24F890E7-1043-4C51-8512-F4F37587B5E3}" srcOrd="0" destOrd="0" parTransId="{EC2DBACC-16AC-49A8-BC96-3F1C018F2014}" sibTransId="{710EC87E-9AEE-45D1-A1D8-DE5203CDB9A0}"/>
    <dgm:cxn modelId="{ADCF4D8E-1F6F-4374-8199-551DD97E32E2}" type="presOf" srcId="{4E5D8F70-C7AC-4FB5-9AB7-9B3A3899F574}" destId="{9C6DE144-4BFC-4A45-B40F-1CE91B15D4C5}" srcOrd="1" destOrd="0" presId="urn:microsoft.com/office/officeart/2005/8/layout/target3"/>
    <dgm:cxn modelId="{A4261A68-7A93-40CF-8164-788630A35E9F}" type="presOf" srcId="{E830A6D5-9769-4E09-839E-14680D976B6E}" destId="{62722621-E71C-45F1-8070-E6E76992FE24}" srcOrd="0" destOrd="1" presId="urn:microsoft.com/office/officeart/2005/8/layout/target3"/>
    <dgm:cxn modelId="{22DDBA03-9E5A-4079-AA8A-A50EA5517D66}" type="presOf" srcId="{CE4F5597-694B-4E20-A04C-6F147B7E35EA}" destId="{5B0D9BC8-061D-46AB-8958-C52B68E503B0}" srcOrd="0" destOrd="4" presId="urn:microsoft.com/office/officeart/2005/8/layout/target3"/>
    <dgm:cxn modelId="{11DE5784-D16E-4086-B430-67F3CD01064C}" type="presOf" srcId="{A2312D2B-D94B-4CE7-885A-46B8705C5F5E}" destId="{62722621-E71C-45F1-8070-E6E76992FE24}" srcOrd="0" destOrd="3" presId="urn:microsoft.com/office/officeart/2005/8/layout/target3"/>
    <dgm:cxn modelId="{AB606616-0DAD-419D-B72D-9C1B3CC538D4}" srcId="{3D0473C8-2BD4-4E36-B180-205EB928A030}" destId="{E23AFAE5-8CC9-4A75-BD91-34D495A03D0E}" srcOrd="0" destOrd="0" parTransId="{AFB754BE-1B2C-4DE4-92A0-AD50ED69184F}" sibTransId="{A7771AA0-5544-444B-BA53-7008A6078EA2}"/>
    <dgm:cxn modelId="{94AF4EEB-3684-4498-AB29-2525D0178D54}" srcId="{BE4693CF-FAB1-4A60-A0EA-7B8F2FA4BB26}" destId="{44BAF75B-1831-49B9-92EE-EBBE1D835869}" srcOrd="0" destOrd="0" parTransId="{84D4222C-952B-4E71-88CE-CA475C86C4DB}" sibTransId="{6B16FFBE-471F-43A1-A039-3BBD8FB03889}"/>
    <dgm:cxn modelId="{D653FC40-3F3A-4CCC-A5E5-3BF4F474C2E7}" srcId="{3D0473C8-2BD4-4E36-B180-205EB928A030}" destId="{4E5D8F70-C7AC-4FB5-9AB7-9B3A3899F574}" srcOrd="2" destOrd="0" parTransId="{A4C89B84-B40E-44BE-9808-33384AD0C390}" sibTransId="{61AA9489-0F8B-4F87-9EFF-AF556378EAA8}"/>
    <dgm:cxn modelId="{E27CC2F9-569B-4687-9770-9348D2640AAA}" type="presOf" srcId="{C6434D4E-3FE1-4C95-9A3A-C478DEC0B627}" destId="{62722621-E71C-45F1-8070-E6E76992FE24}" srcOrd="0" destOrd="2" presId="urn:microsoft.com/office/officeart/2005/8/layout/target3"/>
    <dgm:cxn modelId="{251005D1-E904-4F9B-B66D-B7D38DCD6D6F}" type="presOf" srcId="{BE4693CF-FAB1-4A60-A0EA-7B8F2FA4BB26}" destId="{273D6C62-7169-44B6-B8ED-5C92B1568612}" srcOrd="0" destOrd="0" presId="urn:microsoft.com/office/officeart/2005/8/layout/target3"/>
    <dgm:cxn modelId="{BBB6126E-56CF-4BF0-9683-F7A926251966}" type="presOf" srcId="{BA3E14BB-416D-42CA-AB13-B5E20ECF7A4E}" destId="{5B0D9BC8-061D-46AB-8958-C52B68E503B0}" srcOrd="0" destOrd="2" presId="urn:microsoft.com/office/officeart/2005/8/layout/target3"/>
    <dgm:cxn modelId="{7F49A8ED-7A1B-40E0-94AC-DA9EE3371B28}" srcId="{7E8E0049-4E0E-4CA7-8CF2-05A47FBB8D87}" destId="{BA3E14BB-416D-42CA-AB13-B5E20ECF7A4E}" srcOrd="1" destOrd="0" parTransId="{63B814CB-07E8-4534-918C-A417D487BEFF}" sibTransId="{C147055E-CA96-41F9-8EA1-B55D6987CCE5}"/>
    <dgm:cxn modelId="{A03A37F7-BB49-4152-AE82-E99385027821}" srcId="{E23AFAE5-8CC9-4A75-BD91-34D495A03D0E}" destId="{7E8E0049-4E0E-4CA7-8CF2-05A47FBB8D87}" srcOrd="0" destOrd="0" parTransId="{B7CF67BB-5E75-4F94-911D-5FBE0DED0BA8}" sibTransId="{8D4910C4-40AE-4A54-8AD4-854824FC8B1B}"/>
    <dgm:cxn modelId="{33D84C53-25F6-4E02-80D8-FCC5B75DA383}" type="presOf" srcId="{8C7F5C4F-18EC-4065-A2B2-F2C84841F1EB}" destId="{5B0D9BC8-061D-46AB-8958-C52B68E503B0}" srcOrd="0" destOrd="3" presId="urn:microsoft.com/office/officeart/2005/8/layout/target3"/>
    <dgm:cxn modelId="{F84CF335-DC35-4F20-9C40-C58A8157367E}" type="presParOf" srcId="{4C4518C1-8DCF-40C1-9107-849CB45E5BBB}" destId="{54CEC54A-0A7A-452E-BDCF-1E74378E4581}" srcOrd="0" destOrd="0" presId="urn:microsoft.com/office/officeart/2005/8/layout/target3"/>
    <dgm:cxn modelId="{B5AAD046-B513-447A-880D-A0A6F9011618}" type="presParOf" srcId="{4C4518C1-8DCF-40C1-9107-849CB45E5BBB}" destId="{4DAA6999-0DA6-4A99-8859-75355CDDF731}" srcOrd="1" destOrd="0" presId="urn:microsoft.com/office/officeart/2005/8/layout/target3"/>
    <dgm:cxn modelId="{03639D57-E920-4595-815A-B60C17E6827F}" type="presParOf" srcId="{4C4518C1-8DCF-40C1-9107-849CB45E5BBB}" destId="{1F1EC43F-54CC-4717-A666-4E32B91D66E8}" srcOrd="2" destOrd="0" presId="urn:microsoft.com/office/officeart/2005/8/layout/target3"/>
    <dgm:cxn modelId="{D0F47D13-9480-45EB-BD3E-255C5394DAB8}" type="presParOf" srcId="{4C4518C1-8DCF-40C1-9107-849CB45E5BBB}" destId="{CAB6D3E7-7FF1-477E-8D60-24BCBF625427}" srcOrd="3" destOrd="0" presId="urn:microsoft.com/office/officeart/2005/8/layout/target3"/>
    <dgm:cxn modelId="{7B905585-07F3-4568-B06B-F5ADDDBDD1A4}" type="presParOf" srcId="{4C4518C1-8DCF-40C1-9107-849CB45E5BBB}" destId="{D0AC72E1-CDC1-445A-A825-92F55345F78E}" srcOrd="4" destOrd="0" presId="urn:microsoft.com/office/officeart/2005/8/layout/target3"/>
    <dgm:cxn modelId="{DC3CD717-6B17-4256-AB88-57DEAFBA8853}" type="presParOf" srcId="{4C4518C1-8DCF-40C1-9107-849CB45E5BBB}" destId="{44E5BCF9-C3BE-4766-86F2-9B88CC83D7FF}" srcOrd="5" destOrd="0" presId="urn:microsoft.com/office/officeart/2005/8/layout/target3"/>
    <dgm:cxn modelId="{0FBD21C1-28DC-4294-A7D3-18FCCB95A998}" type="presParOf" srcId="{4C4518C1-8DCF-40C1-9107-849CB45E5BBB}" destId="{6584D24D-8088-4BD8-B785-73803FF91881}" srcOrd="6" destOrd="0" presId="urn:microsoft.com/office/officeart/2005/8/layout/target3"/>
    <dgm:cxn modelId="{3B37BB0E-721A-4598-B785-94FF164D4057}" type="presParOf" srcId="{4C4518C1-8DCF-40C1-9107-849CB45E5BBB}" destId="{2D3C5DC6-BABC-4911-A148-6298120C642C}" srcOrd="7" destOrd="0" presId="urn:microsoft.com/office/officeart/2005/8/layout/target3"/>
    <dgm:cxn modelId="{75D72042-A446-4161-B31E-0B4DE3666489}" type="presParOf" srcId="{4C4518C1-8DCF-40C1-9107-849CB45E5BBB}" destId="{0A8F233C-431A-40AD-B361-F313E9AB0066}" srcOrd="8" destOrd="0" presId="urn:microsoft.com/office/officeart/2005/8/layout/target3"/>
    <dgm:cxn modelId="{C452EBF2-4F78-4EA2-A1EE-E7E8D268C70A}" type="presParOf" srcId="{4C4518C1-8DCF-40C1-9107-849CB45E5BBB}" destId="{CD206C48-4801-4757-9A6B-B181CF753DF1}" srcOrd="9" destOrd="0" presId="urn:microsoft.com/office/officeart/2005/8/layout/target3"/>
    <dgm:cxn modelId="{08A63B41-AC6E-4DEF-A506-29CBD20B1474}" type="presParOf" srcId="{4C4518C1-8DCF-40C1-9107-849CB45E5BBB}" destId="{5B0D9BC8-061D-46AB-8958-C52B68E503B0}" srcOrd="10" destOrd="0" presId="urn:microsoft.com/office/officeart/2005/8/layout/target3"/>
    <dgm:cxn modelId="{7859B453-BF0B-4257-9098-5A362388B214}" type="presParOf" srcId="{4C4518C1-8DCF-40C1-9107-849CB45E5BBB}" destId="{C6AE7D2A-2EF7-44D9-895F-16B625208103}" srcOrd="11" destOrd="0" presId="urn:microsoft.com/office/officeart/2005/8/layout/target3"/>
    <dgm:cxn modelId="{674F10D4-DE17-4A7B-9396-128177F5CC99}" type="presParOf" srcId="{4C4518C1-8DCF-40C1-9107-849CB45E5BBB}" destId="{273D6C62-7169-44B6-B8ED-5C92B1568612}" srcOrd="12" destOrd="0" presId="urn:microsoft.com/office/officeart/2005/8/layout/target3"/>
    <dgm:cxn modelId="{DEFDA313-D54C-4AE6-A6BE-1F2B19FCAC91}" type="presParOf" srcId="{4C4518C1-8DCF-40C1-9107-849CB45E5BBB}" destId="{9C6DE144-4BFC-4A45-B40F-1CE91B15D4C5}" srcOrd="13" destOrd="0" presId="urn:microsoft.com/office/officeart/2005/8/layout/target3"/>
    <dgm:cxn modelId="{8E0820B5-F56E-4A21-8E32-6AE40F36E6D2}" type="presParOf" srcId="{4C4518C1-8DCF-40C1-9107-849CB45E5BBB}" destId="{62722621-E71C-45F1-8070-E6E76992FE24}" srcOrd="14"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81A841E-8C90-584C-91F0-532CB20F7638}" type="datetime1">
              <a:rPr lang="en-GB" smtClean="0"/>
              <a:t>08/10/2015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6779777-A524-0146-8450-6D43278CD7FB}" type="slidenum">
              <a:rPr lang="en-US" smtClean="0"/>
              <a:t>‹#›</a:t>
            </a:fld>
            <a:endParaRPr lang="en-US"/>
          </a:p>
        </p:txBody>
      </p:sp>
    </p:spTree>
    <p:extLst>
      <p:ext uri="{BB962C8B-B14F-4D97-AF65-F5344CB8AC3E}">
        <p14:creationId xmlns:p14="http://schemas.microsoft.com/office/powerpoint/2010/main" val="33070551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6BB29F-16B6-1A43-9D48-E26A95AE7C6D}" type="datetime1">
              <a:rPr lang="en-GB" smtClean="0"/>
              <a:t>08/10/2015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8821BF-FB86-1948-BB58-38299E2C5C39}" type="slidenum">
              <a:rPr lang="en-US" smtClean="0"/>
              <a:t>‹#›</a:t>
            </a:fld>
            <a:endParaRPr lang="en-US"/>
          </a:p>
        </p:txBody>
      </p:sp>
    </p:spTree>
    <p:extLst>
      <p:ext uri="{BB962C8B-B14F-4D97-AF65-F5344CB8AC3E}">
        <p14:creationId xmlns:p14="http://schemas.microsoft.com/office/powerpoint/2010/main" val="105517638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one</a:t>
            </a:r>
            <a:r>
              <a:rPr lang="en-GB" baseline="0" dirty="0" smtClean="0"/>
              <a:t> possible version of the organisational boundary</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6D5643E8-E9B5-4883-AC8F-AC4DE06DA206}" type="slidenum">
              <a:rPr lang="en-GB" smtClean="0"/>
              <a:t>18</a:t>
            </a:fld>
            <a:endParaRPr lang="en-GB" dirty="0"/>
          </a:p>
        </p:txBody>
      </p:sp>
    </p:spTree>
    <p:extLst>
      <p:ext uri="{BB962C8B-B14F-4D97-AF65-F5344CB8AC3E}">
        <p14:creationId xmlns:p14="http://schemas.microsoft.com/office/powerpoint/2010/main" val="2874672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48821BF-FB86-1948-BB58-38299E2C5C39}" type="slidenum">
              <a:rPr lang="en-US" smtClean="0"/>
              <a:t>33</a:t>
            </a:fld>
            <a:endParaRPr lang="en-US"/>
          </a:p>
        </p:txBody>
      </p:sp>
    </p:spTree>
    <p:extLst>
      <p:ext uri="{BB962C8B-B14F-4D97-AF65-F5344CB8AC3E}">
        <p14:creationId xmlns:p14="http://schemas.microsoft.com/office/powerpoint/2010/main" val="3698736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48821BF-FB86-1948-BB58-38299E2C5C39}" type="slidenum">
              <a:rPr lang="en-US" smtClean="0"/>
              <a:t>34</a:t>
            </a:fld>
            <a:endParaRPr lang="en-US"/>
          </a:p>
        </p:txBody>
      </p:sp>
    </p:spTree>
    <p:extLst>
      <p:ext uri="{BB962C8B-B14F-4D97-AF65-F5344CB8AC3E}">
        <p14:creationId xmlns:p14="http://schemas.microsoft.com/office/powerpoint/2010/main" val="4276036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48821BF-FB86-1948-BB58-38299E2C5C39}" type="slidenum">
              <a:rPr lang="en-US" smtClean="0"/>
              <a:t>35</a:t>
            </a:fld>
            <a:endParaRPr lang="en-US"/>
          </a:p>
        </p:txBody>
      </p:sp>
    </p:spTree>
    <p:extLst>
      <p:ext uri="{BB962C8B-B14F-4D97-AF65-F5344CB8AC3E}">
        <p14:creationId xmlns:p14="http://schemas.microsoft.com/office/powerpoint/2010/main" val="2977230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48821BF-FB86-1948-BB58-38299E2C5C39}" type="slidenum">
              <a:rPr lang="en-US" smtClean="0"/>
              <a:t>36</a:t>
            </a:fld>
            <a:endParaRPr lang="en-US"/>
          </a:p>
        </p:txBody>
      </p:sp>
    </p:spTree>
    <p:extLst>
      <p:ext uri="{BB962C8B-B14F-4D97-AF65-F5344CB8AC3E}">
        <p14:creationId xmlns:p14="http://schemas.microsoft.com/office/powerpoint/2010/main" val="3560629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48821BF-FB86-1948-BB58-38299E2C5C39}" type="slidenum">
              <a:rPr lang="en-US" smtClean="0"/>
              <a:t>42</a:t>
            </a:fld>
            <a:endParaRPr lang="en-US"/>
          </a:p>
        </p:txBody>
      </p:sp>
    </p:spTree>
    <p:extLst>
      <p:ext uri="{BB962C8B-B14F-4D97-AF65-F5344CB8AC3E}">
        <p14:creationId xmlns:p14="http://schemas.microsoft.com/office/powerpoint/2010/main" val="2881269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48821BF-FB86-1948-BB58-38299E2C5C39}" type="slidenum">
              <a:rPr lang="en-US" smtClean="0"/>
              <a:t>45</a:t>
            </a:fld>
            <a:endParaRPr lang="en-US"/>
          </a:p>
        </p:txBody>
      </p:sp>
    </p:spTree>
    <p:extLst>
      <p:ext uri="{BB962C8B-B14F-4D97-AF65-F5344CB8AC3E}">
        <p14:creationId xmlns:p14="http://schemas.microsoft.com/office/powerpoint/2010/main" val="21958879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
        <p:nvSpPr>
          <p:cNvPr id="4" name="Date Placeholder 3"/>
          <p:cNvSpPr>
            <a:spLocks noGrp="1"/>
          </p:cNvSpPr>
          <p:nvPr>
            <p:ph type="dt" sz="half" idx="10"/>
          </p:nvPr>
        </p:nvSpPr>
        <p:spPr/>
        <p:txBody>
          <a:bodyPr/>
          <a:lstStyle/>
          <a:p>
            <a:fld id="{67321B3B-6FB7-344A-9833-4705669556D6}" type="datetime1">
              <a:rPr lang="en-GB" smtClean="0"/>
              <a:t>08/10/2015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60DDC3-9EF1-6C42-B80F-4A5F8CCED44A}"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21046" y="1105504"/>
            <a:ext cx="3701908" cy="2780696"/>
          </a:xfrm>
          <a:prstGeom prst="rect">
            <a:avLst/>
          </a:prstGeom>
        </p:spPr>
      </p:pic>
    </p:spTree>
    <p:extLst>
      <p:ext uri="{BB962C8B-B14F-4D97-AF65-F5344CB8AC3E}">
        <p14:creationId xmlns:p14="http://schemas.microsoft.com/office/powerpoint/2010/main" val="2807608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5B93E7B-383D-C04E-9D6F-E3967687C0BE}" type="datetime1">
              <a:rPr lang="en-GB" smtClean="0"/>
              <a:t>08/10/2015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60DDC3-9EF1-6C42-B80F-4A5F8CCED44A}" type="slidenum">
              <a:rPr lang="en-US" smtClean="0"/>
              <a:t>‹#›</a:t>
            </a:fld>
            <a:endParaRPr lang="en-US"/>
          </a:p>
        </p:txBody>
      </p:sp>
    </p:spTree>
    <p:extLst>
      <p:ext uri="{BB962C8B-B14F-4D97-AF65-F5344CB8AC3E}">
        <p14:creationId xmlns:p14="http://schemas.microsoft.com/office/powerpoint/2010/main" val="1689700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E286DFA4-4331-444A-BA81-F6646B3DF159}" type="datetime1">
              <a:rPr lang="en-GB" smtClean="0"/>
              <a:t>08/10/2015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60DDC3-9EF1-6C42-B80F-4A5F8CCED44A}" type="slidenum">
              <a:rPr lang="en-US" smtClean="0"/>
              <a:t>‹#›</a:t>
            </a:fld>
            <a:endParaRPr lang="en-US"/>
          </a:p>
        </p:txBody>
      </p:sp>
    </p:spTree>
    <p:extLst>
      <p:ext uri="{BB962C8B-B14F-4D97-AF65-F5344CB8AC3E}">
        <p14:creationId xmlns:p14="http://schemas.microsoft.com/office/powerpoint/2010/main" val="4194647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92F4E8C-C957-1448-AE1F-22F6FC356595}" type="datetime1">
              <a:rPr lang="en-GB" smtClean="0"/>
              <a:t>08/10/2015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60DDC3-9EF1-6C42-B80F-4A5F8CCED44A}" type="slidenum">
              <a:rPr lang="en-US" smtClean="0"/>
              <a:t>‹#›</a:t>
            </a:fld>
            <a:endParaRPr lang="en-US"/>
          </a:p>
        </p:txBody>
      </p:sp>
    </p:spTree>
    <p:extLst>
      <p:ext uri="{BB962C8B-B14F-4D97-AF65-F5344CB8AC3E}">
        <p14:creationId xmlns:p14="http://schemas.microsoft.com/office/powerpoint/2010/main" val="416381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C5B55A3B-8B7B-EA4A-90DF-4621917E0763}" type="datetime1">
              <a:rPr lang="en-GB" smtClean="0"/>
              <a:t>08/10/2015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60DDC3-9EF1-6C42-B80F-4A5F8CCED44A}" type="slidenum">
              <a:rPr lang="en-US" smtClean="0"/>
              <a:t>‹#›</a:t>
            </a:fld>
            <a:endParaRPr lang="en-US"/>
          </a:p>
        </p:txBody>
      </p:sp>
    </p:spTree>
    <p:extLst>
      <p:ext uri="{BB962C8B-B14F-4D97-AF65-F5344CB8AC3E}">
        <p14:creationId xmlns:p14="http://schemas.microsoft.com/office/powerpoint/2010/main" val="1377339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CC2DE73A-C0F6-7046-8497-16C2EE706B21}" type="datetime1">
              <a:rPr lang="en-GB" smtClean="0"/>
              <a:t>08/10/2015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60DDC3-9EF1-6C42-B80F-4A5F8CCED44A}" type="slidenum">
              <a:rPr lang="en-US" smtClean="0"/>
              <a:t>‹#›</a:t>
            </a:fld>
            <a:endParaRPr lang="en-US"/>
          </a:p>
        </p:txBody>
      </p:sp>
    </p:spTree>
    <p:extLst>
      <p:ext uri="{BB962C8B-B14F-4D97-AF65-F5344CB8AC3E}">
        <p14:creationId xmlns:p14="http://schemas.microsoft.com/office/powerpoint/2010/main" val="987791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B9423421-C8C4-134C-89FA-1D7567CB382A}" type="datetime1">
              <a:rPr lang="en-GB" smtClean="0"/>
              <a:t>08/10/2015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60DDC3-9EF1-6C42-B80F-4A5F8CCED44A}" type="slidenum">
              <a:rPr lang="en-US" smtClean="0"/>
              <a:t>‹#›</a:t>
            </a:fld>
            <a:endParaRPr lang="en-US"/>
          </a:p>
        </p:txBody>
      </p:sp>
    </p:spTree>
    <p:extLst>
      <p:ext uri="{BB962C8B-B14F-4D97-AF65-F5344CB8AC3E}">
        <p14:creationId xmlns:p14="http://schemas.microsoft.com/office/powerpoint/2010/main" val="3144002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9392BD4-737F-5444-A8A2-5BC821EBB8C2}" type="datetime1">
              <a:rPr lang="en-GB" smtClean="0"/>
              <a:t>08/10/2015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60DDC3-9EF1-6C42-B80F-4A5F8CCED44A}" type="slidenum">
              <a:rPr lang="en-US" smtClean="0"/>
              <a:t>‹#›</a:t>
            </a:fld>
            <a:endParaRPr lang="en-US"/>
          </a:p>
        </p:txBody>
      </p:sp>
    </p:spTree>
    <p:extLst>
      <p:ext uri="{BB962C8B-B14F-4D97-AF65-F5344CB8AC3E}">
        <p14:creationId xmlns:p14="http://schemas.microsoft.com/office/powerpoint/2010/main" val="647583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9" name="Rectangle 8"/>
          <p:cNvSpPr/>
          <p:nvPr userDrawn="1"/>
        </p:nvSpPr>
        <p:spPr>
          <a:xfrm>
            <a:off x="413884" y="6543009"/>
            <a:ext cx="1949573" cy="246221"/>
          </a:xfrm>
          <a:prstGeom prst="rect">
            <a:avLst/>
          </a:prstGeom>
        </p:spPr>
        <p:txBody>
          <a:bodyPr wrap="none">
            <a:spAutoFit/>
          </a:bodyPr>
          <a:lstStyle/>
          <a:p>
            <a:r>
              <a:rPr lang="en-US" sz="1000" dirty="0" smtClean="0">
                <a:solidFill>
                  <a:srgbClr val="00B259"/>
                </a:solidFill>
                <a:latin typeface="Arial" panose="020B0604020202020204" pitchFamily="34" charset="0"/>
                <a:cs typeface="Arial" panose="020B0604020202020204" pitchFamily="34" charset="0"/>
              </a:rPr>
              <a:t>www.keepscotlandbeautiful.org</a:t>
            </a:r>
            <a:endParaRPr lang="en-US" sz="1000" dirty="0">
              <a:solidFill>
                <a:srgbClr val="00B259"/>
              </a:solidFill>
              <a:latin typeface="Arial" panose="020B0604020202020204" pitchFamily="34" charset="0"/>
              <a:cs typeface="Arial" panose="020B0604020202020204" pitchFamily="34" charset="0"/>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23777" y="1439"/>
            <a:ext cx="2462678" cy="1849846"/>
          </a:xfrm>
          <a:prstGeom prst="rect">
            <a:avLst/>
          </a:prstGeom>
        </p:spPr>
      </p:pic>
      <p:cxnSp>
        <p:nvCxnSpPr>
          <p:cNvPr id="4" name="Straight Connector 3"/>
          <p:cNvCxnSpPr/>
          <p:nvPr userDrawn="1"/>
        </p:nvCxnSpPr>
        <p:spPr>
          <a:xfrm>
            <a:off x="0" y="6483246"/>
            <a:ext cx="9144000" cy="0"/>
          </a:xfrm>
          <a:prstGeom prst="line">
            <a:avLst/>
          </a:prstGeom>
          <a:ln>
            <a:solidFill>
              <a:srgbClr val="00B259"/>
            </a:solidFill>
          </a:ln>
          <a:effectLst/>
        </p:spPr>
        <p:style>
          <a:lnRef idx="2">
            <a:schemeClr val="accent1"/>
          </a:lnRef>
          <a:fillRef idx="0">
            <a:schemeClr val="accent1"/>
          </a:fillRef>
          <a:effectRef idx="1">
            <a:schemeClr val="accent1"/>
          </a:effectRef>
          <a:fontRef idx="minor">
            <a:schemeClr val="tx1"/>
          </a:fontRef>
        </p:style>
      </p:cxnSp>
      <p:sp>
        <p:nvSpPr>
          <p:cNvPr id="5" name="Rectangle 4"/>
          <p:cNvSpPr/>
          <p:nvPr userDrawn="1"/>
        </p:nvSpPr>
        <p:spPr>
          <a:xfrm>
            <a:off x="6379219" y="6543008"/>
            <a:ext cx="2361544" cy="246221"/>
          </a:xfrm>
          <a:prstGeom prst="rect">
            <a:avLst/>
          </a:prstGeom>
        </p:spPr>
        <p:txBody>
          <a:bodyPr wrap="none">
            <a:spAutoFit/>
          </a:bodyPr>
          <a:lstStyle/>
          <a:p>
            <a:r>
              <a:rPr lang="en-US" sz="1000" dirty="0" smtClean="0">
                <a:solidFill>
                  <a:srgbClr val="00B259"/>
                </a:solidFill>
                <a:latin typeface="Arial" panose="020B0604020202020204" pitchFamily="34" charset="0"/>
                <a:cs typeface="Arial" panose="020B0604020202020204" pitchFamily="34" charset="0"/>
              </a:rPr>
              <a:t>The charity for Scotland’s environment</a:t>
            </a:r>
            <a:endParaRPr lang="en-US" sz="1000" dirty="0">
              <a:solidFill>
                <a:srgbClr val="00B2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5789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04A09169-A84D-7E4E-A712-BB0C5980DE90}" type="datetime1">
              <a:rPr lang="en-GB" smtClean="0"/>
              <a:t>08/10/2015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60DDC3-9EF1-6C42-B80F-4A5F8CCED44A}" type="slidenum">
              <a:rPr lang="en-US" smtClean="0"/>
              <a:t>‹#›</a:t>
            </a:fld>
            <a:endParaRPr lang="en-US"/>
          </a:p>
        </p:txBody>
      </p:sp>
    </p:spTree>
    <p:extLst>
      <p:ext uri="{BB962C8B-B14F-4D97-AF65-F5344CB8AC3E}">
        <p14:creationId xmlns:p14="http://schemas.microsoft.com/office/powerpoint/2010/main" val="2451988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5" name="Date Placeholder 4"/>
          <p:cNvSpPr>
            <a:spLocks noGrp="1"/>
          </p:cNvSpPr>
          <p:nvPr>
            <p:ph type="dt" sz="half" idx="10"/>
          </p:nvPr>
        </p:nvSpPr>
        <p:spPr/>
        <p:txBody>
          <a:bodyPr/>
          <a:lstStyle/>
          <a:p>
            <a:fld id="{8FF0CEE9-EDE2-5E4D-B2E7-E01EB661F91F}" type="datetime1">
              <a:rPr lang="en-GB" smtClean="0"/>
              <a:t>08/10/2015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60DDC3-9EF1-6C42-B80F-4A5F8CCED44A}" type="slidenum">
              <a:rPr lang="en-US" smtClean="0"/>
              <a:t>‹#›</a:t>
            </a:fld>
            <a:endParaRPr lang="en-US"/>
          </a:p>
        </p:txBody>
      </p:sp>
    </p:spTree>
    <p:extLst>
      <p:ext uri="{BB962C8B-B14F-4D97-AF65-F5344CB8AC3E}">
        <p14:creationId xmlns:p14="http://schemas.microsoft.com/office/powerpoint/2010/main" val="685301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03DAF2-553E-EF48-B08A-AF42CF3BA421}" type="datetime1">
              <a:rPr lang="en-GB" smtClean="0"/>
              <a:t>08/10/2015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60DDC3-9EF1-6C42-B80F-4A5F8CCED44A}" type="slidenum">
              <a:rPr lang="en-US" smtClean="0"/>
              <a:t>‹#›</a:t>
            </a:fld>
            <a:endParaRPr lang="en-US"/>
          </a:p>
        </p:txBody>
      </p:sp>
    </p:spTree>
    <p:extLst>
      <p:ext uri="{BB962C8B-B14F-4D97-AF65-F5344CB8AC3E}">
        <p14:creationId xmlns:p14="http://schemas.microsoft.com/office/powerpoint/2010/main" val="4193146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10.WMF"/><Relationship Id="rId13" Type="http://schemas.openxmlformats.org/officeDocument/2006/relationships/image" Target="../media/image15.jpe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14.jpe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13.WMF"/><Relationship Id="rId5" Type="http://schemas.openxmlformats.org/officeDocument/2006/relationships/diagramQuickStyle" Target="../diagrams/quickStyle2.xml"/><Relationship Id="rId10" Type="http://schemas.openxmlformats.org/officeDocument/2006/relationships/image" Target="../media/image12.jpeg"/><Relationship Id="rId4" Type="http://schemas.openxmlformats.org/officeDocument/2006/relationships/diagramLayout" Target="../diagrams/layout2.xml"/><Relationship Id="rId9" Type="http://schemas.openxmlformats.org/officeDocument/2006/relationships/image" Target="../media/image11.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mailto:ssn@keepscotlandbeautiful.org" TargetMode="External"/><Relationship Id="rId2" Type="http://schemas.openxmlformats.org/officeDocument/2006/relationships/hyperlink" Target="http://www.keepscotlandbeautiful.org/sustainability-climate-change/sustainable-scotland-network/climate-change-reporting/" TargetMode="External"/><Relationship Id="rId1" Type="http://schemas.openxmlformats.org/officeDocument/2006/relationships/slideLayout" Target="../slideLayouts/slideLayout7.xml"/><Relationship Id="rId6" Type="http://schemas.openxmlformats.org/officeDocument/2006/relationships/hyperlink" Target="mailto:jen.cassells@keepscotlandbeautiful.org" TargetMode="External"/><Relationship Id="rId5" Type="http://schemas.openxmlformats.org/officeDocument/2006/relationships/hyperlink" Target="mailto:jennifer.kaczmarski@keepscotlandbeautiful.org" TargetMode="External"/><Relationship Id="rId4" Type="http://schemas.openxmlformats.org/officeDocument/2006/relationships/hyperlink" Target="mailto:rebecca.vivers@keepscotlandbeautiful.org"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extBox 11"/>
          <p:cNvSpPr txBox="1"/>
          <p:nvPr/>
        </p:nvSpPr>
        <p:spPr>
          <a:xfrm>
            <a:off x="1587499" y="4173767"/>
            <a:ext cx="5956300" cy="1908215"/>
          </a:xfrm>
          <a:prstGeom prst="rect">
            <a:avLst/>
          </a:prstGeom>
          <a:noFill/>
        </p:spPr>
        <p:txBody>
          <a:bodyPr wrap="square" rtlCol="0">
            <a:spAutoFit/>
          </a:bodyPr>
          <a:lstStyle/>
          <a:p>
            <a:pPr algn="ctr"/>
            <a:endParaRPr lang="en-GB" dirty="0" smtClean="0">
              <a:solidFill>
                <a:srgbClr val="2484C6"/>
              </a:solidFill>
              <a:latin typeface="Arial"/>
              <a:cs typeface="Arial"/>
            </a:endParaRPr>
          </a:p>
          <a:p>
            <a:pPr algn="ctr"/>
            <a:r>
              <a:rPr lang="en-GB" sz="2000" dirty="0" smtClean="0">
                <a:solidFill>
                  <a:srgbClr val="2484C6"/>
                </a:solidFill>
                <a:latin typeface="Arial"/>
                <a:cs typeface="Arial"/>
              </a:rPr>
              <a:t>CLIMATE CHANGE REQUIRED REPORTING</a:t>
            </a:r>
          </a:p>
          <a:p>
            <a:pPr algn="ctr"/>
            <a:r>
              <a:rPr lang="en-GB" sz="2000" dirty="0" smtClean="0">
                <a:solidFill>
                  <a:srgbClr val="2484C6"/>
                </a:solidFill>
                <a:latin typeface="Arial"/>
                <a:cs typeface="Arial"/>
              </a:rPr>
              <a:t>CORPORATE EMISSIONS, TARGETS AND PROJECT DATA</a:t>
            </a:r>
          </a:p>
          <a:p>
            <a:pPr algn="ctr"/>
            <a:endParaRPr lang="en-GB" sz="2000" dirty="0" smtClean="0">
              <a:solidFill>
                <a:srgbClr val="2484C6"/>
              </a:solidFill>
              <a:latin typeface="Arial"/>
              <a:cs typeface="Arial"/>
            </a:endParaRPr>
          </a:p>
          <a:p>
            <a:pPr algn="ctr"/>
            <a:r>
              <a:rPr lang="en-GB" sz="2000" dirty="0" smtClean="0">
                <a:solidFill>
                  <a:srgbClr val="2484C6"/>
                </a:solidFill>
                <a:latin typeface="Arial"/>
                <a:cs typeface="Arial"/>
              </a:rPr>
              <a:t>7 October 2015</a:t>
            </a:r>
            <a:endParaRPr lang="en-GB" sz="2000" dirty="0">
              <a:solidFill>
                <a:srgbClr val="2484C6"/>
              </a:solidFill>
              <a:latin typeface="Arial"/>
              <a:cs typeface="Arial"/>
            </a:endParaRPr>
          </a:p>
        </p:txBody>
      </p:sp>
    </p:spTree>
    <p:extLst>
      <p:ext uri="{BB962C8B-B14F-4D97-AF65-F5344CB8AC3E}">
        <p14:creationId xmlns:p14="http://schemas.microsoft.com/office/powerpoint/2010/main" val="12920106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456069"/>
            <a:ext cx="5852161" cy="785991"/>
          </a:xfrm>
          <a:prstGeom prst="rect">
            <a:avLst/>
          </a:prstGeom>
          <a:solidFill>
            <a:srgbClr val="00B2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ectangle 6"/>
          <p:cNvSpPr/>
          <p:nvPr/>
        </p:nvSpPr>
        <p:spPr>
          <a:xfrm>
            <a:off x="459105" y="561717"/>
            <a:ext cx="5652135" cy="584775"/>
          </a:xfrm>
          <a:prstGeom prst="rect">
            <a:avLst/>
          </a:prstGeom>
        </p:spPr>
        <p:txBody>
          <a:bodyPr wrap="square">
            <a:spAutoFit/>
          </a:bodyPr>
          <a:lstStyle/>
          <a:p>
            <a:r>
              <a:rPr lang="en-GB" sz="3200" dirty="0" smtClean="0">
                <a:solidFill>
                  <a:schemeClr val="bg1"/>
                </a:solidFill>
                <a:latin typeface="Arial"/>
                <a:cs typeface="Arial"/>
              </a:rPr>
              <a:t>Source of information</a:t>
            </a:r>
            <a:endParaRPr lang="en-GB" sz="3200" dirty="0">
              <a:solidFill>
                <a:schemeClr val="bg1"/>
              </a:solidFill>
              <a:latin typeface="Arial"/>
              <a:cs typeface="Arial"/>
            </a:endParaRPr>
          </a:p>
        </p:txBody>
      </p:sp>
      <p:sp>
        <p:nvSpPr>
          <p:cNvPr id="10" name="TextBox 9"/>
          <p:cNvSpPr txBox="1"/>
          <p:nvPr/>
        </p:nvSpPr>
        <p:spPr>
          <a:xfrm>
            <a:off x="489584" y="1882234"/>
            <a:ext cx="8142971" cy="461665"/>
          </a:xfrm>
          <a:prstGeom prst="rect">
            <a:avLst/>
          </a:prstGeom>
          <a:noFill/>
        </p:spPr>
        <p:txBody>
          <a:bodyPr wrap="square" rtlCol="0">
            <a:spAutoFit/>
          </a:bodyPr>
          <a:lstStyle/>
          <a:p>
            <a:r>
              <a:rPr lang="en-GB" sz="2400" dirty="0" smtClean="0">
                <a:solidFill>
                  <a:schemeClr val="tx1">
                    <a:lumMod val="75000"/>
                    <a:lumOff val="25000"/>
                  </a:schemeClr>
                </a:solidFill>
                <a:latin typeface="Arial"/>
                <a:cs typeface="Arial"/>
              </a:rPr>
              <a:t>BODY TEXT (Arial 24pt suggested size)</a:t>
            </a:r>
            <a:endParaRPr lang="en-GB" sz="2400" dirty="0">
              <a:solidFill>
                <a:schemeClr val="tx1">
                  <a:lumMod val="75000"/>
                  <a:lumOff val="25000"/>
                </a:schemeClr>
              </a:solidFill>
              <a:latin typeface="Arial"/>
              <a:cs typeface="Arial"/>
            </a:endParaRPr>
          </a:p>
        </p:txBody>
      </p:sp>
      <p:pic>
        <p:nvPicPr>
          <p:cNvPr id="2" name="Picture 1"/>
          <p:cNvPicPr>
            <a:picLocks noChangeAspect="1"/>
          </p:cNvPicPr>
          <p:nvPr/>
        </p:nvPicPr>
        <p:blipFill rotWithShape="1">
          <a:blip r:embed="rId2"/>
          <a:srcRect l="6000" t="8561" r="7426"/>
          <a:stretch/>
        </p:blipFill>
        <p:spPr>
          <a:xfrm>
            <a:off x="260738" y="1347708"/>
            <a:ext cx="8600661" cy="5107274"/>
          </a:xfrm>
          <a:prstGeom prst="rect">
            <a:avLst/>
          </a:prstGeom>
        </p:spPr>
      </p:pic>
    </p:spTree>
    <p:extLst>
      <p:ext uri="{BB962C8B-B14F-4D97-AF65-F5344CB8AC3E}">
        <p14:creationId xmlns:p14="http://schemas.microsoft.com/office/powerpoint/2010/main" val="24279786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456069"/>
            <a:ext cx="5852161" cy="785991"/>
          </a:xfrm>
          <a:prstGeom prst="rect">
            <a:avLst/>
          </a:prstGeom>
          <a:solidFill>
            <a:srgbClr val="00B2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ectangle 6"/>
          <p:cNvSpPr/>
          <p:nvPr/>
        </p:nvSpPr>
        <p:spPr>
          <a:xfrm>
            <a:off x="459105" y="561717"/>
            <a:ext cx="5230495" cy="584775"/>
          </a:xfrm>
          <a:prstGeom prst="rect">
            <a:avLst/>
          </a:prstGeom>
        </p:spPr>
        <p:txBody>
          <a:bodyPr wrap="square">
            <a:spAutoFit/>
          </a:bodyPr>
          <a:lstStyle/>
          <a:p>
            <a:r>
              <a:rPr lang="en-GB" sz="3200" dirty="0" smtClean="0">
                <a:solidFill>
                  <a:schemeClr val="bg1"/>
                </a:solidFill>
                <a:latin typeface="Arial"/>
                <a:cs typeface="Arial"/>
              </a:rPr>
              <a:t>Carbon footprinting tools</a:t>
            </a:r>
            <a:endParaRPr lang="en-GB" sz="3200" dirty="0">
              <a:solidFill>
                <a:schemeClr val="bg1"/>
              </a:solidFill>
              <a:latin typeface="Arial"/>
              <a:cs typeface="Arial"/>
            </a:endParaRPr>
          </a:p>
        </p:txBody>
      </p:sp>
      <p:sp>
        <p:nvSpPr>
          <p:cNvPr id="10" name="TextBox 9"/>
          <p:cNvSpPr txBox="1"/>
          <p:nvPr/>
        </p:nvSpPr>
        <p:spPr>
          <a:xfrm>
            <a:off x="489584" y="1882234"/>
            <a:ext cx="8142971" cy="3724096"/>
          </a:xfrm>
          <a:prstGeom prst="rect">
            <a:avLst/>
          </a:prstGeom>
          <a:noFill/>
        </p:spPr>
        <p:txBody>
          <a:bodyPr wrap="square" rtlCol="0">
            <a:spAutoFit/>
          </a:bodyPr>
          <a:lstStyle/>
          <a:p>
            <a:pPr>
              <a:spcAft>
                <a:spcPts val="1200"/>
              </a:spcAft>
            </a:pPr>
            <a:r>
              <a:rPr lang="en-GB" sz="2400" dirty="0" smtClean="0">
                <a:solidFill>
                  <a:schemeClr val="tx1">
                    <a:lumMod val="75000"/>
                    <a:lumOff val="25000"/>
                  </a:schemeClr>
                </a:solidFill>
                <a:latin typeface="Arial"/>
                <a:cs typeface="Arial"/>
              </a:rPr>
              <a:t>Public Sector organisations are using a range of tools to calculate their carbon footprints and manage their project registers:</a:t>
            </a:r>
          </a:p>
          <a:p>
            <a:pPr marL="914400" lvl="1" indent="-457200">
              <a:spcAft>
                <a:spcPts val="600"/>
              </a:spcAft>
              <a:buFont typeface="+mj-lt"/>
              <a:buAutoNum type="arabicPeriod"/>
            </a:pPr>
            <a:r>
              <a:rPr lang="en-GB" sz="2200" dirty="0" smtClean="0">
                <a:solidFill>
                  <a:schemeClr val="tx1">
                    <a:lumMod val="75000"/>
                    <a:lumOff val="25000"/>
                  </a:schemeClr>
                </a:solidFill>
                <a:latin typeface="Arial"/>
                <a:cs typeface="Arial"/>
              </a:rPr>
              <a:t>The Resource Efficient Scotland Carbon Footprint &amp; Project Register tool – now available for 2014/15</a:t>
            </a:r>
          </a:p>
          <a:p>
            <a:pPr marL="914400" lvl="1" indent="-457200">
              <a:spcAft>
                <a:spcPts val="600"/>
              </a:spcAft>
              <a:buFont typeface="+mj-lt"/>
              <a:buAutoNum type="arabicPeriod"/>
            </a:pPr>
            <a:r>
              <a:rPr lang="en-GB" sz="2200" dirty="0" smtClean="0">
                <a:solidFill>
                  <a:schemeClr val="tx1">
                    <a:lumMod val="75000"/>
                    <a:lumOff val="25000"/>
                  </a:schemeClr>
                </a:solidFill>
                <a:latin typeface="Arial"/>
                <a:cs typeface="Arial"/>
              </a:rPr>
              <a:t>CMPR (original Carbon Trust CMP tool)</a:t>
            </a:r>
          </a:p>
          <a:p>
            <a:pPr marL="914400" lvl="1" indent="-457200">
              <a:spcAft>
                <a:spcPts val="600"/>
              </a:spcAft>
              <a:buFont typeface="+mj-lt"/>
              <a:buAutoNum type="arabicPeriod"/>
            </a:pPr>
            <a:r>
              <a:rPr lang="en-GB" sz="2200" dirty="0" smtClean="0">
                <a:solidFill>
                  <a:schemeClr val="tx1">
                    <a:lumMod val="75000"/>
                    <a:lumOff val="25000"/>
                  </a:schemeClr>
                </a:solidFill>
                <a:latin typeface="Arial"/>
                <a:cs typeface="Arial"/>
              </a:rPr>
              <a:t>UKWIR carbon accounting workbook</a:t>
            </a:r>
          </a:p>
          <a:p>
            <a:pPr marL="914400" lvl="1" indent="-457200">
              <a:spcAft>
                <a:spcPts val="600"/>
              </a:spcAft>
              <a:buFont typeface="+mj-lt"/>
              <a:buAutoNum type="arabicPeriod"/>
            </a:pPr>
            <a:r>
              <a:rPr lang="en-GB" sz="2200" dirty="0" smtClean="0">
                <a:solidFill>
                  <a:schemeClr val="tx1">
                    <a:lumMod val="75000"/>
                    <a:lumOff val="25000"/>
                  </a:schemeClr>
                </a:solidFill>
                <a:latin typeface="Arial"/>
                <a:cs typeface="Arial"/>
              </a:rPr>
              <a:t>Own developed spreadsheets</a:t>
            </a:r>
          </a:p>
          <a:p>
            <a:endParaRPr lang="en-GB" sz="2400" dirty="0">
              <a:solidFill>
                <a:schemeClr val="tx1">
                  <a:lumMod val="75000"/>
                  <a:lumOff val="25000"/>
                </a:schemeClr>
              </a:solidFill>
              <a:latin typeface="Arial"/>
              <a:cs typeface="Arial"/>
            </a:endParaRPr>
          </a:p>
        </p:txBody>
      </p:sp>
    </p:spTree>
    <p:extLst>
      <p:ext uri="{BB962C8B-B14F-4D97-AF65-F5344CB8AC3E}">
        <p14:creationId xmlns:p14="http://schemas.microsoft.com/office/powerpoint/2010/main" val="374129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456069"/>
            <a:ext cx="5852161" cy="1283831"/>
          </a:xfrm>
          <a:prstGeom prst="rect">
            <a:avLst/>
          </a:prstGeom>
          <a:solidFill>
            <a:srgbClr val="00B2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ectangle 6"/>
          <p:cNvSpPr/>
          <p:nvPr/>
        </p:nvSpPr>
        <p:spPr>
          <a:xfrm>
            <a:off x="139701" y="561717"/>
            <a:ext cx="6121400" cy="1077218"/>
          </a:xfrm>
          <a:prstGeom prst="rect">
            <a:avLst/>
          </a:prstGeom>
        </p:spPr>
        <p:txBody>
          <a:bodyPr wrap="square">
            <a:spAutoFit/>
          </a:bodyPr>
          <a:lstStyle/>
          <a:p>
            <a:r>
              <a:rPr lang="en-GB" sz="3200" dirty="0" smtClean="0">
                <a:solidFill>
                  <a:schemeClr val="bg1"/>
                </a:solidFill>
                <a:latin typeface="Arial"/>
                <a:cs typeface="Arial"/>
              </a:rPr>
              <a:t>Carbon Footprint &amp; Project Register tool</a:t>
            </a:r>
            <a:endParaRPr lang="en-GB" sz="3200" dirty="0">
              <a:solidFill>
                <a:schemeClr val="bg1"/>
              </a:solidFill>
              <a:latin typeface="Arial"/>
              <a:cs typeface="Arial"/>
            </a:endParaRPr>
          </a:p>
        </p:txBody>
      </p:sp>
      <p:pic>
        <p:nvPicPr>
          <p:cNvPr id="2" name="Picture 1" descr="CFPF tool LARGE ORGS BLANK FINAL 2015  [Compatibility Mode] - Excel"/>
          <p:cNvPicPr>
            <a:picLocks noChangeAspect="1"/>
          </p:cNvPicPr>
          <p:nvPr/>
        </p:nvPicPr>
        <p:blipFill rotWithShape="1">
          <a:blip r:embed="rId2">
            <a:extLst>
              <a:ext uri="{28A0092B-C50C-407E-A947-70E740481C1C}">
                <a14:useLocalDpi xmlns:a14="http://schemas.microsoft.com/office/drawing/2010/main" val="0"/>
              </a:ext>
            </a:extLst>
          </a:blip>
          <a:srcRect l="2128" t="6697" r="2431" b="7562"/>
          <a:stretch/>
        </p:blipFill>
        <p:spPr>
          <a:xfrm>
            <a:off x="459105" y="2056719"/>
            <a:ext cx="7975600" cy="4064681"/>
          </a:xfrm>
          <a:prstGeom prst="rect">
            <a:avLst/>
          </a:prstGeom>
        </p:spPr>
      </p:pic>
    </p:spTree>
    <p:extLst>
      <p:ext uri="{BB962C8B-B14F-4D97-AF65-F5344CB8AC3E}">
        <p14:creationId xmlns:p14="http://schemas.microsoft.com/office/powerpoint/2010/main" val="39463741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456069"/>
            <a:ext cx="5852161" cy="785991"/>
          </a:xfrm>
          <a:prstGeom prst="rect">
            <a:avLst/>
          </a:prstGeom>
          <a:solidFill>
            <a:srgbClr val="00B2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ectangle 6"/>
          <p:cNvSpPr/>
          <p:nvPr/>
        </p:nvSpPr>
        <p:spPr>
          <a:xfrm>
            <a:off x="459105" y="561717"/>
            <a:ext cx="5230495" cy="584775"/>
          </a:xfrm>
          <a:prstGeom prst="rect">
            <a:avLst/>
          </a:prstGeom>
        </p:spPr>
        <p:txBody>
          <a:bodyPr wrap="square">
            <a:spAutoFit/>
          </a:bodyPr>
          <a:lstStyle/>
          <a:p>
            <a:r>
              <a:rPr lang="en-GB" sz="3200" dirty="0" smtClean="0">
                <a:solidFill>
                  <a:schemeClr val="bg1"/>
                </a:solidFill>
                <a:latin typeface="Arial"/>
                <a:cs typeface="Arial"/>
              </a:rPr>
              <a:t>Recommendations</a:t>
            </a:r>
            <a:endParaRPr lang="en-GB" sz="3200" dirty="0">
              <a:solidFill>
                <a:schemeClr val="bg1"/>
              </a:solidFill>
              <a:latin typeface="Arial"/>
              <a:cs typeface="Arial"/>
            </a:endParaRPr>
          </a:p>
        </p:txBody>
      </p:sp>
      <p:sp>
        <p:nvSpPr>
          <p:cNvPr id="10" name="TextBox 9"/>
          <p:cNvSpPr txBox="1"/>
          <p:nvPr/>
        </p:nvSpPr>
        <p:spPr>
          <a:xfrm>
            <a:off x="489584" y="1882234"/>
            <a:ext cx="8142971" cy="4078039"/>
          </a:xfrm>
          <a:prstGeom prst="rect">
            <a:avLst/>
          </a:prstGeom>
          <a:noFill/>
        </p:spPr>
        <p:txBody>
          <a:bodyPr wrap="square" rtlCol="0">
            <a:spAutoFit/>
          </a:bodyPr>
          <a:lstStyle/>
          <a:p>
            <a:r>
              <a:rPr lang="en-GB" sz="2400" dirty="0" smtClean="0">
                <a:solidFill>
                  <a:schemeClr val="tx1">
                    <a:lumMod val="75000"/>
                    <a:lumOff val="25000"/>
                  </a:schemeClr>
                </a:solidFill>
                <a:latin typeface="Arial"/>
                <a:cs typeface="Arial"/>
              </a:rPr>
              <a:t>If you are running your own system, it works for you and you have confidence in the data, there is no need to change</a:t>
            </a:r>
          </a:p>
          <a:p>
            <a:pPr>
              <a:spcAft>
                <a:spcPts val="1200"/>
              </a:spcAft>
            </a:pPr>
            <a:r>
              <a:rPr lang="en-GB" sz="2400" dirty="0" smtClean="0">
                <a:solidFill>
                  <a:schemeClr val="tx1">
                    <a:lumMod val="75000"/>
                    <a:lumOff val="25000"/>
                  </a:schemeClr>
                </a:solidFill>
                <a:latin typeface="Arial"/>
                <a:cs typeface="Arial"/>
              </a:rPr>
              <a:t>If you have not yet started to calculate your carbon footprint, the CF&amp;PR tool is a good option:</a:t>
            </a:r>
          </a:p>
          <a:p>
            <a:pPr marL="914400" lvl="1" indent="-457200">
              <a:spcAft>
                <a:spcPts val="600"/>
              </a:spcAft>
              <a:buAutoNum type="arabicPeriod"/>
            </a:pPr>
            <a:r>
              <a:rPr lang="en-GB" sz="2200" dirty="0" smtClean="0">
                <a:solidFill>
                  <a:schemeClr val="tx1">
                    <a:lumMod val="75000"/>
                    <a:lumOff val="25000"/>
                  </a:schemeClr>
                </a:solidFill>
                <a:latin typeface="Arial"/>
                <a:cs typeface="Arial"/>
              </a:rPr>
              <a:t>Reliable emission factors</a:t>
            </a:r>
          </a:p>
          <a:p>
            <a:pPr marL="914400" lvl="1" indent="-457200">
              <a:spcAft>
                <a:spcPts val="600"/>
              </a:spcAft>
              <a:buAutoNum type="arabicPeriod"/>
            </a:pPr>
            <a:r>
              <a:rPr lang="en-GB" sz="2200" dirty="0" smtClean="0">
                <a:solidFill>
                  <a:schemeClr val="tx1">
                    <a:lumMod val="75000"/>
                    <a:lumOff val="25000"/>
                  </a:schemeClr>
                </a:solidFill>
                <a:latin typeface="Arial"/>
                <a:cs typeface="Arial"/>
              </a:rPr>
              <a:t>Only data entry required</a:t>
            </a:r>
          </a:p>
          <a:p>
            <a:pPr marL="914400" lvl="1" indent="-457200">
              <a:spcAft>
                <a:spcPts val="600"/>
              </a:spcAft>
              <a:buAutoNum type="arabicPeriod"/>
            </a:pPr>
            <a:r>
              <a:rPr lang="en-GB" sz="2200" dirty="0" smtClean="0">
                <a:solidFill>
                  <a:schemeClr val="tx1">
                    <a:lumMod val="75000"/>
                    <a:lumOff val="25000"/>
                  </a:schemeClr>
                </a:solidFill>
                <a:latin typeface="Arial"/>
                <a:cs typeface="Arial"/>
              </a:rPr>
              <a:t>All data requirements are in one place</a:t>
            </a:r>
          </a:p>
          <a:p>
            <a:r>
              <a:rPr lang="en-GB" sz="2400" dirty="0" smtClean="0">
                <a:solidFill>
                  <a:schemeClr val="tx1">
                    <a:lumMod val="75000"/>
                    <a:lumOff val="25000"/>
                  </a:schemeClr>
                </a:solidFill>
                <a:latin typeface="Arial"/>
                <a:cs typeface="Arial"/>
              </a:rPr>
              <a:t>The CF&amp;PR Tool will be used in this workshop to explain how to enter your data</a:t>
            </a:r>
          </a:p>
        </p:txBody>
      </p:sp>
    </p:spTree>
    <p:extLst>
      <p:ext uri="{BB962C8B-B14F-4D97-AF65-F5344CB8AC3E}">
        <p14:creationId xmlns:p14="http://schemas.microsoft.com/office/powerpoint/2010/main" val="36434304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456069"/>
            <a:ext cx="5852161" cy="785991"/>
          </a:xfrm>
          <a:prstGeom prst="rect">
            <a:avLst/>
          </a:prstGeom>
          <a:solidFill>
            <a:srgbClr val="00B2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ectangle 6"/>
          <p:cNvSpPr/>
          <p:nvPr/>
        </p:nvSpPr>
        <p:spPr>
          <a:xfrm>
            <a:off x="220980" y="649009"/>
            <a:ext cx="5230495" cy="400110"/>
          </a:xfrm>
          <a:prstGeom prst="rect">
            <a:avLst/>
          </a:prstGeom>
        </p:spPr>
        <p:txBody>
          <a:bodyPr wrap="square">
            <a:spAutoFit/>
          </a:bodyPr>
          <a:lstStyle/>
          <a:p>
            <a:r>
              <a:rPr lang="en-GB" sz="2000" dirty="0" smtClean="0">
                <a:latin typeface="Arial"/>
                <a:cs typeface="Arial"/>
              </a:rPr>
              <a:t>Alignment of emission factors and years</a:t>
            </a:r>
            <a:endParaRPr lang="en-GB" sz="2000" dirty="0">
              <a:latin typeface="Arial"/>
              <a:cs typeface="Arial"/>
            </a:endParaRPr>
          </a:p>
        </p:txBody>
      </p:sp>
      <p:graphicFrame>
        <p:nvGraphicFramePr>
          <p:cNvPr id="2" name="Diagram 1"/>
          <p:cNvGraphicFramePr/>
          <p:nvPr>
            <p:extLst>
              <p:ext uri="{D42A27DB-BD31-4B8C-83A1-F6EECF244321}">
                <p14:modId xmlns:p14="http://schemas.microsoft.com/office/powerpoint/2010/main" val="3988756105"/>
              </p:ext>
            </p:extLst>
          </p:nvPr>
        </p:nvGraphicFramePr>
        <p:xfrm>
          <a:off x="698500" y="1397000"/>
          <a:ext cx="7950200" cy="4483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698500" y="1619250"/>
            <a:ext cx="800100" cy="800100"/>
          </a:xfrm>
          <a:prstGeom prst="rect">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2014</a:t>
            </a:r>
            <a:endParaRPr lang="en-GB" dirty="0"/>
          </a:p>
        </p:txBody>
      </p:sp>
      <p:sp>
        <p:nvSpPr>
          <p:cNvPr id="8" name="Rectangle 7"/>
          <p:cNvSpPr/>
          <p:nvPr/>
        </p:nvSpPr>
        <p:spPr>
          <a:xfrm>
            <a:off x="3402012" y="1619250"/>
            <a:ext cx="1114425" cy="800100"/>
          </a:xfrm>
          <a:prstGeom prst="rect">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b="1" dirty="0" smtClean="0"/>
              <a:t>2014</a:t>
            </a:r>
            <a:r>
              <a:rPr lang="en-GB" dirty="0" smtClean="0"/>
              <a:t>/15</a:t>
            </a:r>
            <a:endParaRPr lang="en-GB" dirty="0"/>
          </a:p>
        </p:txBody>
      </p:sp>
      <p:sp>
        <p:nvSpPr>
          <p:cNvPr id="9" name="Rectangle 8"/>
          <p:cNvSpPr/>
          <p:nvPr/>
        </p:nvSpPr>
        <p:spPr>
          <a:xfrm>
            <a:off x="6134101" y="1619250"/>
            <a:ext cx="1085848" cy="75565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2014/</a:t>
            </a:r>
            <a:r>
              <a:rPr lang="en-GB" sz="2000" b="1" dirty="0" smtClean="0"/>
              <a:t>15</a:t>
            </a:r>
            <a:endParaRPr lang="en-GB" sz="2000" b="1" dirty="0"/>
          </a:p>
        </p:txBody>
      </p:sp>
    </p:spTree>
    <p:extLst>
      <p:ext uri="{BB962C8B-B14F-4D97-AF65-F5344CB8AC3E}">
        <p14:creationId xmlns:p14="http://schemas.microsoft.com/office/powerpoint/2010/main" val="5385312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456069"/>
            <a:ext cx="5852161" cy="785991"/>
          </a:xfrm>
          <a:prstGeom prst="rect">
            <a:avLst/>
          </a:prstGeom>
          <a:solidFill>
            <a:srgbClr val="00B2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ectangle 6"/>
          <p:cNvSpPr/>
          <p:nvPr/>
        </p:nvSpPr>
        <p:spPr>
          <a:xfrm>
            <a:off x="158860" y="587454"/>
            <a:ext cx="5852160" cy="523220"/>
          </a:xfrm>
          <a:prstGeom prst="rect">
            <a:avLst/>
          </a:prstGeom>
        </p:spPr>
        <p:txBody>
          <a:bodyPr wrap="square">
            <a:spAutoFit/>
          </a:bodyPr>
          <a:lstStyle/>
          <a:p>
            <a:r>
              <a:rPr lang="en-GB" sz="2800" dirty="0" smtClean="0">
                <a:solidFill>
                  <a:schemeClr val="bg1"/>
                </a:solidFill>
                <a:latin typeface="Arial"/>
                <a:cs typeface="Arial"/>
              </a:rPr>
              <a:t>Section 3 – 4 key parts</a:t>
            </a:r>
            <a:endParaRPr lang="en-GB" sz="2800" dirty="0">
              <a:solidFill>
                <a:schemeClr val="bg1"/>
              </a:solidFill>
              <a:latin typeface="Arial"/>
              <a:cs typeface="Arial"/>
            </a:endParaRPr>
          </a:p>
        </p:txBody>
      </p:sp>
      <p:graphicFrame>
        <p:nvGraphicFramePr>
          <p:cNvPr id="3" name="Table 2"/>
          <p:cNvGraphicFramePr>
            <a:graphicFrameLocks noGrp="1"/>
          </p:cNvGraphicFramePr>
          <p:nvPr>
            <p:extLst>
              <p:ext uri="{D42A27DB-BD31-4B8C-83A1-F6EECF244321}">
                <p14:modId xmlns:p14="http://schemas.microsoft.com/office/powerpoint/2010/main" val="3872578955"/>
              </p:ext>
            </p:extLst>
          </p:nvPr>
        </p:nvGraphicFramePr>
        <p:xfrm>
          <a:off x="523128" y="1878964"/>
          <a:ext cx="3924300" cy="1811020"/>
        </p:xfrm>
        <a:graphic>
          <a:graphicData uri="http://schemas.openxmlformats.org/drawingml/2006/table">
            <a:tbl>
              <a:tblPr firstRow="1" bandRow="1">
                <a:tableStyleId>{93296810-A885-4BE3-A3E7-6D5BEEA58F35}</a:tableStyleId>
              </a:tblPr>
              <a:tblGrid>
                <a:gridCol w="3924300"/>
              </a:tblGrid>
              <a:tr h="6985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b="1" dirty="0" smtClean="0">
                          <a:solidFill>
                            <a:schemeClr val="tx1"/>
                          </a:solidFill>
                          <a:latin typeface="Arial" panose="020B0604020202020204" pitchFamily="34" charset="0"/>
                          <a:cs typeface="Arial" panose="020B0604020202020204" pitchFamily="34" charset="0"/>
                        </a:rPr>
                        <a:t>Part A - Current and previous carbon footprints:</a:t>
                      </a:r>
                    </a:p>
                  </a:txBody>
                  <a:tcPr>
                    <a:solidFill>
                      <a:srgbClr val="FFC000"/>
                    </a:solidFill>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dirty="0" smtClean="0">
                          <a:solidFill>
                            <a:schemeClr val="tx1"/>
                          </a:solidFill>
                          <a:latin typeface="Arial" panose="020B0604020202020204" pitchFamily="34" charset="0"/>
                          <a:cs typeface="Arial" panose="020B0604020202020204" pitchFamily="34" charset="0"/>
                        </a:rPr>
                        <a:t>Question 3a</a:t>
                      </a:r>
                    </a:p>
                  </a:txBody>
                  <a:tcPr>
                    <a:solidFill>
                      <a:srgbClr val="FFF2CD"/>
                    </a:solidFill>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dirty="0" smtClean="0">
                          <a:solidFill>
                            <a:schemeClr val="tx1"/>
                          </a:solidFill>
                          <a:latin typeface="Arial" panose="020B0604020202020204" pitchFamily="34" charset="0"/>
                          <a:cs typeface="Arial" panose="020B0604020202020204" pitchFamily="34" charset="0"/>
                        </a:rPr>
                        <a:t>Question 3b</a:t>
                      </a:r>
                    </a:p>
                  </a:txBody>
                  <a:tcPr>
                    <a:solidFill>
                      <a:srgbClr val="FFF2CD"/>
                    </a:solidFill>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dirty="0" smtClean="0">
                          <a:solidFill>
                            <a:schemeClr val="tx1"/>
                          </a:solidFill>
                          <a:latin typeface="Arial" panose="020B0604020202020204" pitchFamily="34" charset="0"/>
                          <a:cs typeface="Arial" panose="020B0604020202020204" pitchFamily="34" charset="0"/>
                        </a:rPr>
                        <a:t>Question 3c</a:t>
                      </a:r>
                    </a:p>
                  </a:txBody>
                  <a:tcPr>
                    <a:solidFill>
                      <a:srgbClr val="FFF2CD"/>
                    </a:solid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536507628"/>
              </p:ext>
            </p:extLst>
          </p:nvPr>
        </p:nvGraphicFramePr>
        <p:xfrm>
          <a:off x="4694936" y="1878964"/>
          <a:ext cx="3924300" cy="1069340"/>
        </p:xfrm>
        <a:graphic>
          <a:graphicData uri="http://schemas.openxmlformats.org/drawingml/2006/table">
            <a:tbl>
              <a:tblPr firstRow="1" bandRow="1">
                <a:tableStyleId>{93296810-A885-4BE3-A3E7-6D5BEEA58F35}</a:tableStyleId>
              </a:tblPr>
              <a:tblGrid>
                <a:gridCol w="3924300"/>
              </a:tblGrid>
              <a:tr h="6985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b="1" dirty="0" smtClean="0">
                          <a:solidFill>
                            <a:schemeClr val="tx1"/>
                          </a:solidFill>
                          <a:latin typeface="Arial" panose="020B0604020202020204" pitchFamily="34" charset="0"/>
                          <a:cs typeface="Arial" panose="020B0604020202020204" pitchFamily="34" charset="0"/>
                        </a:rPr>
                        <a:t>Part B</a:t>
                      </a:r>
                      <a:r>
                        <a:rPr lang="en-GB" sz="1800" b="1" baseline="0" dirty="0" smtClean="0">
                          <a:solidFill>
                            <a:schemeClr val="tx1"/>
                          </a:solidFill>
                          <a:latin typeface="Arial" panose="020B0604020202020204" pitchFamily="34" charset="0"/>
                          <a:cs typeface="Arial" panose="020B0604020202020204" pitchFamily="34" charset="0"/>
                        </a:rPr>
                        <a:t> – Targets:</a:t>
                      </a:r>
                      <a:endParaRPr lang="en-GB" sz="1800" b="1" dirty="0" smtClean="0">
                        <a:solidFill>
                          <a:schemeClr val="tx1"/>
                        </a:solidFill>
                        <a:latin typeface="Arial" panose="020B0604020202020204" pitchFamily="34" charset="0"/>
                        <a:cs typeface="Arial" panose="020B0604020202020204" pitchFamily="34" charset="0"/>
                      </a:endParaRPr>
                    </a:p>
                  </a:txBody>
                  <a:tcPr>
                    <a:solidFill>
                      <a:srgbClr val="FFC000"/>
                    </a:solidFill>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dirty="0" smtClean="0">
                          <a:solidFill>
                            <a:schemeClr val="tx1"/>
                          </a:solidFill>
                          <a:latin typeface="Arial" panose="020B0604020202020204" pitchFamily="34" charset="0"/>
                          <a:cs typeface="Arial" panose="020B0604020202020204" pitchFamily="34" charset="0"/>
                        </a:rPr>
                        <a:t>Question 3d</a:t>
                      </a:r>
                    </a:p>
                  </a:txBody>
                  <a:tcPr>
                    <a:solidFill>
                      <a:srgbClr val="FFF2CD"/>
                    </a:solidFill>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016162672"/>
              </p:ext>
            </p:extLst>
          </p:nvPr>
        </p:nvGraphicFramePr>
        <p:xfrm>
          <a:off x="523128" y="4065965"/>
          <a:ext cx="3924300" cy="2181860"/>
        </p:xfrm>
        <a:graphic>
          <a:graphicData uri="http://schemas.openxmlformats.org/drawingml/2006/table">
            <a:tbl>
              <a:tblPr firstRow="1" bandRow="1">
                <a:tableStyleId>{93296810-A885-4BE3-A3E7-6D5BEEA58F35}</a:tableStyleId>
              </a:tblPr>
              <a:tblGrid>
                <a:gridCol w="3924300"/>
              </a:tblGrid>
              <a:tr h="6985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b="1" dirty="0" smtClean="0">
                          <a:solidFill>
                            <a:schemeClr val="tx1"/>
                          </a:solidFill>
                          <a:latin typeface="Arial" panose="020B0604020202020204" pitchFamily="34" charset="0"/>
                          <a:cs typeface="Arial" panose="020B0604020202020204" pitchFamily="34" charset="0"/>
                        </a:rPr>
                        <a:t>Part C - Carbon reductions from projects</a:t>
                      </a:r>
                    </a:p>
                  </a:txBody>
                  <a:tcPr>
                    <a:solidFill>
                      <a:srgbClr val="FFC000"/>
                    </a:solidFill>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dirty="0" smtClean="0">
                          <a:solidFill>
                            <a:schemeClr val="tx1"/>
                          </a:solidFill>
                          <a:latin typeface="Arial" panose="020B0604020202020204" pitchFamily="34" charset="0"/>
                          <a:cs typeface="Arial" panose="020B0604020202020204" pitchFamily="34" charset="0"/>
                        </a:rPr>
                        <a:t>Question 3e</a:t>
                      </a:r>
                    </a:p>
                  </a:txBody>
                  <a:tcPr>
                    <a:solidFill>
                      <a:srgbClr val="FFF2CD"/>
                    </a:solidFill>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dirty="0" smtClean="0">
                          <a:solidFill>
                            <a:schemeClr val="tx1"/>
                          </a:solidFill>
                          <a:latin typeface="Arial" panose="020B0604020202020204" pitchFamily="34" charset="0"/>
                          <a:cs typeface="Arial" panose="020B0604020202020204" pitchFamily="34" charset="0"/>
                        </a:rPr>
                        <a:t>Question 3f</a:t>
                      </a:r>
                    </a:p>
                  </a:txBody>
                  <a:tcPr>
                    <a:solidFill>
                      <a:srgbClr val="FFF2CD"/>
                    </a:solidFill>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dirty="0" smtClean="0">
                          <a:solidFill>
                            <a:schemeClr val="tx1"/>
                          </a:solidFill>
                          <a:latin typeface="Arial" panose="020B0604020202020204" pitchFamily="34" charset="0"/>
                          <a:cs typeface="Arial" panose="020B0604020202020204" pitchFamily="34" charset="0"/>
                        </a:rPr>
                        <a:t>Question 3h</a:t>
                      </a:r>
                    </a:p>
                  </a:txBody>
                  <a:tcPr>
                    <a:solidFill>
                      <a:srgbClr val="FFF2CD"/>
                    </a:solidFill>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dirty="0" smtClean="0">
                          <a:solidFill>
                            <a:schemeClr val="tx1"/>
                          </a:solidFill>
                          <a:latin typeface="Arial" panose="020B0604020202020204" pitchFamily="34" charset="0"/>
                          <a:cs typeface="Arial" panose="020B0604020202020204" pitchFamily="34" charset="0"/>
                        </a:rPr>
                        <a:t>Question 3j</a:t>
                      </a:r>
                    </a:p>
                  </a:txBody>
                  <a:tcPr>
                    <a:solidFill>
                      <a:srgbClr val="FFF2CD"/>
                    </a:solidFill>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227438829"/>
              </p:ext>
            </p:extLst>
          </p:nvPr>
        </p:nvGraphicFramePr>
        <p:xfrm>
          <a:off x="4694936" y="4065965"/>
          <a:ext cx="3924300" cy="1656080"/>
        </p:xfrm>
        <a:graphic>
          <a:graphicData uri="http://schemas.openxmlformats.org/drawingml/2006/table">
            <a:tbl>
              <a:tblPr firstRow="1" bandRow="1">
                <a:tableStyleId>{93296810-A885-4BE3-A3E7-6D5BEEA58F35}</a:tableStyleId>
              </a:tblPr>
              <a:tblGrid>
                <a:gridCol w="3924300"/>
              </a:tblGrid>
              <a:tr h="6985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b="1" dirty="0" smtClean="0">
                          <a:solidFill>
                            <a:schemeClr val="tx1"/>
                          </a:solidFill>
                          <a:latin typeface="Arial" panose="020B0604020202020204" pitchFamily="34" charset="0"/>
                          <a:cs typeface="Arial" panose="020B0604020202020204" pitchFamily="34" charset="0"/>
                        </a:rPr>
                        <a:t>Part D - Carbon increases/decreases from other sources:</a:t>
                      </a:r>
                    </a:p>
                  </a:txBody>
                  <a:tcPr>
                    <a:solidFill>
                      <a:srgbClr val="FFC000"/>
                    </a:solidFill>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dirty="0" smtClean="0">
                          <a:solidFill>
                            <a:schemeClr val="tx1"/>
                          </a:solidFill>
                          <a:latin typeface="Arial" panose="020B0604020202020204" pitchFamily="34" charset="0"/>
                          <a:cs typeface="Arial" panose="020B0604020202020204" pitchFamily="34" charset="0"/>
                        </a:rPr>
                        <a:t>Question 3g</a:t>
                      </a:r>
                    </a:p>
                  </a:txBody>
                  <a:tcPr>
                    <a:solidFill>
                      <a:srgbClr val="FFF2CD"/>
                    </a:solidFill>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dirty="0" smtClean="0">
                          <a:solidFill>
                            <a:schemeClr val="tx1"/>
                          </a:solidFill>
                          <a:latin typeface="Arial" panose="020B0604020202020204" pitchFamily="34" charset="0"/>
                          <a:cs typeface="Arial" panose="020B0604020202020204" pitchFamily="34" charset="0"/>
                        </a:rPr>
                        <a:t>Question 3i</a:t>
                      </a:r>
                    </a:p>
                  </a:txBody>
                  <a:tcPr>
                    <a:solidFill>
                      <a:srgbClr val="FFF2CD"/>
                    </a:solidFill>
                  </a:tcPr>
                </a:tc>
              </a:tr>
            </a:tbl>
          </a:graphicData>
        </a:graphic>
      </p:graphicFrame>
    </p:spTree>
    <p:extLst>
      <p:ext uri="{BB962C8B-B14F-4D97-AF65-F5344CB8AC3E}">
        <p14:creationId xmlns:p14="http://schemas.microsoft.com/office/powerpoint/2010/main" val="4279104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 y="561717"/>
            <a:ext cx="6111240" cy="584775"/>
          </a:xfrm>
          <a:prstGeom prst="rect">
            <a:avLst/>
          </a:prstGeom>
        </p:spPr>
        <p:txBody>
          <a:bodyPr wrap="square">
            <a:spAutoFit/>
          </a:bodyPr>
          <a:lstStyle/>
          <a:p>
            <a:r>
              <a:rPr lang="en-GB" sz="3200" dirty="0" smtClean="0">
                <a:solidFill>
                  <a:schemeClr val="bg1"/>
                </a:solidFill>
                <a:latin typeface="Arial"/>
                <a:cs typeface="Arial"/>
              </a:rPr>
              <a:t>Current and previous emissions </a:t>
            </a:r>
            <a:endParaRPr lang="en-GB" sz="3200" dirty="0">
              <a:solidFill>
                <a:schemeClr val="bg1"/>
              </a:solidFill>
              <a:latin typeface="Arial"/>
              <a:cs typeface="Arial"/>
            </a:endParaRPr>
          </a:p>
        </p:txBody>
      </p:sp>
      <p:sp>
        <p:nvSpPr>
          <p:cNvPr id="10" name="TextBox 9"/>
          <p:cNvSpPr txBox="1"/>
          <p:nvPr/>
        </p:nvSpPr>
        <p:spPr>
          <a:xfrm>
            <a:off x="489584" y="1882234"/>
            <a:ext cx="8142971" cy="2308324"/>
          </a:xfrm>
          <a:prstGeom prst="rect">
            <a:avLst/>
          </a:prstGeom>
          <a:noFill/>
        </p:spPr>
        <p:txBody>
          <a:bodyPr wrap="square" rtlCol="0">
            <a:spAutoFit/>
          </a:bodyPr>
          <a:lstStyle/>
          <a:p>
            <a:r>
              <a:rPr lang="en-GB" sz="2400" b="1" dirty="0" smtClean="0">
                <a:solidFill>
                  <a:schemeClr val="tx1">
                    <a:lumMod val="75000"/>
                    <a:lumOff val="25000"/>
                  </a:schemeClr>
                </a:solidFill>
                <a:latin typeface="Arial"/>
                <a:cs typeface="Arial"/>
              </a:rPr>
              <a:t>Key points:</a:t>
            </a:r>
          </a:p>
          <a:p>
            <a:pPr marL="342900" indent="-342900">
              <a:buFont typeface="Arial" panose="020B0604020202020204" pitchFamily="34" charset="0"/>
              <a:buChar char="•"/>
            </a:pPr>
            <a:r>
              <a:rPr lang="en-GB" sz="2400" dirty="0" smtClean="0">
                <a:solidFill>
                  <a:schemeClr val="tx1">
                    <a:lumMod val="75000"/>
                    <a:lumOff val="25000"/>
                  </a:schemeClr>
                </a:solidFill>
                <a:latin typeface="Arial"/>
                <a:cs typeface="Arial"/>
              </a:rPr>
              <a:t>Your baseline year is specific to your organisation</a:t>
            </a:r>
          </a:p>
          <a:p>
            <a:pPr marL="342900" indent="-342900">
              <a:buFont typeface="Arial" panose="020B0604020202020204" pitchFamily="34" charset="0"/>
              <a:buChar char="•"/>
            </a:pPr>
            <a:r>
              <a:rPr lang="en-GB" sz="2400" dirty="0" smtClean="0">
                <a:solidFill>
                  <a:schemeClr val="tx1">
                    <a:lumMod val="75000"/>
                    <a:lumOff val="25000"/>
                  </a:schemeClr>
                </a:solidFill>
                <a:latin typeface="Arial"/>
                <a:cs typeface="Arial"/>
              </a:rPr>
              <a:t>Year type is for reference</a:t>
            </a:r>
          </a:p>
          <a:p>
            <a:pPr marL="342900" indent="-342900">
              <a:buFont typeface="Arial" panose="020B0604020202020204" pitchFamily="34" charset="0"/>
              <a:buChar char="•"/>
            </a:pPr>
            <a:r>
              <a:rPr lang="en-GB" sz="2400" dirty="0" smtClean="0">
                <a:solidFill>
                  <a:schemeClr val="tx1">
                    <a:lumMod val="75000"/>
                    <a:lumOff val="25000"/>
                  </a:schemeClr>
                </a:solidFill>
                <a:latin typeface="Arial"/>
                <a:cs typeface="Arial"/>
              </a:rPr>
              <a:t>Scope 1 – 3 is approximate</a:t>
            </a:r>
          </a:p>
          <a:p>
            <a:pPr marL="342900" indent="-342900">
              <a:buFont typeface="Arial" panose="020B0604020202020204" pitchFamily="34" charset="0"/>
              <a:buChar char="•"/>
            </a:pPr>
            <a:r>
              <a:rPr lang="en-GB" sz="2400" dirty="0" smtClean="0">
                <a:solidFill>
                  <a:schemeClr val="tx1">
                    <a:lumMod val="75000"/>
                    <a:lumOff val="25000"/>
                  </a:schemeClr>
                </a:solidFill>
                <a:latin typeface="Arial"/>
                <a:cs typeface="Arial"/>
              </a:rPr>
              <a:t>The comments here are important e.g.</a:t>
            </a:r>
          </a:p>
          <a:p>
            <a:pPr marL="342900" indent="-342900">
              <a:buFont typeface="Arial" panose="020B0604020202020204" pitchFamily="34" charset="0"/>
              <a:buChar char="•"/>
            </a:pPr>
            <a:endParaRPr lang="en-GB" sz="2400" dirty="0">
              <a:solidFill>
                <a:schemeClr val="tx1">
                  <a:lumMod val="75000"/>
                  <a:lumOff val="25000"/>
                </a:schemeClr>
              </a:solidFill>
              <a:latin typeface="Arial"/>
              <a:cs typeface="Arial"/>
            </a:endParaRPr>
          </a:p>
        </p:txBody>
      </p:sp>
      <p:graphicFrame>
        <p:nvGraphicFramePr>
          <p:cNvPr id="2" name="Table 1"/>
          <p:cNvGraphicFramePr>
            <a:graphicFrameLocks noGrp="1"/>
          </p:cNvGraphicFramePr>
          <p:nvPr>
            <p:extLst>
              <p:ext uri="{D42A27DB-BD31-4B8C-83A1-F6EECF244321}">
                <p14:modId xmlns:p14="http://schemas.microsoft.com/office/powerpoint/2010/main" val="205780808"/>
              </p:ext>
            </p:extLst>
          </p:nvPr>
        </p:nvGraphicFramePr>
        <p:xfrm>
          <a:off x="251418" y="90509"/>
          <a:ext cx="6043738" cy="1606431"/>
        </p:xfrm>
        <a:graphic>
          <a:graphicData uri="http://schemas.openxmlformats.org/drawingml/2006/table">
            <a:tbl>
              <a:tblPr/>
              <a:tblGrid>
                <a:gridCol w="643440"/>
                <a:gridCol w="3343589"/>
                <a:gridCol w="2056709"/>
              </a:tblGrid>
              <a:tr h="549070">
                <a:tc>
                  <a:txBody>
                    <a:bodyPr/>
                    <a:lstStyle/>
                    <a:p>
                      <a:pPr algn="ctr" fontAlgn="ctr"/>
                      <a:r>
                        <a:rPr lang="en-GB" sz="1400" b="1" i="0" u="none" strike="noStrike" dirty="0">
                          <a:solidFill>
                            <a:srgbClr val="000000"/>
                          </a:solidFill>
                          <a:effectLst/>
                          <a:latin typeface="Calibri" panose="020F0502020204030204" pitchFamily="34" charset="0"/>
                        </a:rPr>
                        <a:t> </a:t>
                      </a:r>
                    </a:p>
                  </a:txBody>
                  <a:tcPr marL="9525" marR="9525" marT="9525" marB="0" anchor="ctr">
                    <a:lnL w="12700" cap="flat" cmpd="sng" algn="ctr">
                      <a:noFill/>
                      <a:prstDash val="solid"/>
                      <a:round/>
                      <a:headEnd type="none" w="med" len="med"/>
                      <a:tailEnd type="none" w="med" len="med"/>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algn="l" fontAlgn="ctr"/>
                      <a:r>
                        <a:rPr lang="en-GB" sz="2400" b="1" i="0" u="none" strike="noStrike" dirty="0">
                          <a:solidFill>
                            <a:srgbClr val="000000"/>
                          </a:solidFill>
                          <a:effectLst/>
                          <a:latin typeface="Calibri" panose="020F0502020204030204" pitchFamily="34" charset="0"/>
                        </a:rPr>
                        <a:t>Emissions</a:t>
                      </a:r>
                    </a:p>
                  </a:txBody>
                  <a:tcPr marL="9525" marR="9525" marT="9525"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algn="l" fontAlgn="ctr"/>
                      <a:r>
                        <a:rPr lang="en-GB" sz="1400" b="1" i="0" u="none" strike="noStrike">
                          <a:solidFill>
                            <a:srgbClr val="000000"/>
                          </a:solidFill>
                          <a:effectLst/>
                          <a:latin typeface="Calibri" panose="020F0502020204030204" pitchFamily="34" charset="0"/>
                        </a:rPr>
                        <a:t> </a:t>
                      </a:r>
                    </a:p>
                  </a:txBody>
                  <a:tcPr marL="9525" marR="9525" marT="9525" marB="0" anchor="ctr">
                    <a:lnL>
                      <a:noFill/>
                    </a:lnL>
                    <a:lnR>
                      <a:noFill/>
                    </a:lnR>
                    <a:lnT>
                      <a:noFill/>
                    </a:lnT>
                    <a:lnB w="6350" cap="flat" cmpd="sng" algn="ctr">
                      <a:noFill/>
                      <a:prstDash val="solid"/>
                      <a:round/>
                      <a:headEnd type="none" w="med" len="med"/>
                      <a:tailEnd type="none" w="med" len="med"/>
                    </a:lnB>
                    <a:solidFill>
                      <a:srgbClr val="FFD966"/>
                    </a:solidFill>
                  </a:tcPr>
                </a:tc>
              </a:tr>
              <a:tr h="1057361">
                <a:tc>
                  <a:txBody>
                    <a:bodyPr/>
                    <a:lstStyle/>
                    <a:p>
                      <a:pPr algn="ctr" fontAlgn="b"/>
                      <a:r>
                        <a:rPr lang="en-GB" sz="2000" b="1" i="0" u="none" strike="noStrike" dirty="0">
                          <a:solidFill>
                            <a:srgbClr val="000000"/>
                          </a:solidFill>
                          <a:effectLst/>
                          <a:latin typeface="Calibri" panose="020F0502020204030204" pitchFamily="34" charset="0"/>
                        </a:rPr>
                        <a:t>3a</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2CC"/>
                    </a:solidFill>
                  </a:tcPr>
                </a:tc>
                <a:tc gridSpan="2">
                  <a:txBody>
                    <a:bodyPr/>
                    <a:lstStyle/>
                    <a:p>
                      <a:pPr algn="l" fontAlgn="b"/>
                      <a:r>
                        <a:rPr lang="en-GB" sz="2000" b="1" i="0" u="none" strike="noStrike" dirty="0">
                          <a:solidFill>
                            <a:srgbClr val="000000"/>
                          </a:solidFill>
                          <a:effectLst/>
                          <a:latin typeface="Calibri" panose="020F0502020204030204" pitchFamily="34" charset="0"/>
                        </a:rPr>
                        <a:t>Corporate emissions from start of baseline year to end of report year</a:t>
                      </a:r>
                    </a:p>
                    <a:p>
                      <a:pPr algn="ctr" fontAlgn="b"/>
                      <a:r>
                        <a:rPr lang="en-GB" sz="2000" b="1" i="0" u="none" strike="noStrike" dirty="0">
                          <a:solidFill>
                            <a:srgbClr val="000000"/>
                          </a:solidFill>
                          <a:effectLst/>
                          <a:latin typeface="Calibri" panose="020F0502020204030204" pitchFamily="34" charset="0"/>
                        </a:rPr>
                        <a:t> </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2CC"/>
                    </a:solidFill>
                  </a:tcPr>
                </a:tc>
                <a:tc hMerge="1">
                  <a:txBody>
                    <a:bodyPr/>
                    <a:lstStyle/>
                    <a:p>
                      <a:pPr algn="ctr" fontAlgn="b"/>
                      <a:endParaRPr lang="en-GB" sz="1100" b="1"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FFF2CC"/>
                      </a:solidFill>
                      <a:prstDash val="solid"/>
                      <a:round/>
                      <a:headEnd type="none" w="med" len="med"/>
                      <a:tailEnd type="none" w="med" len="med"/>
                    </a:lnL>
                    <a:lnR w="6350" cap="flat" cmpd="sng" algn="ctr">
                      <a:solidFill>
                        <a:srgbClr val="FFF2CC"/>
                      </a:solidFill>
                      <a:prstDash val="solid"/>
                      <a:round/>
                      <a:headEnd type="none" w="med" len="med"/>
                      <a:tailEnd type="none" w="med" len="med"/>
                    </a:lnR>
                    <a:lnT w="6350" cap="flat" cmpd="sng" algn="ctr">
                      <a:solidFill>
                        <a:srgbClr val="FFF2CC"/>
                      </a:solidFill>
                      <a:prstDash val="solid"/>
                      <a:round/>
                      <a:headEnd type="none" w="med" len="med"/>
                      <a:tailEnd type="none" w="med" len="med"/>
                    </a:lnT>
                    <a:lnB w="6350" cap="flat" cmpd="sng" algn="ctr">
                      <a:solidFill>
                        <a:srgbClr val="FFF2CC"/>
                      </a:solidFill>
                      <a:prstDash val="solid"/>
                      <a:round/>
                      <a:headEnd type="none" w="med" len="med"/>
                      <a:tailEnd type="none" w="med" len="med"/>
                    </a:lnB>
                    <a:solidFill>
                      <a:srgbClr val="FFF2CC"/>
                    </a:solidFill>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688572396"/>
              </p:ext>
            </p:extLst>
          </p:nvPr>
        </p:nvGraphicFramePr>
        <p:xfrm>
          <a:off x="489584" y="3859253"/>
          <a:ext cx="8071320" cy="2316480"/>
        </p:xfrm>
        <a:graphic>
          <a:graphicData uri="http://schemas.openxmlformats.org/drawingml/2006/table">
            <a:tbl>
              <a:tblPr firstRow="1" bandRow="1">
                <a:tableStyleId>{5C22544A-7EE6-4342-B048-85BDC9FD1C3A}</a:tableStyleId>
              </a:tblPr>
              <a:tblGrid>
                <a:gridCol w="831216"/>
                <a:gridCol w="914400"/>
                <a:gridCol w="952500"/>
                <a:gridCol w="927100"/>
                <a:gridCol w="4446104"/>
              </a:tblGrid>
              <a:tr h="474207">
                <a:tc>
                  <a:txBody>
                    <a:bodyPr/>
                    <a:lstStyle/>
                    <a:p>
                      <a:pPr algn="ctr"/>
                      <a:r>
                        <a:rPr lang="en-GB" sz="2000" dirty="0" smtClean="0">
                          <a:solidFill>
                            <a:schemeClr val="tx1"/>
                          </a:solidFill>
                        </a:rPr>
                        <a:t>Scope</a:t>
                      </a:r>
                      <a:r>
                        <a:rPr lang="en-GB" sz="2000" baseline="0" dirty="0" smtClean="0">
                          <a:solidFill>
                            <a:schemeClr val="tx1"/>
                          </a:solidFill>
                        </a:rPr>
                        <a:t> 1</a:t>
                      </a:r>
                      <a:endParaRPr lang="en-GB" sz="2000" dirty="0">
                        <a:solidFill>
                          <a:schemeClr val="tx1"/>
                        </a:solidFill>
                      </a:endParaRPr>
                    </a:p>
                  </a:txBody>
                  <a:tcPr>
                    <a:solidFill>
                      <a:srgbClr val="FFC000"/>
                    </a:solidFill>
                  </a:tcPr>
                </a:tc>
                <a:tc>
                  <a:txBody>
                    <a:bodyPr/>
                    <a:lstStyle/>
                    <a:p>
                      <a:pPr algn="ctr"/>
                      <a:r>
                        <a:rPr lang="en-GB" sz="2000" dirty="0" smtClean="0">
                          <a:solidFill>
                            <a:schemeClr val="tx1"/>
                          </a:solidFill>
                        </a:rPr>
                        <a:t>Scope 2</a:t>
                      </a:r>
                      <a:endParaRPr lang="en-GB" sz="2000" dirty="0">
                        <a:solidFill>
                          <a:schemeClr val="tx1"/>
                        </a:solidFill>
                      </a:endParaRPr>
                    </a:p>
                  </a:txBody>
                  <a:tcPr>
                    <a:solidFill>
                      <a:srgbClr val="FFC000"/>
                    </a:solidFill>
                  </a:tcPr>
                </a:tc>
                <a:tc>
                  <a:txBody>
                    <a:bodyPr/>
                    <a:lstStyle/>
                    <a:p>
                      <a:pPr algn="ctr"/>
                      <a:r>
                        <a:rPr lang="en-GB" sz="2000" dirty="0" smtClean="0">
                          <a:solidFill>
                            <a:schemeClr val="tx1"/>
                          </a:solidFill>
                        </a:rPr>
                        <a:t>Scope</a:t>
                      </a:r>
                      <a:r>
                        <a:rPr lang="en-GB" sz="2000" baseline="0" dirty="0" smtClean="0">
                          <a:solidFill>
                            <a:schemeClr val="tx1"/>
                          </a:solidFill>
                        </a:rPr>
                        <a:t> 3</a:t>
                      </a:r>
                      <a:endParaRPr lang="en-GB" sz="2000" dirty="0">
                        <a:solidFill>
                          <a:schemeClr val="tx1"/>
                        </a:solidFill>
                      </a:endParaRPr>
                    </a:p>
                  </a:txBody>
                  <a:tcPr>
                    <a:solidFill>
                      <a:srgbClr val="FFC000"/>
                    </a:solidFill>
                  </a:tcPr>
                </a:tc>
                <a:tc>
                  <a:txBody>
                    <a:bodyPr/>
                    <a:lstStyle/>
                    <a:p>
                      <a:r>
                        <a:rPr lang="en-GB" sz="2000" dirty="0" smtClean="0">
                          <a:solidFill>
                            <a:schemeClr val="tx1"/>
                          </a:solidFill>
                        </a:rPr>
                        <a:t>Total</a:t>
                      </a:r>
                      <a:endParaRPr lang="en-GB" sz="2000" dirty="0">
                        <a:solidFill>
                          <a:schemeClr val="tx1"/>
                        </a:solidFill>
                      </a:endParaRPr>
                    </a:p>
                  </a:txBody>
                  <a:tcPr>
                    <a:solidFill>
                      <a:srgbClr val="FFC000"/>
                    </a:solidFill>
                  </a:tcPr>
                </a:tc>
                <a:tc>
                  <a:txBody>
                    <a:bodyPr/>
                    <a:lstStyle/>
                    <a:p>
                      <a:r>
                        <a:rPr lang="en-GB" sz="2000" dirty="0" smtClean="0">
                          <a:solidFill>
                            <a:schemeClr val="tx1"/>
                          </a:solidFill>
                        </a:rPr>
                        <a:t>Comments</a:t>
                      </a:r>
                      <a:endParaRPr lang="en-GB" sz="2000" dirty="0">
                        <a:solidFill>
                          <a:schemeClr val="tx1"/>
                        </a:solidFill>
                      </a:endParaRPr>
                    </a:p>
                  </a:txBody>
                  <a:tcPr>
                    <a:solidFill>
                      <a:srgbClr val="FFC000"/>
                    </a:solidFill>
                  </a:tcPr>
                </a:tc>
              </a:tr>
              <a:tr h="1033670">
                <a:tc>
                  <a:txBody>
                    <a:bodyPr/>
                    <a:lstStyle/>
                    <a:p>
                      <a:pPr algn="r"/>
                      <a:r>
                        <a:rPr lang="en-GB" sz="2000" dirty="0" smtClean="0"/>
                        <a:t>2,900</a:t>
                      </a:r>
                      <a:endParaRPr lang="en-GB" sz="2000" dirty="0"/>
                    </a:p>
                  </a:txBody>
                  <a:tcPr>
                    <a:solidFill>
                      <a:srgbClr val="FFF2CC"/>
                    </a:solidFill>
                  </a:tcPr>
                </a:tc>
                <a:tc>
                  <a:txBody>
                    <a:bodyPr/>
                    <a:lstStyle/>
                    <a:p>
                      <a:pPr algn="r"/>
                      <a:r>
                        <a:rPr lang="en-GB" sz="2000" dirty="0" smtClean="0"/>
                        <a:t>11,200</a:t>
                      </a:r>
                      <a:endParaRPr lang="en-GB" sz="2000" dirty="0"/>
                    </a:p>
                  </a:txBody>
                  <a:tcPr>
                    <a:solidFill>
                      <a:srgbClr val="FFF2CC"/>
                    </a:solidFill>
                  </a:tcPr>
                </a:tc>
                <a:tc>
                  <a:txBody>
                    <a:bodyPr/>
                    <a:lstStyle/>
                    <a:p>
                      <a:pPr algn="r"/>
                      <a:r>
                        <a:rPr lang="en-GB" sz="2000" dirty="0" smtClean="0"/>
                        <a:t>6,165</a:t>
                      </a:r>
                      <a:endParaRPr lang="en-GB" sz="2000" dirty="0"/>
                    </a:p>
                  </a:txBody>
                  <a:tcPr>
                    <a:solidFill>
                      <a:srgbClr val="FFF2CC"/>
                    </a:solidFill>
                  </a:tcPr>
                </a:tc>
                <a:tc>
                  <a:txBody>
                    <a:bodyPr/>
                    <a:lstStyle/>
                    <a:p>
                      <a:pPr algn="r"/>
                      <a:r>
                        <a:rPr lang="en-GB" sz="2000" dirty="0" smtClean="0"/>
                        <a:t>20,265</a:t>
                      </a:r>
                      <a:endParaRPr lang="en-GB" sz="2000" dirty="0"/>
                    </a:p>
                  </a:txBody>
                  <a:tcPr>
                    <a:solidFill>
                      <a:srgbClr val="FFF2CC"/>
                    </a:solidFill>
                  </a:tcPr>
                </a:tc>
                <a:tc>
                  <a:txBody>
                    <a:bodyPr/>
                    <a:lstStyle/>
                    <a:p>
                      <a:r>
                        <a:rPr lang="en-GB" sz="2000" dirty="0" smtClean="0"/>
                        <a:t>Baseline</a:t>
                      </a:r>
                      <a:r>
                        <a:rPr lang="en-GB" sz="2000" baseline="0" dirty="0" smtClean="0"/>
                        <a:t> year for current carbon management plan. Grid electricity using old DECC factors and not split into scope 2 and 3. Waste calculated with carbon metric. No water data available.</a:t>
                      </a:r>
                      <a:endParaRPr lang="en-GB" sz="2000" dirty="0"/>
                    </a:p>
                  </a:txBody>
                  <a:tcPr>
                    <a:solidFill>
                      <a:srgbClr val="FFF2CC"/>
                    </a:solidFill>
                  </a:tcPr>
                </a:tc>
              </a:tr>
            </a:tbl>
          </a:graphicData>
        </a:graphic>
      </p:graphicFrame>
    </p:spTree>
    <p:extLst>
      <p:ext uri="{BB962C8B-B14F-4D97-AF65-F5344CB8AC3E}">
        <p14:creationId xmlns:p14="http://schemas.microsoft.com/office/powerpoint/2010/main" val="3461903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4665" y="4111123"/>
            <a:ext cx="1094528" cy="1094528"/>
          </a:xfrm>
          <a:prstGeom prst="rect">
            <a:avLst/>
          </a:prstGeom>
        </p:spPr>
      </p:pic>
      <p:graphicFrame>
        <p:nvGraphicFramePr>
          <p:cNvPr id="10" name="Diagram 9"/>
          <p:cNvGraphicFramePr/>
          <p:nvPr>
            <p:extLst>
              <p:ext uri="{D42A27DB-BD31-4B8C-83A1-F6EECF244321}">
                <p14:modId xmlns:p14="http://schemas.microsoft.com/office/powerpoint/2010/main" val="89734300"/>
              </p:ext>
            </p:extLst>
          </p:nvPr>
        </p:nvGraphicFramePr>
        <p:xfrm>
          <a:off x="371475" y="1750150"/>
          <a:ext cx="8636231" cy="45388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16647" y="1866419"/>
            <a:ext cx="1019224" cy="1200623"/>
          </a:xfrm>
          <a:prstGeom prst="rect">
            <a:avLst/>
          </a:prstGeom>
        </p:spPr>
      </p:pic>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036814" y="1868901"/>
            <a:ext cx="1080477" cy="1080477"/>
          </a:xfrm>
          <a:prstGeom prst="rect">
            <a:avLst/>
          </a:prstGeom>
        </p:spPr>
      </p:pic>
      <p:pic>
        <p:nvPicPr>
          <p:cNvPr id="7" name="Picture 6"/>
          <p:cNvPicPr>
            <a:picLocks noChangeAspect="1"/>
          </p:cNvPicPr>
          <p:nvPr/>
        </p:nvPicPr>
        <p:blipFill rotWithShape="1">
          <a:blip r:embed="rId10" cstate="print">
            <a:extLst>
              <a:ext uri="{28A0092B-C50C-407E-A947-70E740481C1C}">
                <a14:useLocalDpi xmlns:a14="http://schemas.microsoft.com/office/drawing/2010/main" val="0"/>
              </a:ext>
            </a:extLst>
          </a:blip>
          <a:srcRect r="1369" b="10407"/>
          <a:stretch/>
        </p:blipFill>
        <p:spPr>
          <a:xfrm>
            <a:off x="2716647" y="4750945"/>
            <a:ext cx="623720" cy="848848"/>
          </a:xfrm>
          <a:prstGeom prst="rect">
            <a:avLst/>
          </a:prstGeom>
        </p:spPr>
      </p:pic>
      <p:pic>
        <p:nvPicPr>
          <p:cNvPr id="2" name="Picture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815526" y="3183311"/>
            <a:ext cx="1409319" cy="1161746"/>
          </a:xfrm>
          <a:prstGeom prst="rect">
            <a:avLst/>
          </a:prstGeom>
        </p:spPr>
      </p:pic>
      <p:pic>
        <p:nvPicPr>
          <p:cNvPr id="5" name="Picture 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3389708" y="4596412"/>
            <a:ext cx="664061" cy="1034900"/>
          </a:xfrm>
          <a:prstGeom prst="rect">
            <a:avLst/>
          </a:prstGeom>
        </p:spPr>
      </p:pic>
      <p:pic>
        <p:nvPicPr>
          <p:cNvPr id="8" name="Picture 7"/>
          <p:cNvPicPr>
            <a:picLocks noChangeAspect="1"/>
          </p:cNvPicPr>
          <p:nvPr/>
        </p:nvPicPr>
        <p:blipFill rotWithShape="1">
          <a:blip r:embed="rId13" cstate="print">
            <a:extLst>
              <a:ext uri="{28A0092B-C50C-407E-A947-70E740481C1C}">
                <a14:useLocalDpi xmlns:a14="http://schemas.microsoft.com/office/drawing/2010/main" val="0"/>
              </a:ext>
            </a:extLst>
          </a:blip>
          <a:srcRect l="9296" t="17372" r="-638" b="10067"/>
          <a:stretch/>
        </p:blipFill>
        <p:spPr>
          <a:xfrm>
            <a:off x="4710724" y="4729233"/>
            <a:ext cx="968360" cy="769259"/>
          </a:xfrm>
          <a:prstGeom prst="rect">
            <a:avLst/>
          </a:prstGeom>
        </p:spPr>
      </p:pic>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3418" y="4578990"/>
            <a:ext cx="985412" cy="985412"/>
          </a:xfrm>
          <a:prstGeom prst="rect">
            <a:avLst/>
          </a:prstGeom>
        </p:spPr>
      </p:pic>
      <p:sp>
        <p:nvSpPr>
          <p:cNvPr id="12" name="Rectangle 11"/>
          <p:cNvSpPr/>
          <p:nvPr/>
        </p:nvSpPr>
        <p:spPr>
          <a:xfrm>
            <a:off x="1367884" y="2139665"/>
            <a:ext cx="1058780" cy="6541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Scope 1</a:t>
            </a:r>
          </a:p>
        </p:txBody>
      </p:sp>
      <p:sp>
        <p:nvSpPr>
          <p:cNvPr id="13" name="Rectangle 12"/>
          <p:cNvSpPr/>
          <p:nvPr/>
        </p:nvSpPr>
        <p:spPr>
          <a:xfrm>
            <a:off x="1491738" y="3491538"/>
            <a:ext cx="973054" cy="64269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Scope 2</a:t>
            </a:r>
          </a:p>
        </p:txBody>
      </p:sp>
      <p:sp>
        <p:nvSpPr>
          <p:cNvPr id="14" name="Rectangle 13"/>
          <p:cNvSpPr/>
          <p:nvPr/>
        </p:nvSpPr>
        <p:spPr>
          <a:xfrm>
            <a:off x="1701288" y="4924868"/>
            <a:ext cx="763504" cy="501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Scope 3</a:t>
            </a:r>
          </a:p>
        </p:txBody>
      </p:sp>
      <p:sp>
        <p:nvSpPr>
          <p:cNvPr id="15" name="Rectangle 14"/>
          <p:cNvSpPr/>
          <p:nvPr/>
        </p:nvSpPr>
        <p:spPr>
          <a:xfrm>
            <a:off x="0" y="456069"/>
            <a:ext cx="5852161" cy="785991"/>
          </a:xfrm>
          <a:prstGeom prst="rect">
            <a:avLst/>
          </a:prstGeom>
          <a:solidFill>
            <a:srgbClr val="00B2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Rectangle 15"/>
          <p:cNvSpPr/>
          <p:nvPr/>
        </p:nvSpPr>
        <p:spPr>
          <a:xfrm>
            <a:off x="158860" y="587454"/>
            <a:ext cx="5852160" cy="523220"/>
          </a:xfrm>
          <a:prstGeom prst="rect">
            <a:avLst/>
          </a:prstGeom>
        </p:spPr>
        <p:txBody>
          <a:bodyPr wrap="square">
            <a:spAutoFit/>
          </a:bodyPr>
          <a:lstStyle/>
          <a:p>
            <a:r>
              <a:rPr lang="en-GB" sz="2800" dirty="0" smtClean="0">
                <a:solidFill>
                  <a:schemeClr val="bg1"/>
                </a:solidFill>
                <a:latin typeface="Arial"/>
                <a:cs typeface="Arial"/>
              </a:rPr>
              <a:t>GHG Protocol - Scopes</a:t>
            </a:r>
            <a:endParaRPr lang="en-GB" sz="2800" dirty="0">
              <a:solidFill>
                <a:schemeClr val="bg1"/>
              </a:solidFill>
              <a:latin typeface="Arial"/>
              <a:cs typeface="Arial"/>
            </a:endParaRPr>
          </a:p>
        </p:txBody>
      </p:sp>
    </p:spTree>
    <p:extLst>
      <p:ext uri="{BB962C8B-B14F-4D97-AF65-F5344CB8AC3E}">
        <p14:creationId xmlns:p14="http://schemas.microsoft.com/office/powerpoint/2010/main" val="5968341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09934" y="81485"/>
            <a:ext cx="2824946" cy="194400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Rectangle 3"/>
          <p:cNvSpPr/>
          <p:nvPr/>
        </p:nvSpPr>
        <p:spPr>
          <a:xfrm>
            <a:off x="2475308" y="254000"/>
            <a:ext cx="6401991" cy="5511799"/>
          </a:xfrm>
          <a:prstGeom prst="rect">
            <a:avLst/>
          </a:prstGeom>
          <a:no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5" name="Rectangle 4"/>
          <p:cNvSpPr/>
          <p:nvPr/>
        </p:nvSpPr>
        <p:spPr>
          <a:xfrm>
            <a:off x="2699647" y="792773"/>
            <a:ext cx="3292392" cy="3980137"/>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600" dirty="0" smtClean="0">
                <a:solidFill>
                  <a:schemeClr val="tx1"/>
                </a:solidFill>
              </a:rPr>
              <a:t>8 campus buildings + 1 accommodation</a:t>
            </a:r>
            <a:endParaRPr lang="en-GB" sz="1600" dirty="0">
              <a:solidFill>
                <a:schemeClr val="tx1"/>
              </a:solidFill>
            </a:endParaRPr>
          </a:p>
        </p:txBody>
      </p:sp>
      <p:grpSp>
        <p:nvGrpSpPr>
          <p:cNvPr id="14" name="Group 13"/>
          <p:cNvGrpSpPr/>
          <p:nvPr/>
        </p:nvGrpSpPr>
        <p:grpSpPr>
          <a:xfrm>
            <a:off x="4719924" y="3549079"/>
            <a:ext cx="1137962" cy="1122687"/>
            <a:chOff x="4719924" y="3549079"/>
            <a:chExt cx="1137962" cy="1122687"/>
          </a:xfrm>
        </p:grpSpPr>
        <p:sp>
          <p:nvSpPr>
            <p:cNvPr id="28" name="Rectangle 27"/>
            <p:cNvSpPr/>
            <p:nvPr/>
          </p:nvSpPr>
          <p:spPr>
            <a:xfrm>
              <a:off x="4719924" y="3549079"/>
              <a:ext cx="1137962" cy="11226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500" dirty="0" smtClean="0">
                  <a:solidFill>
                    <a:schemeClr val="tx1"/>
                  </a:solidFill>
                </a:rPr>
                <a:t>Water (m3)</a:t>
              </a:r>
              <a:endParaRPr lang="en-GB" sz="1500" dirty="0">
                <a:solidFill>
                  <a:schemeClr val="tx1"/>
                </a:solidFill>
              </a:endParaRPr>
            </a:p>
          </p:txBody>
        </p:sp>
        <p:sp>
          <p:nvSpPr>
            <p:cNvPr id="31" name="Rectangle 30"/>
            <p:cNvSpPr/>
            <p:nvPr/>
          </p:nvSpPr>
          <p:spPr>
            <a:xfrm>
              <a:off x="4801159" y="4232885"/>
              <a:ext cx="975491" cy="33176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t>treatment</a:t>
              </a:r>
            </a:p>
          </p:txBody>
        </p:sp>
        <p:sp>
          <p:nvSpPr>
            <p:cNvPr id="32" name="Rectangle 31"/>
            <p:cNvSpPr/>
            <p:nvPr/>
          </p:nvSpPr>
          <p:spPr>
            <a:xfrm>
              <a:off x="4804181" y="3852439"/>
              <a:ext cx="975491" cy="30258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supply</a:t>
              </a:r>
              <a:endParaRPr lang="en-GB" sz="1500" dirty="0"/>
            </a:p>
          </p:txBody>
        </p:sp>
      </p:grpSp>
      <p:sp>
        <p:nvSpPr>
          <p:cNvPr id="38" name="Rectangle 37"/>
          <p:cNvSpPr/>
          <p:nvPr/>
        </p:nvSpPr>
        <p:spPr>
          <a:xfrm>
            <a:off x="293154" y="879461"/>
            <a:ext cx="2017433" cy="1561287"/>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dirty="0" smtClean="0">
                <a:solidFill>
                  <a:schemeClr val="tx1"/>
                </a:solidFill>
              </a:rPr>
              <a:t>Overseas recruitment office</a:t>
            </a:r>
          </a:p>
          <a:p>
            <a:pPr marL="285750" indent="-285750">
              <a:buFont typeface="Arial" panose="020B0604020202020204" pitchFamily="34" charset="0"/>
              <a:buChar char="•"/>
            </a:pPr>
            <a:r>
              <a:rPr lang="en-GB" dirty="0" smtClean="0">
                <a:solidFill>
                  <a:schemeClr val="tx1"/>
                </a:solidFill>
              </a:rPr>
              <a:t>Energy</a:t>
            </a:r>
          </a:p>
          <a:p>
            <a:pPr marL="285750" indent="-285750">
              <a:buFont typeface="Arial" panose="020B0604020202020204" pitchFamily="34" charset="0"/>
              <a:buChar char="•"/>
            </a:pPr>
            <a:r>
              <a:rPr lang="en-GB" dirty="0" smtClean="0">
                <a:solidFill>
                  <a:schemeClr val="tx1"/>
                </a:solidFill>
              </a:rPr>
              <a:t>Waste</a:t>
            </a:r>
          </a:p>
          <a:p>
            <a:pPr marL="285750" indent="-285750">
              <a:buFont typeface="Arial" panose="020B0604020202020204" pitchFamily="34" charset="0"/>
              <a:buChar char="•"/>
            </a:pPr>
            <a:r>
              <a:rPr lang="en-GB" dirty="0" smtClean="0">
                <a:solidFill>
                  <a:schemeClr val="tx1"/>
                </a:solidFill>
              </a:rPr>
              <a:t>Water</a:t>
            </a:r>
            <a:endParaRPr lang="en-GB" dirty="0">
              <a:solidFill>
                <a:schemeClr val="tx1"/>
              </a:solidFill>
            </a:endParaRPr>
          </a:p>
        </p:txBody>
      </p:sp>
      <p:sp>
        <p:nvSpPr>
          <p:cNvPr id="39" name="Rectangle 38"/>
          <p:cNvSpPr/>
          <p:nvPr/>
        </p:nvSpPr>
        <p:spPr>
          <a:xfrm>
            <a:off x="292291" y="2567735"/>
            <a:ext cx="2017433" cy="849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600" dirty="0">
                <a:solidFill>
                  <a:schemeClr val="bg1"/>
                </a:solidFill>
              </a:rPr>
              <a:t>Consumption of goods, materials &amp; services</a:t>
            </a:r>
            <a:endParaRPr lang="en-GB" sz="1600" dirty="0"/>
          </a:p>
        </p:txBody>
      </p:sp>
      <p:sp>
        <p:nvSpPr>
          <p:cNvPr id="40" name="Rectangle 39"/>
          <p:cNvSpPr/>
          <p:nvPr/>
        </p:nvSpPr>
        <p:spPr>
          <a:xfrm>
            <a:off x="293154" y="3504040"/>
            <a:ext cx="2024005" cy="6063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dirty="0" smtClean="0">
                <a:solidFill>
                  <a:schemeClr val="bg1"/>
                </a:solidFill>
              </a:rPr>
              <a:t>Staff &amp; student </a:t>
            </a:r>
            <a:r>
              <a:rPr lang="en-GB" dirty="0">
                <a:solidFill>
                  <a:schemeClr val="bg1"/>
                </a:solidFill>
              </a:rPr>
              <a:t>commuting</a:t>
            </a:r>
          </a:p>
        </p:txBody>
      </p:sp>
      <p:grpSp>
        <p:nvGrpSpPr>
          <p:cNvPr id="6" name="Group 5"/>
          <p:cNvGrpSpPr/>
          <p:nvPr/>
        </p:nvGrpSpPr>
        <p:grpSpPr>
          <a:xfrm>
            <a:off x="1368723" y="5925684"/>
            <a:ext cx="6482999" cy="452093"/>
            <a:chOff x="1368723" y="5925684"/>
            <a:chExt cx="6482999" cy="452093"/>
          </a:xfrm>
        </p:grpSpPr>
        <p:sp>
          <p:nvSpPr>
            <p:cNvPr id="47" name="Rectangle 46"/>
            <p:cNvSpPr/>
            <p:nvPr/>
          </p:nvSpPr>
          <p:spPr>
            <a:xfrm>
              <a:off x="1368723" y="5925684"/>
              <a:ext cx="6482999" cy="45209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b="1" dirty="0">
                  <a:solidFill>
                    <a:schemeClr val="tx1"/>
                  </a:solidFill>
                </a:rPr>
                <a:t>Key</a:t>
              </a:r>
            </a:p>
          </p:txBody>
        </p:sp>
        <p:sp>
          <p:nvSpPr>
            <p:cNvPr id="48" name="Rectangle 47"/>
            <p:cNvSpPr/>
            <p:nvPr/>
          </p:nvSpPr>
          <p:spPr>
            <a:xfrm>
              <a:off x="3873163" y="5985911"/>
              <a:ext cx="1731291" cy="34362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Scope 2</a:t>
              </a:r>
            </a:p>
          </p:txBody>
        </p:sp>
        <p:sp>
          <p:nvSpPr>
            <p:cNvPr id="49" name="Rectangle 48"/>
            <p:cNvSpPr/>
            <p:nvPr/>
          </p:nvSpPr>
          <p:spPr>
            <a:xfrm rot="10800000" flipV="1">
              <a:off x="5805405" y="5983180"/>
              <a:ext cx="1875248" cy="337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Scope 3</a:t>
              </a:r>
            </a:p>
          </p:txBody>
        </p:sp>
        <p:sp>
          <p:nvSpPr>
            <p:cNvPr id="50" name="Rectangle 49"/>
            <p:cNvSpPr/>
            <p:nvPr/>
          </p:nvSpPr>
          <p:spPr>
            <a:xfrm>
              <a:off x="1924876" y="5998809"/>
              <a:ext cx="1754304" cy="321471"/>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Scope 1</a:t>
              </a:r>
            </a:p>
          </p:txBody>
        </p:sp>
      </p:grpSp>
      <p:sp>
        <p:nvSpPr>
          <p:cNvPr id="41" name="Rectangle 40"/>
          <p:cNvSpPr/>
          <p:nvPr/>
        </p:nvSpPr>
        <p:spPr>
          <a:xfrm>
            <a:off x="292292" y="4177691"/>
            <a:ext cx="2006844" cy="460255"/>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dirty="0">
                <a:solidFill>
                  <a:schemeClr val="bg1"/>
                </a:solidFill>
              </a:rPr>
              <a:t>Refrigerants</a:t>
            </a:r>
          </a:p>
        </p:txBody>
      </p:sp>
      <p:grpSp>
        <p:nvGrpSpPr>
          <p:cNvPr id="16" name="Group 15"/>
          <p:cNvGrpSpPr/>
          <p:nvPr/>
        </p:nvGrpSpPr>
        <p:grpSpPr>
          <a:xfrm>
            <a:off x="2806246" y="2306843"/>
            <a:ext cx="1613586" cy="1175095"/>
            <a:chOff x="2806246" y="2306843"/>
            <a:chExt cx="1613586" cy="1175095"/>
          </a:xfrm>
        </p:grpSpPr>
        <p:sp>
          <p:nvSpPr>
            <p:cNvPr id="26" name="Rectangle 25"/>
            <p:cNvSpPr/>
            <p:nvPr/>
          </p:nvSpPr>
          <p:spPr>
            <a:xfrm>
              <a:off x="2806246" y="2306843"/>
              <a:ext cx="1613586" cy="1175095"/>
            </a:xfrm>
            <a:prstGeom prst="rect">
              <a:avLst/>
            </a:prstGeom>
            <a:solidFill>
              <a:srgbClr val="00B050">
                <a:alpha val="4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500" dirty="0" smtClean="0">
                  <a:solidFill>
                    <a:schemeClr val="tx1"/>
                  </a:solidFill>
                </a:rPr>
                <a:t>Grid Electricity (kWh)</a:t>
              </a:r>
              <a:endParaRPr lang="en-GB" sz="1500" dirty="0">
                <a:solidFill>
                  <a:schemeClr val="tx1"/>
                </a:solidFill>
              </a:endParaRPr>
            </a:p>
          </p:txBody>
        </p:sp>
        <p:sp>
          <p:nvSpPr>
            <p:cNvPr id="43" name="Rectangle 42"/>
            <p:cNvSpPr/>
            <p:nvPr/>
          </p:nvSpPr>
          <p:spPr>
            <a:xfrm>
              <a:off x="2996271" y="2897452"/>
              <a:ext cx="1253425" cy="47387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generation</a:t>
              </a:r>
            </a:p>
          </p:txBody>
        </p:sp>
      </p:grpSp>
      <p:grpSp>
        <p:nvGrpSpPr>
          <p:cNvPr id="17" name="Group 16"/>
          <p:cNvGrpSpPr/>
          <p:nvPr/>
        </p:nvGrpSpPr>
        <p:grpSpPr>
          <a:xfrm>
            <a:off x="4483124" y="2296340"/>
            <a:ext cx="1385094" cy="1174021"/>
            <a:chOff x="4483124" y="2296340"/>
            <a:chExt cx="1385094" cy="1174021"/>
          </a:xfrm>
        </p:grpSpPr>
        <p:sp>
          <p:nvSpPr>
            <p:cNvPr id="42" name="Rectangle 41"/>
            <p:cNvSpPr/>
            <p:nvPr/>
          </p:nvSpPr>
          <p:spPr>
            <a:xfrm>
              <a:off x="4483124" y="2296340"/>
              <a:ext cx="1385094" cy="11740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500" dirty="0" smtClean="0">
                  <a:solidFill>
                    <a:schemeClr val="tx1"/>
                  </a:solidFill>
                </a:rPr>
                <a:t>Grid </a:t>
              </a:r>
              <a:r>
                <a:rPr lang="en-GB" sz="1600" dirty="0" smtClean="0">
                  <a:solidFill>
                    <a:schemeClr val="tx1"/>
                  </a:solidFill>
                </a:rPr>
                <a:t>Electricity</a:t>
              </a:r>
              <a:endParaRPr lang="en-GB" sz="1500" dirty="0">
                <a:solidFill>
                  <a:schemeClr val="tx1"/>
                </a:solidFill>
              </a:endParaRPr>
            </a:p>
          </p:txBody>
        </p:sp>
        <p:sp>
          <p:nvSpPr>
            <p:cNvPr id="44" name="Rectangle 43"/>
            <p:cNvSpPr/>
            <p:nvPr/>
          </p:nvSpPr>
          <p:spPr>
            <a:xfrm>
              <a:off x="4609857" y="2642149"/>
              <a:ext cx="1129657" cy="72006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transmission &amp; distribution</a:t>
              </a:r>
            </a:p>
          </p:txBody>
        </p:sp>
      </p:grpSp>
      <p:grpSp>
        <p:nvGrpSpPr>
          <p:cNvPr id="8" name="Group 7"/>
          <p:cNvGrpSpPr/>
          <p:nvPr/>
        </p:nvGrpSpPr>
        <p:grpSpPr>
          <a:xfrm>
            <a:off x="292291" y="4693593"/>
            <a:ext cx="2024868" cy="1132391"/>
            <a:chOff x="407196" y="4557720"/>
            <a:chExt cx="2699824" cy="1257299"/>
          </a:xfrm>
        </p:grpSpPr>
        <p:sp>
          <p:nvSpPr>
            <p:cNvPr id="37" name="Rectangle 36"/>
            <p:cNvSpPr/>
            <p:nvPr/>
          </p:nvSpPr>
          <p:spPr>
            <a:xfrm>
              <a:off x="407196" y="4557720"/>
              <a:ext cx="2699824" cy="12572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dirty="0">
                  <a:solidFill>
                    <a:schemeClr val="tx1"/>
                  </a:solidFill>
                </a:rPr>
                <a:t>All staff business travel</a:t>
              </a:r>
            </a:p>
          </p:txBody>
        </p:sp>
        <p:grpSp>
          <p:nvGrpSpPr>
            <p:cNvPr id="3" name="Group 2"/>
            <p:cNvGrpSpPr/>
            <p:nvPr/>
          </p:nvGrpSpPr>
          <p:grpSpPr>
            <a:xfrm>
              <a:off x="608745" y="5263936"/>
              <a:ext cx="2304330" cy="440156"/>
              <a:chOff x="608745" y="5263936"/>
              <a:chExt cx="2304330" cy="440156"/>
            </a:xfrm>
          </p:grpSpPr>
          <p:sp>
            <p:nvSpPr>
              <p:cNvPr id="18" name="Rectangle 17"/>
              <p:cNvSpPr/>
              <p:nvPr/>
            </p:nvSpPr>
            <p:spPr>
              <a:xfrm>
                <a:off x="608745" y="5263936"/>
                <a:ext cx="1112948" cy="44015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taxi</a:t>
                </a:r>
              </a:p>
            </p:txBody>
          </p:sp>
          <p:sp>
            <p:nvSpPr>
              <p:cNvPr id="45" name="Rectangle 44"/>
              <p:cNvSpPr/>
              <p:nvPr/>
            </p:nvSpPr>
            <p:spPr>
              <a:xfrm>
                <a:off x="1867241" y="5263936"/>
                <a:ext cx="1045834" cy="44015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bus</a:t>
                </a:r>
              </a:p>
            </p:txBody>
          </p:sp>
        </p:grpSp>
      </p:grpSp>
      <p:grpSp>
        <p:nvGrpSpPr>
          <p:cNvPr id="15" name="Group 14"/>
          <p:cNvGrpSpPr/>
          <p:nvPr/>
        </p:nvGrpSpPr>
        <p:grpSpPr>
          <a:xfrm>
            <a:off x="2801241" y="1428200"/>
            <a:ext cx="3052181" cy="789029"/>
            <a:chOff x="2801241" y="1428200"/>
            <a:chExt cx="3052181" cy="789029"/>
          </a:xfrm>
        </p:grpSpPr>
        <p:sp>
          <p:nvSpPr>
            <p:cNvPr id="25" name="Rectangle 24"/>
            <p:cNvSpPr/>
            <p:nvPr/>
          </p:nvSpPr>
          <p:spPr>
            <a:xfrm>
              <a:off x="2801241" y="1428200"/>
              <a:ext cx="3052181" cy="789029"/>
            </a:xfrm>
            <a:prstGeom prst="rect">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500" dirty="0">
                  <a:solidFill>
                    <a:schemeClr val="tx1"/>
                  </a:solidFill>
                </a:rPr>
                <a:t>Direct fuel </a:t>
              </a:r>
              <a:r>
                <a:rPr lang="en-GB" sz="1600" dirty="0" smtClean="0">
                  <a:solidFill>
                    <a:schemeClr val="tx1"/>
                  </a:solidFill>
                </a:rPr>
                <a:t>use</a:t>
              </a:r>
              <a:r>
                <a:rPr lang="en-GB" sz="1500" dirty="0" smtClean="0">
                  <a:solidFill>
                    <a:schemeClr val="tx1"/>
                  </a:solidFill>
                </a:rPr>
                <a:t> (kWh)</a:t>
              </a:r>
              <a:endParaRPr lang="en-GB" sz="1500" dirty="0">
                <a:solidFill>
                  <a:schemeClr val="tx1"/>
                </a:solidFill>
              </a:endParaRPr>
            </a:p>
          </p:txBody>
        </p:sp>
        <p:sp>
          <p:nvSpPr>
            <p:cNvPr id="29" name="Rectangle 28"/>
            <p:cNvSpPr/>
            <p:nvPr/>
          </p:nvSpPr>
          <p:spPr>
            <a:xfrm>
              <a:off x="2932402" y="1758300"/>
              <a:ext cx="1365369" cy="385766"/>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t>Natural </a:t>
              </a:r>
              <a:r>
                <a:rPr lang="en-GB" sz="1500" dirty="0" smtClean="0"/>
                <a:t>gas</a:t>
              </a:r>
              <a:endParaRPr lang="en-GB" sz="1500" dirty="0"/>
            </a:p>
          </p:txBody>
        </p:sp>
        <p:sp>
          <p:nvSpPr>
            <p:cNvPr id="46" name="Rectangle 45"/>
            <p:cNvSpPr/>
            <p:nvPr/>
          </p:nvSpPr>
          <p:spPr>
            <a:xfrm>
              <a:off x="4431609" y="1750913"/>
              <a:ext cx="1295440" cy="400539"/>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smtClean="0"/>
                <a:t>Gas oil (1 site)</a:t>
              </a:r>
              <a:endParaRPr lang="en-GB" sz="1500" dirty="0"/>
            </a:p>
          </p:txBody>
        </p:sp>
      </p:grpSp>
      <p:grpSp>
        <p:nvGrpSpPr>
          <p:cNvPr id="13" name="Group 12"/>
          <p:cNvGrpSpPr/>
          <p:nvPr/>
        </p:nvGrpSpPr>
        <p:grpSpPr>
          <a:xfrm>
            <a:off x="2806246" y="3549078"/>
            <a:ext cx="1779525" cy="1136559"/>
            <a:chOff x="2806246" y="3549078"/>
            <a:chExt cx="1779525" cy="1136559"/>
          </a:xfrm>
        </p:grpSpPr>
        <p:sp>
          <p:nvSpPr>
            <p:cNvPr id="27" name="Rectangle 26"/>
            <p:cNvSpPr/>
            <p:nvPr/>
          </p:nvSpPr>
          <p:spPr>
            <a:xfrm>
              <a:off x="2806246" y="3549078"/>
              <a:ext cx="1779525" cy="11365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600" dirty="0" smtClean="0">
                  <a:solidFill>
                    <a:schemeClr val="tx1"/>
                  </a:solidFill>
                </a:rPr>
                <a:t>Waste (tonnes)</a:t>
              </a:r>
              <a:endParaRPr lang="en-GB" sz="1600" dirty="0">
                <a:solidFill>
                  <a:schemeClr val="tx1"/>
                </a:solidFill>
              </a:endParaRPr>
            </a:p>
          </p:txBody>
        </p:sp>
        <p:sp>
          <p:nvSpPr>
            <p:cNvPr id="33" name="Rectangle 32"/>
            <p:cNvSpPr/>
            <p:nvPr/>
          </p:nvSpPr>
          <p:spPr>
            <a:xfrm rot="10800000" flipV="1">
              <a:off x="2886800" y="3911600"/>
              <a:ext cx="1618413" cy="32300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recycle</a:t>
              </a:r>
            </a:p>
          </p:txBody>
        </p:sp>
        <p:sp>
          <p:nvSpPr>
            <p:cNvPr id="36" name="Rectangle 35"/>
            <p:cNvSpPr/>
            <p:nvPr/>
          </p:nvSpPr>
          <p:spPr>
            <a:xfrm>
              <a:off x="2888843" y="4309193"/>
              <a:ext cx="673759" cy="28210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t>landfill</a:t>
              </a:r>
            </a:p>
          </p:txBody>
        </p:sp>
        <p:sp>
          <p:nvSpPr>
            <p:cNvPr id="51" name="Rectangle 50"/>
            <p:cNvSpPr/>
            <p:nvPr/>
          </p:nvSpPr>
          <p:spPr>
            <a:xfrm>
              <a:off x="3641386" y="4304007"/>
              <a:ext cx="860393" cy="28729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smtClean="0"/>
                <a:t>compost</a:t>
              </a:r>
              <a:endParaRPr lang="en-GB" sz="1350" dirty="0"/>
            </a:p>
          </p:txBody>
        </p:sp>
      </p:grpSp>
      <p:grpSp>
        <p:nvGrpSpPr>
          <p:cNvPr id="11" name="Group 10"/>
          <p:cNvGrpSpPr/>
          <p:nvPr/>
        </p:nvGrpSpPr>
        <p:grpSpPr>
          <a:xfrm>
            <a:off x="5069774" y="4875149"/>
            <a:ext cx="3693226" cy="789029"/>
            <a:chOff x="5069774" y="4875149"/>
            <a:chExt cx="3693226" cy="789029"/>
          </a:xfrm>
        </p:grpSpPr>
        <p:sp>
          <p:nvSpPr>
            <p:cNvPr id="7" name="Rectangle 6"/>
            <p:cNvSpPr/>
            <p:nvPr/>
          </p:nvSpPr>
          <p:spPr>
            <a:xfrm>
              <a:off x="5069774" y="4875149"/>
              <a:ext cx="3693226" cy="7890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dirty="0" smtClean="0">
                  <a:solidFill>
                    <a:schemeClr val="tx1"/>
                  </a:solidFill>
                </a:rPr>
                <a:t>Staff </a:t>
              </a:r>
              <a:r>
                <a:rPr lang="en-GB" dirty="0">
                  <a:solidFill>
                    <a:schemeClr val="tx1"/>
                  </a:solidFill>
                </a:rPr>
                <a:t>business travel</a:t>
              </a:r>
            </a:p>
          </p:txBody>
        </p:sp>
        <p:sp>
          <p:nvSpPr>
            <p:cNvPr id="19" name="Rectangle 18"/>
            <p:cNvSpPr/>
            <p:nvPr/>
          </p:nvSpPr>
          <p:spPr>
            <a:xfrm>
              <a:off x="6309218" y="5208672"/>
              <a:ext cx="987839" cy="37679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Rail (£)</a:t>
              </a:r>
            </a:p>
          </p:txBody>
        </p:sp>
        <p:sp>
          <p:nvSpPr>
            <p:cNvPr id="20" name="Rectangle 19"/>
            <p:cNvSpPr/>
            <p:nvPr/>
          </p:nvSpPr>
          <p:spPr>
            <a:xfrm>
              <a:off x="5167163" y="5208672"/>
              <a:ext cx="1010348" cy="37679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Car(£)</a:t>
              </a:r>
              <a:endParaRPr lang="en-GB" dirty="0"/>
            </a:p>
          </p:txBody>
        </p:sp>
        <p:sp>
          <p:nvSpPr>
            <p:cNvPr id="52" name="Rectangle 51"/>
            <p:cNvSpPr/>
            <p:nvPr/>
          </p:nvSpPr>
          <p:spPr>
            <a:xfrm>
              <a:off x="7391663" y="5190111"/>
              <a:ext cx="1282437" cy="39535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Air (£)</a:t>
              </a:r>
              <a:endParaRPr lang="en-GB" dirty="0"/>
            </a:p>
          </p:txBody>
        </p:sp>
      </p:grpSp>
      <p:grpSp>
        <p:nvGrpSpPr>
          <p:cNvPr id="12" name="Group 11"/>
          <p:cNvGrpSpPr/>
          <p:nvPr/>
        </p:nvGrpSpPr>
        <p:grpSpPr>
          <a:xfrm>
            <a:off x="2694285" y="4875150"/>
            <a:ext cx="2296705" cy="789029"/>
            <a:chOff x="2694285" y="4875150"/>
            <a:chExt cx="2296705" cy="789029"/>
          </a:xfrm>
        </p:grpSpPr>
        <p:sp>
          <p:nvSpPr>
            <p:cNvPr id="53" name="Rectangle 52"/>
            <p:cNvSpPr/>
            <p:nvPr/>
          </p:nvSpPr>
          <p:spPr>
            <a:xfrm>
              <a:off x="2694285" y="4875150"/>
              <a:ext cx="2296705" cy="789029"/>
            </a:xfrm>
            <a:prstGeom prst="rect">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600" dirty="0" smtClean="0">
                  <a:solidFill>
                    <a:schemeClr val="tx1"/>
                  </a:solidFill>
                </a:rPr>
                <a:t>Fleet fuel use (litres)</a:t>
              </a:r>
              <a:endParaRPr lang="en-GB" sz="1600" dirty="0">
                <a:solidFill>
                  <a:schemeClr val="tx1"/>
                </a:solidFill>
              </a:endParaRPr>
            </a:p>
          </p:txBody>
        </p:sp>
        <p:sp>
          <p:nvSpPr>
            <p:cNvPr id="55" name="Rectangle 54"/>
            <p:cNvSpPr/>
            <p:nvPr/>
          </p:nvSpPr>
          <p:spPr>
            <a:xfrm>
              <a:off x="2801241" y="5190110"/>
              <a:ext cx="929615" cy="400539"/>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Diesel</a:t>
              </a:r>
              <a:endParaRPr lang="en-GB" dirty="0"/>
            </a:p>
          </p:txBody>
        </p:sp>
        <p:sp>
          <p:nvSpPr>
            <p:cNvPr id="54" name="Rectangle 53"/>
            <p:cNvSpPr/>
            <p:nvPr/>
          </p:nvSpPr>
          <p:spPr>
            <a:xfrm>
              <a:off x="3880805" y="5184923"/>
              <a:ext cx="929615" cy="400539"/>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Petrol</a:t>
              </a:r>
              <a:endParaRPr lang="en-GB" dirty="0"/>
            </a:p>
          </p:txBody>
        </p:sp>
      </p:grpSp>
      <p:sp>
        <p:nvSpPr>
          <p:cNvPr id="9" name="TextBox 8"/>
          <p:cNvSpPr txBox="1"/>
          <p:nvPr/>
        </p:nvSpPr>
        <p:spPr>
          <a:xfrm>
            <a:off x="2655730" y="330664"/>
            <a:ext cx="2766715" cy="369332"/>
          </a:xfrm>
          <a:prstGeom prst="rect">
            <a:avLst/>
          </a:prstGeom>
          <a:noFill/>
        </p:spPr>
        <p:txBody>
          <a:bodyPr wrap="square" rtlCol="0">
            <a:spAutoFit/>
          </a:bodyPr>
          <a:lstStyle/>
          <a:p>
            <a:r>
              <a:rPr lang="en-GB" b="1" dirty="0" smtClean="0"/>
              <a:t>Carbon footprint boundary</a:t>
            </a:r>
            <a:endParaRPr lang="en-GB" b="1" dirty="0"/>
          </a:p>
        </p:txBody>
      </p:sp>
      <p:sp>
        <p:nvSpPr>
          <p:cNvPr id="56" name="TextBox 55"/>
          <p:cNvSpPr txBox="1"/>
          <p:nvPr/>
        </p:nvSpPr>
        <p:spPr>
          <a:xfrm>
            <a:off x="193349" y="328534"/>
            <a:ext cx="1221638" cy="369332"/>
          </a:xfrm>
          <a:prstGeom prst="rect">
            <a:avLst/>
          </a:prstGeom>
          <a:noFill/>
        </p:spPr>
        <p:txBody>
          <a:bodyPr wrap="square" rtlCol="0">
            <a:spAutoFit/>
          </a:bodyPr>
          <a:lstStyle/>
          <a:p>
            <a:r>
              <a:rPr lang="en-GB" b="1" dirty="0" smtClean="0"/>
              <a:t>Exclusions</a:t>
            </a:r>
            <a:endParaRPr lang="en-GB" b="1" dirty="0"/>
          </a:p>
        </p:txBody>
      </p:sp>
      <p:grpSp>
        <p:nvGrpSpPr>
          <p:cNvPr id="10" name="Group 9"/>
          <p:cNvGrpSpPr/>
          <p:nvPr/>
        </p:nvGrpSpPr>
        <p:grpSpPr>
          <a:xfrm>
            <a:off x="6131601" y="792774"/>
            <a:ext cx="2542499" cy="2339538"/>
            <a:chOff x="6131601" y="792774"/>
            <a:chExt cx="2542499" cy="2339538"/>
          </a:xfrm>
        </p:grpSpPr>
        <p:sp>
          <p:nvSpPr>
            <p:cNvPr id="57" name="Rectangle 56"/>
            <p:cNvSpPr/>
            <p:nvPr/>
          </p:nvSpPr>
          <p:spPr>
            <a:xfrm>
              <a:off x="6131601" y="792774"/>
              <a:ext cx="2542499" cy="2339538"/>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700" dirty="0" smtClean="0">
                  <a:solidFill>
                    <a:schemeClr val="tx1"/>
                  </a:solidFill>
                </a:rPr>
                <a:t>Shared hospital site (10%)</a:t>
              </a:r>
              <a:endParaRPr lang="en-GB" sz="1700" dirty="0">
                <a:solidFill>
                  <a:schemeClr val="tx1"/>
                </a:solidFill>
              </a:endParaRPr>
            </a:p>
          </p:txBody>
        </p:sp>
        <p:sp>
          <p:nvSpPr>
            <p:cNvPr id="58" name="Rectangle 57"/>
            <p:cNvSpPr/>
            <p:nvPr/>
          </p:nvSpPr>
          <p:spPr>
            <a:xfrm>
              <a:off x="6216379" y="1144641"/>
              <a:ext cx="2356122" cy="806542"/>
            </a:xfrm>
            <a:prstGeom prst="rect">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500" dirty="0">
                  <a:solidFill>
                    <a:schemeClr val="tx1"/>
                  </a:solidFill>
                </a:rPr>
                <a:t>Direct fuel </a:t>
              </a:r>
              <a:r>
                <a:rPr lang="en-GB" sz="1600" dirty="0" smtClean="0">
                  <a:solidFill>
                    <a:schemeClr val="tx1"/>
                  </a:solidFill>
                </a:rPr>
                <a:t>use</a:t>
              </a:r>
              <a:r>
                <a:rPr lang="en-GB" sz="1500" dirty="0" smtClean="0">
                  <a:solidFill>
                    <a:schemeClr val="tx1"/>
                  </a:solidFill>
                </a:rPr>
                <a:t> (kWh)</a:t>
              </a:r>
              <a:endParaRPr lang="en-GB" sz="1500" dirty="0">
                <a:solidFill>
                  <a:schemeClr val="tx1"/>
                </a:solidFill>
              </a:endParaRPr>
            </a:p>
          </p:txBody>
        </p:sp>
        <p:sp>
          <p:nvSpPr>
            <p:cNvPr id="59" name="Rectangle 58"/>
            <p:cNvSpPr/>
            <p:nvPr/>
          </p:nvSpPr>
          <p:spPr>
            <a:xfrm>
              <a:off x="6605933" y="1484010"/>
              <a:ext cx="1662722" cy="389729"/>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t>Natural </a:t>
              </a:r>
              <a:r>
                <a:rPr lang="en-GB" sz="1500" dirty="0" smtClean="0"/>
                <a:t>gas</a:t>
              </a:r>
              <a:endParaRPr lang="en-GB" sz="1500" dirty="0"/>
            </a:p>
          </p:txBody>
        </p:sp>
        <p:sp>
          <p:nvSpPr>
            <p:cNvPr id="61" name="Rectangle 60"/>
            <p:cNvSpPr/>
            <p:nvPr/>
          </p:nvSpPr>
          <p:spPr>
            <a:xfrm>
              <a:off x="6209934" y="2008679"/>
              <a:ext cx="1470719" cy="988521"/>
            </a:xfrm>
            <a:prstGeom prst="rect">
              <a:avLst/>
            </a:prstGeom>
            <a:solidFill>
              <a:srgbClr val="00B050">
                <a:alpha val="4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500" dirty="0" smtClean="0">
                  <a:solidFill>
                    <a:schemeClr val="tx1"/>
                  </a:solidFill>
                </a:rPr>
                <a:t>Grid Electricity (kWh)</a:t>
              </a:r>
              <a:endParaRPr lang="en-GB" sz="1500" dirty="0">
                <a:solidFill>
                  <a:schemeClr val="tx1"/>
                </a:solidFill>
              </a:endParaRPr>
            </a:p>
          </p:txBody>
        </p:sp>
        <p:sp>
          <p:nvSpPr>
            <p:cNvPr id="62" name="Rectangle 61"/>
            <p:cNvSpPr/>
            <p:nvPr/>
          </p:nvSpPr>
          <p:spPr>
            <a:xfrm>
              <a:off x="6289674" y="2557395"/>
              <a:ext cx="1253425" cy="33699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generation</a:t>
              </a:r>
            </a:p>
          </p:txBody>
        </p:sp>
        <p:sp>
          <p:nvSpPr>
            <p:cNvPr id="63" name="Rectangle 62"/>
            <p:cNvSpPr/>
            <p:nvPr/>
          </p:nvSpPr>
          <p:spPr>
            <a:xfrm>
              <a:off x="7736520" y="1998215"/>
              <a:ext cx="835981" cy="9989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500" dirty="0" smtClean="0">
                  <a:solidFill>
                    <a:schemeClr val="tx1"/>
                  </a:solidFill>
                </a:rPr>
                <a:t>Grid </a:t>
              </a:r>
              <a:r>
                <a:rPr lang="en-GB" sz="1600" dirty="0" smtClean="0">
                  <a:solidFill>
                    <a:schemeClr val="tx1"/>
                  </a:solidFill>
                </a:rPr>
                <a:t>Elec</a:t>
              </a:r>
              <a:endParaRPr lang="en-GB" sz="1500" dirty="0">
                <a:solidFill>
                  <a:schemeClr val="tx1"/>
                </a:solidFill>
              </a:endParaRPr>
            </a:p>
          </p:txBody>
        </p:sp>
        <p:sp>
          <p:nvSpPr>
            <p:cNvPr id="64" name="Rectangle 63"/>
            <p:cNvSpPr/>
            <p:nvPr/>
          </p:nvSpPr>
          <p:spPr>
            <a:xfrm>
              <a:off x="7817029" y="2534359"/>
              <a:ext cx="641171" cy="36003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T&amp;D</a:t>
              </a:r>
              <a:endParaRPr lang="en-GB" sz="1400" dirty="0"/>
            </a:p>
          </p:txBody>
        </p:sp>
      </p:grpSp>
    </p:spTree>
    <p:extLst>
      <p:ext uri="{BB962C8B-B14F-4D97-AF65-F5344CB8AC3E}">
        <p14:creationId xmlns:p14="http://schemas.microsoft.com/office/powerpoint/2010/main" val="3003863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38" grpId="0" animBg="1"/>
      <p:bldP spid="39" grpId="0" animBg="1"/>
      <p:bldP spid="40" grpId="0" animBg="1"/>
      <p:bldP spid="41" grpId="0" animBg="1"/>
      <p:bldP spid="9" grpId="0"/>
      <p:bldP spid="5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456070"/>
            <a:ext cx="5852161" cy="1077218"/>
          </a:xfrm>
          <a:prstGeom prst="rect">
            <a:avLst/>
          </a:prstGeom>
          <a:solidFill>
            <a:srgbClr val="00B2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ectangle 6"/>
          <p:cNvSpPr/>
          <p:nvPr/>
        </p:nvSpPr>
        <p:spPr>
          <a:xfrm>
            <a:off x="0" y="456069"/>
            <a:ext cx="5652135" cy="1077218"/>
          </a:xfrm>
          <a:prstGeom prst="rect">
            <a:avLst/>
          </a:prstGeom>
        </p:spPr>
        <p:txBody>
          <a:bodyPr wrap="square">
            <a:spAutoFit/>
          </a:bodyPr>
          <a:lstStyle/>
          <a:p>
            <a:r>
              <a:rPr lang="en-GB" sz="3200" dirty="0" smtClean="0">
                <a:solidFill>
                  <a:schemeClr val="bg1"/>
                </a:solidFill>
                <a:latin typeface="Arial"/>
                <a:cs typeface="Arial"/>
              </a:rPr>
              <a:t>Things that can go wrong with historic data</a:t>
            </a:r>
            <a:endParaRPr lang="en-GB" sz="3200" dirty="0">
              <a:solidFill>
                <a:schemeClr val="bg1"/>
              </a:solidFill>
              <a:latin typeface="Arial"/>
              <a:cs typeface="Arial"/>
            </a:endParaRPr>
          </a:p>
        </p:txBody>
      </p:sp>
      <p:sp>
        <p:nvSpPr>
          <p:cNvPr id="2" name="Rectangle 1"/>
          <p:cNvSpPr/>
          <p:nvPr/>
        </p:nvSpPr>
        <p:spPr>
          <a:xfrm>
            <a:off x="318052" y="1882234"/>
            <a:ext cx="3101009" cy="1788618"/>
          </a:xfrm>
          <a:prstGeom prst="rect">
            <a:avLst/>
          </a:prstGeom>
          <a:solidFill>
            <a:srgbClr val="FFF2CC"/>
          </a:solidFill>
          <a:ln w="28575">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dirty="0" smtClean="0">
                <a:solidFill>
                  <a:schemeClr val="tx1"/>
                </a:solidFill>
              </a:rPr>
              <a:t>Boundaries can creep because of data availability or improved data coverage</a:t>
            </a:r>
            <a:endParaRPr lang="en-GB" sz="2000" dirty="0">
              <a:solidFill>
                <a:schemeClr val="tx1"/>
              </a:solidFill>
            </a:endParaRPr>
          </a:p>
        </p:txBody>
      </p:sp>
      <p:sp>
        <p:nvSpPr>
          <p:cNvPr id="6" name="Rectangle 5"/>
          <p:cNvSpPr/>
          <p:nvPr/>
        </p:nvSpPr>
        <p:spPr>
          <a:xfrm>
            <a:off x="1466686" y="4023762"/>
            <a:ext cx="3094383" cy="1784654"/>
          </a:xfrm>
          <a:prstGeom prst="rect">
            <a:avLst/>
          </a:prstGeom>
          <a:solidFill>
            <a:srgbClr val="FFF2CC"/>
          </a:solidFill>
          <a:ln w="28575">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dirty="0" smtClean="0">
                <a:solidFill>
                  <a:schemeClr val="tx1"/>
                </a:solidFill>
              </a:rPr>
              <a:t>Boundaries can leap because of mergers or divestments</a:t>
            </a:r>
            <a:endParaRPr lang="en-GB" sz="2000" dirty="0">
              <a:solidFill>
                <a:schemeClr val="tx1"/>
              </a:solidFill>
            </a:endParaRPr>
          </a:p>
        </p:txBody>
      </p:sp>
      <p:sp>
        <p:nvSpPr>
          <p:cNvPr id="8" name="Rectangle 7"/>
          <p:cNvSpPr/>
          <p:nvPr/>
        </p:nvSpPr>
        <p:spPr>
          <a:xfrm>
            <a:off x="4101630" y="1882234"/>
            <a:ext cx="3101009" cy="1788618"/>
          </a:xfrm>
          <a:prstGeom prst="rect">
            <a:avLst/>
          </a:prstGeom>
          <a:solidFill>
            <a:srgbClr val="FFF2CC"/>
          </a:solidFill>
          <a:ln w="28575">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dirty="0" smtClean="0">
                <a:solidFill>
                  <a:schemeClr val="tx1"/>
                </a:solidFill>
              </a:rPr>
              <a:t>Lack of documentation of data sources, coverage, actual consumption data and methodology</a:t>
            </a:r>
            <a:endParaRPr lang="en-GB" sz="2000" dirty="0">
              <a:solidFill>
                <a:schemeClr val="tx1"/>
              </a:solidFill>
            </a:endParaRPr>
          </a:p>
        </p:txBody>
      </p:sp>
      <p:sp>
        <p:nvSpPr>
          <p:cNvPr id="9" name="Rectangle 8"/>
          <p:cNvSpPr/>
          <p:nvPr/>
        </p:nvSpPr>
        <p:spPr>
          <a:xfrm>
            <a:off x="5261196" y="4019798"/>
            <a:ext cx="3101009" cy="1788618"/>
          </a:xfrm>
          <a:prstGeom prst="rect">
            <a:avLst/>
          </a:prstGeom>
          <a:solidFill>
            <a:srgbClr val="FFF2CC"/>
          </a:solidFill>
          <a:ln w="28575">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dirty="0" smtClean="0">
                <a:solidFill>
                  <a:schemeClr val="tx1"/>
                </a:solidFill>
              </a:rPr>
              <a:t>DECC changed their methodology for EF for grid electricity, air travel and waste </a:t>
            </a:r>
            <a:endParaRPr lang="en-GB" sz="2000" dirty="0">
              <a:solidFill>
                <a:schemeClr val="tx1"/>
              </a:solidFill>
            </a:endParaRPr>
          </a:p>
        </p:txBody>
      </p:sp>
    </p:spTree>
    <p:extLst>
      <p:ext uri="{BB962C8B-B14F-4D97-AF65-F5344CB8AC3E}">
        <p14:creationId xmlns:p14="http://schemas.microsoft.com/office/powerpoint/2010/main" val="2416639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456069"/>
            <a:ext cx="5852161" cy="785991"/>
          </a:xfrm>
          <a:prstGeom prst="rect">
            <a:avLst/>
          </a:prstGeom>
          <a:solidFill>
            <a:srgbClr val="00B2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ectangle 6"/>
          <p:cNvSpPr/>
          <p:nvPr/>
        </p:nvSpPr>
        <p:spPr>
          <a:xfrm>
            <a:off x="459105" y="561717"/>
            <a:ext cx="5652135" cy="584775"/>
          </a:xfrm>
          <a:prstGeom prst="rect">
            <a:avLst/>
          </a:prstGeom>
        </p:spPr>
        <p:txBody>
          <a:bodyPr wrap="square">
            <a:spAutoFit/>
          </a:bodyPr>
          <a:lstStyle/>
          <a:p>
            <a:r>
              <a:rPr lang="en-GB" sz="3200" dirty="0" smtClean="0">
                <a:solidFill>
                  <a:schemeClr val="bg1"/>
                </a:solidFill>
                <a:latin typeface="Arial"/>
                <a:cs typeface="Arial"/>
              </a:rPr>
              <a:t>Welcome!</a:t>
            </a:r>
            <a:endParaRPr lang="en-GB" sz="3200" dirty="0">
              <a:solidFill>
                <a:schemeClr val="bg1"/>
              </a:solidFill>
              <a:latin typeface="Arial"/>
              <a:cs typeface="Arial"/>
            </a:endParaRPr>
          </a:p>
        </p:txBody>
      </p:sp>
      <p:sp>
        <p:nvSpPr>
          <p:cNvPr id="10" name="TextBox 9"/>
          <p:cNvSpPr txBox="1"/>
          <p:nvPr/>
        </p:nvSpPr>
        <p:spPr>
          <a:xfrm>
            <a:off x="489584" y="1882234"/>
            <a:ext cx="8142971" cy="3354765"/>
          </a:xfrm>
          <a:prstGeom prst="rect">
            <a:avLst/>
          </a:prstGeom>
          <a:noFill/>
        </p:spPr>
        <p:txBody>
          <a:bodyPr wrap="square" rtlCol="0">
            <a:spAutoFit/>
          </a:bodyPr>
          <a:lstStyle/>
          <a:p>
            <a:pPr marL="342900" indent="-342900">
              <a:spcAft>
                <a:spcPts val="800"/>
              </a:spcAft>
              <a:buFont typeface="Arial" panose="020B0604020202020204" pitchFamily="34" charset="0"/>
              <a:buChar char="•"/>
            </a:pPr>
            <a:r>
              <a:rPr lang="en-GB" sz="2400" dirty="0" smtClean="0">
                <a:solidFill>
                  <a:schemeClr val="tx1">
                    <a:lumMod val="75000"/>
                    <a:lumOff val="25000"/>
                  </a:schemeClr>
                </a:solidFill>
                <a:latin typeface="Arial"/>
                <a:cs typeface="Arial"/>
              </a:rPr>
              <a:t>Rebecca Vivers, Jennifer Kaczmarski &amp; Jen Cassells from SSN reporting team</a:t>
            </a:r>
          </a:p>
          <a:p>
            <a:pPr marL="342900" indent="-342900">
              <a:spcAft>
                <a:spcPts val="800"/>
              </a:spcAft>
              <a:buFont typeface="Arial" panose="020B0604020202020204" pitchFamily="34" charset="0"/>
              <a:buChar char="•"/>
            </a:pPr>
            <a:r>
              <a:rPr lang="en-GB" sz="2400" dirty="0" smtClean="0">
                <a:solidFill>
                  <a:schemeClr val="tx1">
                    <a:lumMod val="75000"/>
                    <a:lumOff val="25000"/>
                  </a:schemeClr>
                </a:solidFill>
                <a:latin typeface="Arial"/>
                <a:cs typeface="Arial"/>
              </a:rPr>
              <a:t>SSN – funded by the Scottish Government to support public sector climate change action and reporting. Team of 6 staff, majority are here to facilitate </a:t>
            </a:r>
            <a:r>
              <a:rPr lang="en-GB" sz="2400" dirty="0">
                <a:solidFill>
                  <a:schemeClr val="tx1">
                    <a:lumMod val="75000"/>
                    <a:lumOff val="25000"/>
                  </a:schemeClr>
                </a:solidFill>
                <a:latin typeface="Arial"/>
                <a:cs typeface="Arial"/>
              </a:rPr>
              <a:t>&amp;</a:t>
            </a:r>
            <a:r>
              <a:rPr lang="en-GB" sz="2400" dirty="0" smtClean="0">
                <a:solidFill>
                  <a:schemeClr val="tx1">
                    <a:lumMod val="75000"/>
                    <a:lumOff val="25000"/>
                  </a:schemeClr>
                </a:solidFill>
                <a:latin typeface="Arial"/>
                <a:cs typeface="Arial"/>
              </a:rPr>
              <a:t> assist event</a:t>
            </a:r>
            <a:endParaRPr lang="en-GB" sz="2400" dirty="0">
              <a:solidFill>
                <a:schemeClr val="tx1">
                  <a:lumMod val="75000"/>
                  <a:lumOff val="25000"/>
                </a:schemeClr>
              </a:solidFill>
              <a:latin typeface="Arial"/>
              <a:cs typeface="Arial"/>
            </a:endParaRPr>
          </a:p>
          <a:p>
            <a:pPr marL="342900" indent="-342900">
              <a:spcAft>
                <a:spcPts val="800"/>
              </a:spcAft>
              <a:buFont typeface="Arial" panose="020B0604020202020204" pitchFamily="34" charset="0"/>
              <a:buChar char="•"/>
            </a:pPr>
            <a:r>
              <a:rPr lang="en-GB" sz="2400" dirty="0" smtClean="0">
                <a:solidFill>
                  <a:schemeClr val="tx1">
                    <a:lumMod val="75000"/>
                    <a:lumOff val="25000"/>
                  </a:schemeClr>
                </a:solidFill>
                <a:latin typeface="Arial"/>
                <a:cs typeface="Arial"/>
              </a:rPr>
              <a:t>RES support – Steven Turnbull for other carbon management support and information on RES tools</a:t>
            </a:r>
            <a:endParaRPr lang="en-GB" sz="2400" dirty="0">
              <a:solidFill>
                <a:schemeClr val="tx1">
                  <a:lumMod val="75000"/>
                  <a:lumOff val="25000"/>
                </a:schemeClr>
              </a:solidFill>
              <a:latin typeface="Arial"/>
              <a:cs typeface="Arial"/>
            </a:endParaRPr>
          </a:p>
          <a:p>
            <a:pPr marL="342900" indent="-342900">
              <a:spcAft>
                <a:spcPts val="800"/>
              </a:spcAft>
              <a:buFont typeface="Arial" panose="020B0604020202020204" pitchFamily="34" charset="0"/>
              <a:buChar char="•"/>
            </a:pPr>
            <a:r>
              <a:rPr lang="en-GB" sz="2400" dirty="0" smtClean="0">
                <a:solidFill>
                  <a:schemeClr val="tx1">
                    <a:lumMod val="75000"/>
                    <a:lumOff val="25000"/>
                  </a:schemeClr>
                </a:solidFill>
                <a:latin typeface="Arial"/>
                <a:cs typeface="Arial"/>
              </a:rPr>
              <a:t>Carbon management expert - </a:t>
            </a:r>
            <a:r>
              <a:rPr lang="en-GB" sz="2400" dirty="0">
                <a:solidFill>
                  <a:schemeClr val="tx1">
                    <a:lumMod val="75000"/>
                    <a:lumOff val="25000"/>
                  </a:schemeClr>
                </a:solidFill>
                <a:latin typeface="Arial"/>
                <a:cs typeface="Arial"/>
              </a:rPr>
              <a:t>Clare </a:t>
            </a:r>
            <a:r>
              <a:rPr lang="en-GB" sz="2400" dirty="0" smtClean="0">
                <a:solidFill>
                  <a:schemeClr val="tx1">
                    <a:lumMod val="75000"/>
                    <a:lumOff val="25000"/>
                  </a:schemeClr>
                </a:solidFill>
                <a:latin typeface="Arial"/>
                <a:cs typeface="Arial"/>
              </a:rPr>
              <a:t>Wharmby</a:t>
            </a:r>
            <a:endParaRPr lang="en-GB" sz="2400" dirty="0">
              <a:solidFill>
                <a:schemeClr val="tx1">
                  <a:lumMod val="75000"/>
                  <a:lumOff val="25000"/>
                </a:schemeClr>
              </a:solidFill>
              <a:latin typeface="Arial"/>
              <a:cs typeface="Arial"/>
            </a:endParaRPr>
          </a:p>
        </p:txBody>
      </p:sp>
    </p:spTree>
    <p:extLst>
      <p:ext uri="{BB962C8B-B14F-4D97-AF65-F5344CB8AC3E}">
        <p14:creationId xmlns:p14="http://schemas.microsoft.com/office/powerpoint/2010/main" val="27708958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40170"/>
            <a:ext cx="5852161" cy="1077218"/>
          </a:xfrm>
          <a:prstGeom prst="rect">
            <a:avLst/>
          </a:prstGeom>
          <a:solidFill>
            <a:srgbClr val="00B2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Rectangle 1"/>
          <p:cNvSpPr/>
          <p:nvPr/>
        </p:nvSpPr>
        <p:spPr>
          <a:xfrm>
            <a:off x="0" y="250609"/>
            <a:ext cx="5652135" cy="1077218"/>
          </a:xfrm>
          <a:prstGeom prst="rect">
            <a:avLst/>
          </a:prstGeom>
        </p:spPr>
        <p:txBody>
          <a:bodyPr wrap="square">
            <a:spAutoFit/>
          </a:bodyPr>
          <a:lstStyle/>
          <a:p>
            <a:r>
              <a:rPr lang="en-GB" sz="3200" dirty="0" smtClean="0">
                <a:solidFill>
                  <a:schemeClr val="bg1"/>
                </a:solidFill>
                <a:latin typeface="Arial"/>
                <a:cs typeface="Arial"/>
              </a:rPr>
              <a:t>How the CF&amp;PR tool can help?</a:t>
            </a:r>
            <a:endParaRPr lang="en-GB" sz="3200" dirty="0">
              <a:solidFill>
                <a:schemeClr val="bg1"/>
              </a:solidFill>
              <a:latin typeface="Arial"/>
              <a:cs typeface="Arial"/>
            </a:endParaRPr>
          </a:p>
        </p:txBody>
      </p:sp>
      <p:sp>
        <p:nvSpPr>
          <p:cNvPr id="4" name="TextBox 3"/>
          <p:cNvSpPr txBox="1"/>
          <p:nvPr/>
        </p:nvSpPr>
        <p:spPr>
          <a:xfrm>
            <a:off x="489584" y="1749712"/>
            <a:ext cx="8142971" cy="3416320"/>
          </a:xfrm>
          <a:prstGeom prst="rect">
            <a:avLst/>
          </a:prstGeom>
          <a:noFill/>
        </p:spPr>
        <p:txBody>
          <a:bodyPr wrap="square" rtlCol="0">
            <a:spAutoFit/>
          </a:bodyPr>
          <a:lstStyle/>
          <a:p>
            <a:r>
              <a:rPr lang="en-GB" sz="2400" b="1" dirty="0" smtClean="0">
                <a:solidFill>
                  <a:schemeClr val="tx1">
                    <a:lumMod val="75000"/>
                    <a:lumOff val="25000"/>
                  </a:schemeClr>
                </a:solidFill>
                <a:latin typeface="Arial"/>
                <a:cs typeface="Arial"/>
              </a:rPr>
              <a:t>Key points:</a:t>
            </a:r>
          </a:p>
          <a:p>
            <a:pPr marL="342900" indent="-342900">
              <a:buFont typeface="Arial" panose="020B0604020202020204" pitchFamily="34" charset="0"/>
              <a:buChar char="•"/>
            </a:pPr>
            <a:r>
              <a:rPr lang="en-GB" sz="2400" dirty="0" smtClean="0">
                <a:solidFill>
                  <a:schemeClr val="tx1">
                    <a:lumMod val="75000"/>
                    <a:lumOff val="25000"/>
                  </a:schemeClr>
                </a:solidFill>
                <a:latin typeface="Arial"/>
                <a:cs typeface="Arial"/>
              </a:rPr>
              <a:t>It can store previous carbon footprint data (historic CFs tab)</a:t>
            </a:r>
          </a:p>
          <a:p>
            <a:pPr marL="342900" indent="-342900">
              <a:buFont typeface="Arial" panose="020B0604020202020204" pitchFamily="34" charset="0"/>
              <a:buChar char="•"/>
            </a:pPr>
            <a:r>
              <a:rPr lang="en-GB" sz="2400" dirty="0" smtClean="0">
                <a:solidFill>
                  <a:schemeClr val="tx1">
                    <a:lumMod val="75000"/>
                    <a:lumOff val="25000"/>
                  </a:schemeClr>
                </a:solidFill>
                <a:latin typeface="Arial"/>
                <a:cs typeface="Arial"/>
              </a:rPr>
              <a:t>However, it does not currently correct for historic grid factors (historic data is entered as tCO</a:t>
            </a:r>
            <a:r>
              <a:rPr lang="en-GB" sz="2400" baseline="-25000" dirty="0" smtClean="0">
                <a:solidFill>
                  <a:schemeClr val="tx1">
                    <a:lumMod val="75000"/>
                    <a:lumOff val="25000"/>
                  </a:schemeClr>
                </a:solidFill>
                <a:latin typeface="Arial"/>
                <a:cs typeface="Arial"/>
              </a:rPr>
              <a:t>2</a:t>
            </a:r>
            <a:r>
              <a:rPr lang="en-GB" sz="2400" dirty="0" smtClean="0">
                <a:solidFill>
                  <a:schemeClr val="tx1">
                    <a:lumMod val="75000"/>
                    <a:lumOff val="25000"/>
                  </a:schemeClr>
                </a:solidFill>
                <a:latin typeface="Arial"/>
                <a:cs typeface="Arial"/>
              </a:rPr>
              <a:t>e)</a:t>
            </a:r>
          </a:p>
          <a:p>
            <a:pPr marL="342900" indent="-342900">
              <a:buFont typeface="Arial" panose="020B0604020202020204" pitchFamily="34" charset="0"/>
              <a:buChar char="•"/>
            </a:pPr>
            <a:r>
              <a:rPr lang="en-GB" sz="2400" dirty="0" smtClean="0">
                <a:solidFill>
                  <a:schemeClr val="tx1">
                    <a:lumMod val="75000"/>
                    <a:lumOff val="25000"/>
                  </a:schemeClr>
                </a:solidFill>
                <a:latin typeface="Arial"/>
                <a:cs typeface="Arial"/>
              </a:rPr>
              <a:t>It does not split emissions into scopes</a:t>
            </a:r>
          </a:p>
          <a:p>
            <a:pPr marL="342900" indent="-342900">
              <a:buFont typeface="Arial" panose="020B0604020202020204" pitchFamily="34" charset="0"/>
              <a:buChar char="•"/>
            </a:pPr>
            <a:endParaRPr lang="en-GB" sz="2400" dirty="0" smtClean="0">
              <a:solidFill>
                <a:schemeClr val="tx1">
                  <a:lumMod val="75000"/>
                  <a:lumOff val="25000"/>
                </a:schemeClr>
              </a:solidFill>
              <a:latin typeface="Arial"/>
              <a:cs typeface="Arial"/>
            </a:endParaRPr>
          </a:p>
          <a:p>
            <a:pPr marL="342900" indent="-342900">
              <a:buFont typeface="Arial" panose="020B0604020202020204" pitchFamily="34" charset="0"/>
              <a:buChar char="•"/>
            </a:pPr>
            <a:endParaRPr lang="en-GB" sz="2400" dirty="0" smtClean="0">
              <a:solidFill>
                <a:schemeClr val="tx1">
                  <a:lumMod val="75000"/>
                  <a:lumOff val="25000"/>
                </a:schemeClr>
              </a:solidFill>
              <a:latin typeface="Arial"/>
              <a:cs typeface="Arial"/>
            </a:endParaRPr>
          </a:p>
          <a:p>
            <a:pPr marL="342900" indent="-342900">
              <a:buFont typeface="Arial" panose="020B0604020202020204" pitchFamily="34" charset="0"/>
              <a:buChar char="•"/>
            </a:pPr>
            <a:endParaRPr lang="en-GB" sz="2400" dirty="0" smtClean="0">
              <a:solidFill>
                <a:schemeClr val="tx1">
                  <a:lumMod val="75000"/>
                  <a:lumOff val="25000"/>
                </a:schemeClr>
              </a:solidFill>
              <a:latin typeface="Arial"/>
              <a:cs typeface="Arial"/>
            </a:endParaRPr>
          </a:p>
        </p:txBody>
      </p:sp>
      <p:graphicFrame>
        <p:nvGraphicFramePr>
          <p:cNvPr id="5" name="Table 4"/>
          <p:cNvGraphicFramePr>
            <a:graphicFrameLocks noGrp="1"/>
          </p:cNvGraphicFramePr>
          <p:nvPr>
            <p:extLst>
              <p:ext uri="{D42A27DB-BD31-4B8C-83A1-F6EECF244321}">
                <p14:modId xmlns:p14="http://schemas.microsoft.com/office/powerpoint/2010/main" val="2874892006"/>
              </p:ext>
            </p:extLst>
          </p:nvPr>
        </p:nvGraphicFramePr>
        <p:xfrm>
          <a:off x="279390" y="2588659"/>
          <a:ext cx="8563358" cy="3797217"/>
        </p:xfrm>
        <a:graphic>
          <a:graphicData uri="http://schemas.openxmlformats.org/drawingml/2006/table">
            <a:tbl>
              <a:tblPr/>
              <a:tblGrid>
                <a:gridCol w="1671197"/>
                <a:gridCol w="1323048"/>
                <a:gridCol w="1153821"/>
                <a:gridCol w="1138438"/>
                <a:gridCol w="1046131"/>
                <a:gridCol w="938442"/>
                <a:gridCol w="1292281"/>
              </a:tblGrid>
              <a:tr h="749369">
                <a:tc>
                  <a:txBody>
                    <a:bodyPr/>
                    <a:lstStyle/>
                    <a:p>
                      <a:pPr algn="l" fontAlgn="b"/>
                      <a:endParaRPr lang="en-GB" sz="1400" b="0" i="0" u="none" strike="noStrike" dirty="0">
                        <a:solidFill>
                          <a:srgbClr val="000000"/>
                        </a:solidFill>
                        <a:effectLst/>
                        <a:latin typeface="Calibri" panose="020F0502020204030204" pitchFamily="34" charset="0"/>
                      </a:endParaRPr>
                    </a:p>
                  </a:txBody>
                  <a:tcPr marL="0" marR="0" marT="0" marB="0" anchor="b">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tcPr>
                </a:tc>
                <a:tc gridSpan="2">
                  <a:txBody>
                    <a:bodyPr/>
                    <a:lstStyle/>
                    <a:p>
                      <a:pPr algn="ctr" fontAlgn="ctr"/>
                      <a:r>
                        <a:rPr lang="en-GB" sz="1400" b="1" i="0" u="none" strike="noStrike" dirty="0">
                          <a:solidFill>
                            <a:srgbClr val="FFFFFF"/>
                          </a:solidFill>
                          <a:effectLst/>
                          <a:latin typeface="Verdana" panose="020B0604030504040204" pitchFamily="34" charset="0"/>
                        </a:rPr>
                        <a:t>2011/12</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8B95"/>
                    </a:solidFill>
                  </a:tcPr>
                </a:tc>
                <a:tc hMerge="1">
                  <a:txBody>
                    <a:bodyPr/>
                    <a:lstStyle/>
                    <a:p>
                      <a:endParaRPr lang="en-GB"/>
                    </a:p>
                  </a:txBody>
                  <a:tcPr/>
                </a:tc>
                <a:tc gridSpan="2">
                  <a:txBody>
                    <a:bodyPr/>
                    <a:lstStyle/>
                    <a:p>
                      <a:pPr algn="ctr" fontAlgn="ctr"/>
                      <a:r>
                        <a:rPr lang="en-GB" sz="1400" b="1" i="0" u="none" strike="noStrike" dirty="0">
                          <a:solidFill>
                            <a:srgbClr val="FFFFFF"/>
                          </a:solidFill>
                          <a:effectLst/>
                          <a:latin typeface="Verdana" panose="020B0604030504040204" pitchFamily="34" charset="0"/>
                        </a:rPr>
                        <a:t>2012/13</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8B95"/>
                    </a:solidFill>
                  </a:tcPr>
                </a:tc>
                <a:tc hMerge="1">
                  <a:txBody>
                    <a:bodyPr/>
                    <a:lstStyle/>
                    <a:p>
                      <a:endParaRPr lang="en-GB"/>
                    </a:p>
                  </a:txBody>
                  <a:tcPr/>
                </a:tc>
                <a:tc gridSpan="2">
                  <a:txBody>
                    <a:bodyPr/>
                    <a:lstStyle/>
                    <a:p>
                      <a:pPr algn="ctr" fontAlgn="ctr"/>
                      <a:r>
                        <a:rPr lang="en-GB" sz="1400" b="1" i="0" u="none" strike="noStrike" dirty="0">
                          <a:solidFill>
                            <a:srgbClr val="FFFFFF"/>
                          </a:solidFill>
                          <a:effectLst/>
                          <a:latin typeface="Verdana" panose="020B0604030504040204" pitchFamily="34" charset="0"/>
                        </a:rPr>
                        <a:t>2013/14</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8B95"/>
                    </a:solidFill>
                  </a:tcPr>
                </a:tc>
                <a:tc hMerge="1">
                  <a:txBody>
                    <a:bodyPr/>
                    <a:lstStyle/>
                    <a:p>
                      <a:endParaRPr lang="en-GB"/>
                    </a:p>
                  </a:txBody>
                  <a:tcPr/>
                </a:tc>
              </a:tr>
              <a:tr h="748124">
                <a:tc>
                  <a:txBody>
                    <a:bodyPr/>
                    <a:lstStyle/>
                    <a:p>
                      <a:pPr algn="ctr" fontAlgn="ctr"/>
                      <a:r>
                        <a:rPr lang="en-GB" sz="1400" b="1" i="0" u="none" strike="noStrike" dirty="0">
                          <a:solidFill>
                            <a:srgbClr val="FFFFFF"/>
                          </a:solidFill>
                          <a:effectLst/>
                          <a:latin typeface="Verdana" panose="020B0604030504040204" pitchFamily="34" charset="0"/>
                        </a:rPr>
                        <a:t>Type of Source</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8B95"/>
                    </a:solidFill>
                  </a:tcPr>
                </a:tc>
                <a:tc>
                  <a:txBody>
                    <a:bodyPr/>
                    <a:lstStyle/>
                    <a:p>
                      <a:pPr algn="ctr" fontAlgn="ctr"/>
                      <a:r>
                        <a:rPr lang="en-GB" sz="1400" b="1" i="0" u="none" strike="noStrike" dirty="0">
                          <a:solidFill>
                            <a:srgbClr val="FFFFFF"/>
                          </a:solidFill>
                          <a:effectLst/>
                          <a:latin typeface="Verdana" panose="020B0604030504040204" pitchFamily="34" charset="0"/>
                        </a:rPr>
                        <a:t>Carbon Footprint (tCO</a:t>
                      </a:r>
                      <a:r>
                        <a:rPr lang="en-GB" sz="1400" b="1" i="0" u="none" strike="noStrike" baseline="-25000" dirty="0">
                          <a:solidFill>
                            <a:srgbClr val="FFFFFF"/>
                          </a:solidFill>
                          <a:effectLst/>
                          <a:latin typeface="Verdana" panose="020B0604030504040204" pitchFamily="34" charset="0"/>
                        </a:rPr>
                        <a:t>2</a:t>
                      </a:r>
                      <a:r>
                        <a:rPr lang="en-GB" sz="1400" b="1" i="0" u="none" strike="noStrike" dirty="0">
                          <a:solidFill>
                            <a:srgbClr val="FFFFFF"/>
                          </a:solidFill>
                          <a:effectLst/>
                          <a:latin typeface="Verdana" panose="020B0604030504040204" pitchFamily="34" charset="0"/>
                        </a:rPr>
                        <a:t>e)</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8B95"/>
                    </a:solidFill>
                  </a:tcPr>
                </a:tc>
                <a:tc>
                  <a:txBody>
                    <a:bodyPr/>
                    <a:lstStyle/>
                    <a:p>
                      <a:pPr algn="ctr" fontAlgn="ctr"/>
                      <a:r>
                        <a:rPr lang="en-GB" sz="1400" b="1" i="0" u="none" strike="noStrike" dirty="0">
                          <a:solidFill>
                            <a:srgbClr val="FFFFFF"/>
                          </a:solidFill>
                          <a:effectLst/>
                          <a:latin typeface="Verdana" panose="020B0604030504040204" pitchFamily="34" charset="0"/>
                        </a:rPr>
                        <a:t>Cost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8B95"/>
                    </a:solidFill>
                  </a:tcPr>
                </a:tc>
                <a:tc>
                  <a:txBody>
                    <a:bodyPr/>
                    <a:lstStyle/>
                    <a:p>
                      <a:pPr algn="ctr" fontAlgn="ctr"/>
                      <a:r>
                        <a:rPr lang="en-GB" sz="1400" b="1" i="0" u="none" strike="noStrike" dirty="0">
                          <a:solidFill>
                            <a:srgbClr val="FFFFFF"/>
                          </a:solidFill>
                          <a:effectLst/>
                          <a:latin typeface="Verdana" panose="020B0604030504040204" pitchFamily="34" charset="0"/>
                        </a:rPr>
                        <a:t>Carbon Footprint (tCO</a:t>
                      </a:r>
                      <a:r>
                        <a:rPr lang="en-GB" sz="1400" b="1" i="0" u="none" strike="noStrike" baseline="-25000" dirty="0">
                          <a:solidFill>
                            <a:srgbClr val="FFFFFF"/>
                          </a:solidFill>
                          <a:effectLst/>
                          <a:latin typeface="Verdana" panose="020B0604030504040204" pitchFamily="34" charset="0"/>
                        </a:rPr>
                        <a:t>2</a:t>
                      </a:r>
                      <a:r>
                        <a:rPr lang="en-GB" sz="1400" b="1" i="0" u="none" strike="noStrike" dirty="0">
                          <a:solidFill>
                            <a:srgbClr val="FFFFFF"/>
                          </a:solidFill>
                          <a:effectLst/>
                          <a:latin typeface="Verdana" panose="020B0604030504040204" pitchFamily="34" charset="0"/>
                        </a:rPr>
                        <a:t>e)</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8B95"/>
                    </a:solidFill>
                  </a:tcPr>
                </a:tc>
                <a:tc>
                  <a:txBody>
                    <a:bodyPr/>
                    <a:lstStyle/>
                    <a:p>
                      <a:pPr algn="ctr" fontAlgn="ctr"/>
                      <a:r>
                        <a:rPr lang="en-GB" sz="1400" b="1" i="0" u="none" strike="noStrike" dirty="0">
                          <a:solidFill>
                            <a:srgbClr val="FFFFFF"/>
                          </a:solidFill>
                          <a:effectLst/>
                          <a:latin typeface="Verdana" panose="020B0604030504040204" pitchFamily="34" charset="0"/>
                        </a:rPr>
                        <a:t>Cost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8B95"/>
                    </a:solidFill>
                  </a:tcPr>
                </a:tc>
                <a:tc>
                  <a:txBody>
                    <a:bodyPr/>
                    <a:lstStyle/>
                    <a:p>
                      <a:pPr algn="ctr" fontAlgn="ctr"/>
                      <a:r>
                        <a:rPr lang="en-GB" sz="1400" b="1" i="0" u="none" strike="noStrike" dirty="0">
                          <a:solidFill>
                            <a:srgbClr val="FFFFFF"/>
                          </a:solidFill>
                          <a:effectLst/>
                          <a:latin typeface="Verdana" panose="020B0604030504040204" pitchFamily="34" charset="0"/>
                        </a:rPr>
                        <a:t>Carbon Footprint (tCO</a:t>
                      </a:r>
                      <a:r>
                        <a:rPr lang="en-GB" sz="1400" b="1" i="0" u="none" strike="noStrike" baseline="-25000" dirty="0">
                          <a:solidFill>
                            <a:srgbClr val="FFFFFF"/>
                          </a:solidFill>
                          <a:effectLst/>
                          <a:latin typeface="Verdana" panose="020B0604030504040204" pitchFamily="34" charset="0"/>
                        </a:rPr>
                        <a:t>2</a:t>
                      </a:r>
                      <a:r>
                        <a:rPr lang="en-GB" sz="1400" b="1" i="0" u="none" strike="noStrike" dirty="0">
                          <a:solidFill>
                            <a:srgbClr val="FFFFFF"/>
                          </a:solidFill>
                          <a:effectLst/>
                          <a:latin typeface="Verdana" panose="020B0604030504040204" pitchFamily="34" charset="0"/>
                        </a:rPr>
                        <a:t>e)</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8B95"/>
                    </a:solidFill>
                  </a:tcPr>
                </a:tc>
                <a:tc>
                  <a:txBody>
                    <a:bodyPr/>
                    <a:lstStyle/>
                    <a:p>
                      <a:pPr algn="ctr" fontAlgn="ctr"/>
                      <a:r>
                        <a:rPr lang="en-GB" sz="1400" b="1" i="0" u="none" strike="noStrike" dirty="0">
                          <a:solidFill>
                            <a:srgbClr val="FFFFFF"/>
                          </a:solidFill>
                          <a:effectLst/>
                          <a:latin typeface="Verdana" panose="020B0604030504040204" pitchFamily="34" charset="0"/>
                        </a:rPr>
                        <a:t>Cost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8B95"/>
                    </a:solidFill>
                  </a:tcPr>
                </a:tc>
              </a:tr>
              <a:tr h="455092">
                <a:tc>
                  <a:txBody>
                    <a:bodyPr/>
                    <a:lstStyle/>
                    <a:p>
                      <a:pPr algn="l" fontAlgn="ctr"/>
                      <a:r>
                        <a:rPr lang="en-GB" sz="1400" b="1" i="0" u="none" strike="noStrike" dirty="0">
                          <a:solidFill>
                            <a:srgbClr val="FFFFFF"/>
                          </a:solidFill>
                          <a:effectLst/>
                          <a:latin typeface="Verdana" panose="020B0604030504040204" pitchFamily="34" charset="0"/>
                        </a:rPr>
                        <a:t>Stationary</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8B95"/>
                    </a:solidFill>
                  </a:tcPr>
                </a:tc>
                <a:tc>
                  <a:txBody>
                    <a:bodyPr/>
                    <a:lstStyle/>
                    <a:p>
                      <a:pPr algn="r" fontAlgn="b"/>
                      <a:r>
                        <a:rPr lang="en-GB" sz="1600" b="0" i="0" u="none" strike="noStrike" dirty="0">
                          <a:solidFill>
                            <a:schemeClr val="tx1"/>
                          </a:solidFill>
                          <a:effectLst/>
                          <a:latin typeface="Calibri" panose="020F0502020204030204" pitchFamily="34" charset="0"/>
                        </a:rPr>
                        <a:t>        </a:t>
                      </a:r>
                      <a:r>
                        <a:rPr lang="en-GB" sz="1600" b="0" i="0" u="none" strike="noStrike" dirty="0" smtClean="0">
                          <a:solidFill>
                            <a:schemeClr val="tx1"/>
                          </a:solidFill>
                          <a:effectLst/>
                          <a:latin typeface="Calibri" panose="020F0502020204030204" pitchFamily="34" charset="0"/>
                        </a:rPr>
                        <a:t>14,408 </a:t>
                      </a:r>
                      <a:endParaRPr lang="en-GB" sz="1600" b="0" i="0" u="none" strike="noStrike" dirty="0">
                        <a:solidFill>
                          <a:schemeClr val="tx1"/>
                        </a:solidFill>
                        <a:effectLst/>
                        <a:latin typeface="Calibri" panose="020F050202020403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5A9A3"/>
                    </a:solidFill>
                  </a:tcPr>
                </a:tc>
                <a:tc>
                  <a:txBody>
                    <a:bodyPr/>
                    <a:lstStyle/>
                    <a:p>
                      <a:pPr algn="r" fontAlgn="b"/>
                      <a:r>
                        <a:rPr lang="en-GB" sz="1600" b="0" i="0" u="none" strike="noStrike" dirty="0">
                          <a:solidFill>
                            <a:schemeClr val="tx1"/>
                          </a:solidFill>
                          <a:effectLst/>
                          <a:latin typeface="Calibri" panose="020F0502020204030204" pitchFamily="34" charset="0"/>
                        </a:rPr>
                        <a:t>      </a:t>
                      </a:r>
                      <a:r>
                        <a:rPr lang="en-GB" sz="1600" b="0" i="0" u="none" strike="noStrike" dirty="0" smtClean="0">
                          <a:solidFill>
                            <a:schemeClr val="tx1"/>
                          </a:solidFill>
                          <a:effectLst/>
                          <a:latin typeface="Calibri" panose="020F0502020204030204" pitchFamily="34" charset="0"/>
                        </a:rPr>
                        <a:t>8,987,500 </a:t>
                      </a:r>
                      <a:endParaRPr lang="en-GB" sz="1600" b="0" i="0" u="none" strike="noStrike" dirty="0">
                        <a:solidFill>
                          <a:schemeClr val="tx1"/>
                        </a:solidFill>
                        <a:effectLst/>
                        <a:latin typeface="Calibri" panose="020F050202020403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63CECA"/>
                    </a:solidFill>
                  </a:tcPr>
                </a:tc>
                <a:tc>
                  <a:txBody>
                    <a:bodyPr/>
                    <a:lstStyle/>
                    <a:p>
                      <a:pPr algn="r" fontAlgn="b"/>
                      <a:r>
                        <a:rPr lang="en-GB" sz="1600" b="0" i="0" u="none" strike="noStrike" dirty="0">
                          <a:solidFill>
                            <a:schemeClr val="tx1"/>
                          </a:solidFill>
                          <a:effectLst/>
                          <a:latin typeface="Calibri" panose="020F0502020204030204" pitchFamily="34" charset="0"/>
                        </a:rPr>
                        <a:t>          </a:t>
                      </a:r>
                      <a:r>
                        <a:rPr lang="en-GB" sz="1600" b="0" i="0" u="none" strike="noStrike" dirty="0" smtClean="0">
                          <a:solidFill>
                            <a:schemeClr val="tx1"/>
                          </a:solidFill>
                          <a:effectLst/>
                          <a:latin typeface="Calibri" panose="020F0502020204030204" pitchFamily="34" charset="0"/>
                        </a:rPr>
                        <a:t>14,354 </a:t>
                      </a:r>
                      <a:endParaRPr lang="en-GB" sz="1600" b="0" i="0" u="none" strike="noStrike" dirty="0">
                        <a:solidFill>
                          <a:schemeClr val="tx1"/>
                        </a:solidFill>
                        <a:effectLst/>
                        <a:latin typeface="Calibri" panose="020F050202020403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5A9A3"/>
                    </a:solidFill>
                  </a:tcPr>
                </a:tc>
                <a:tc>
                  <a:txBody>
                    <a:bodyPr/>
                    <a:lstStyle/>
                    <a:p>
                      <a:pPr algn="r" fontAlgn="b"/>
                      <a:r>
                        <a:rPr lang="en-GB" sz="1600" b="0" i="0" u="none" strike="noStrike" dirty="0">
                          <a:solidFill>
                            <a:schemeClr val="tx1"/>
                          </a:solidFill>
                          <a:effectLst/>
                          <a:latin typeface="Calibri" panose="020F0502020204030204" pitchFamily="34" charset="0"/>
                        </a:rPr>
                        <a:t> </a:t>
                      </a:r>
                      <a:r>
                        <a:rPr lang="en-GB" sz="1600" b="0" i="0" u="none" strike="noStrike" dirty="0" smtClean="0">
                          <a:solidFill>
                            <a:schemeClr val="tx1"/>
                          </a:solidFill>
                          <a:effectLst/>
                          <a:latin typeface="Calibri" panose="020F0502020204030204" pitchFamily="34" charset="0"/>
                        </a:rPr>
                        <a:t>8,950,000 </a:t>
                      </a:r>
                      <a:endParaRPr lang="en-GB" sz="1600" b="0" i="0" u="none" strike="noStrike" dirty="0">
                        <a:solidFill>
                          <a:schemeClr val="tx1"/>
                        </a:solidFill>
                        <a:effectLst/>
                        <a:latin typeface="Calibri" panose="020F050202020403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63CECA"/>
                    </a:solidFill>
                  </a:tcPr>
                </a:tc>
                <a:tc>
                  <a:txBody>
                    <a:bodyPr/>
                    <a:lstStyle/>
                    <a:p>
                      <a:pPr algn="r" fontAlgn="b"/>
                      <a:r>
                        <a:rPr lang="en-GB" sz="1600" b="0" i="0" u="none" strike="noStrike" dirty="0">
                          <a:solidFill>
                            <a:schemeClr val="tx1"/>
                          </a:solidFill>
                          <a:effectLst/>
                          <a:latin typeface="Calibri" panose="020F0502020204030204" pitchFamily="34" charset="0"/>
                        </a:rPr>
                        <a:t>        </a:t>
                      </a:r>
                      <a:r>
                        <a:rPr lang="en-GB" sz="1600" b="0" i="0" u="none" strike="noStrike" dirty="0" smtClean="0">
                          <a:solidFill>
                            <a:schemeClr val="tx1"/>
                          </a:solidFill>
                          <a:effectLst/>
                          <a:latin typeface="Calibri" panose="020F0502020204030204" pitchFamily="34" charset="0"/>
                        </a:rPr>
                        <a:t>14,074 </a:t>
                      </a:r>
                      <a:endParaRPr lang="en-GB" sz="1600" b="0" i="0" u="none" strike="noStrike" dirty="0">
                        <a:solidFill>
                          <a:schemeClr val="tx1"/>
                        </a:solidFill>
                        <a:effectLst/>
                        <a:latin typeface="Calibri" panose="020F050202020403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5A9A3"/>
                    </a:solidFill>
                  </a:tcPr>
                </a:tc>
                <a:tc>
                  <a:txBody>
                    <a:bodyPr/>
                    <a:lstStyle/>
                    <a:p>
                      <a:pPr algn="r" fontAlgn="b"/>
                      <a:r>
                        <a:rPr lang="en-GB" sz="1600" b="0" i="0" u="none" strike="noStrike" dirty="0">
                          <a:solidFill>
                            <a:schemeClr val="tx1"/>
                          </a:solidFill>
                          <a:effectLst/>
                          <a:latin typeface="Calibri" panose="020F0502020204030204" pitchFamily="34" charset="0"/>
                        </a:rPr>
                        <a:t>      </a:t>
                      </a:r>
                      <a:r>
                        <a:rPr lang="en-GB" sz="1600" b="0" i="0" u="none" strike="noStrike" dirty="0" smtClean="0">
                          <a:solidFill>
                            <a:schemeClr val="tx1"/>
                          </a:solidFill>
                          <a:effectLst/>
                          <a:latin typeface="Calibri" panose="020F0502020204030204" pitchFamily="34" charset="0"/>
                        </a:rPr>
                        <a:t>8,943,000 </a:t>
                      </a:r>
                      <a:endParaRPr lang="en-GB" sz="1600" b="0" i="0" u="none" strike="noStrike" dirty="0">
                        <a:solidFill>
                          <a:schemeClr val="tx1"/>
                        </a:solidFill>
                        <a:effectLst/>
                        <a:latin typeface="Calibri" panose="020F050202020403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63CECA"/>
                    </a:solidFill>
                  </a:tcPr>
                </a:tc>
              </a:tr>
              <a:tr h="455092">
                <a:tc>
                  <a:txBody>
                    <a:bodyPr/>
                    <a:lstStyle/>
                    <a:p>
                      <a:pPr algn="l" fontAlgn="ctr"/>
                      <a:r>
                        <a:rPr lang="en-GB" sz="1400" b="1" i="0" u="none" strike="noStrike" dirty="0">
                          <a:solidFill>
                            <a:srgbClr val="FFFFFF"/>
                          </a:solidFill>
                          <a:effectLst/>
                          <a:latin typeface="Verdana" panose="020B0604030504040204" pitchFamily="34" charset="0"/>
                        </a:rPr>
                        <a:t>Water</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8B95"/>
                    </a:solidFill>
                  </a:tcPr>
                </a:tc>
                <a:tc>
                  <a:txBody>
                    <a:bodyPr/>
                    <a:lstStyle/>
                    <a:p>
                      <a:pPr algn="r" fontAlgn="b"/>
                      <a:r>
                        <a:rPr lang="en-GB" sz="1600" b="0" i="0" u="none" strike="noStrike" dirty="0">
                          <a:solidFill>
                            <a:schemeClr val="tx1"/>
                          </a:solidFill>
                          <a:effectLst/>
                          <a:latin typeface="Calibri" panose="020F0502020204030204" pitchFamily="34" charset="0"/>
                        </a:rPr>
                        <a:t>             </a:t>
                      </a:r>
                      <a:r>
                        <a:rPr lang="en-GB" sz="1600" b="0" i="0" u="none" strike="noStrike" dirty="0" smtClean="0">
                          <a:solidFill>
                            <a:schemeClr val="tx1"/>
                          </a:solidFill>
                          <a:effectLst/>
                          <a:latin typeface="Calibri" panose="020F0502020204030204" pitchFamily="34" charset="0"/>
                        </a:rPr>
                        <a:t>153 </a:t>
                      </a:r>
                      <a:endParaRPr lang="en-GB" sz="1600" b="0" i="0" u="none" strike="noStrike" dirty="0">
                        <a:solidFill>
                          <a:schemeClr val="tx1"/>
                        </a:solidFill>
                        <a:effectLst/>
                        <a:latin typeface="Calibri" panose="020F050202020403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5A9A3"/>
                    </a:solidFill>
                  </a:tcPr>
                </a:tc>
                <a:tc>
                  <a:txBody>
                    <a:bodyPr/>
                    <a:lstStyle/>
                    <a:p>
                      <a:pPr algn="r" fontAlgn="b"/>
                      <a:r>
                        <a:rPr lang="en-GB" sz="1600" b="0" i="0" u="none" strike="noStrike" dirty="0">
                          <a:solidFill>
                            <a:schemeClr val="tx1"/>
                          </a:solidFill>
                          <a:effectLst/>
                          <a:latin typeface="Calibri" panose="020F0502020204030204" pitchFamily="34" charset="0"/>
                        </a:rPr>
                        <a:t>           </a:t>
                      </a:r>
                      <a:r>
                        <a:rPr lang="en-GB" sz="1600" b="0" i="0" u="none" strike="noStrike" dirty="0" smtClean="0">
                          <a:solidFill>
                            <a:schemeClr val="tx1"/>
                          </a:solidFill>
                          <a:effectLst/>
                          <a:latin typeface="Calibri" panose="020F0502020204030204" pitchFamily="34" charset="0"/>
                        </a:rPr>
                        <a:t>144,750 </a:t>
                      </a:r>
                      <a:endParaRPr lang="en-GB" sz="1600" b="0" i="0" u="none" strike="noStrike" dirty="0">
                        <a:solidFill>
                          <a:schemeClr val="tx1"/>
                        </a:solidFill>
                        <a:effectLst/>
                        <a:latin typeface="Calibri" panose="020F050202020403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63CECA"/>
                    </a:solidFill>
                  </a:tcPr>
                </a:tc>
                <a:tc>
                  <a:txBody>
                    <a:bodyPr/>
                    <a:lstStyle/>
                    <a:p>
                      <a:pPr algn="r" fontAlgn="b"/>
                      <a:r>
                        <a:rPr lang="en-GB" sz="1600" b="0" i="0" u="none" strike="noStrike" dirty="0">
                          <a:solidFill>
                            <a:schemeClr val="tx1"/>
                          </a:solidFill>
                          <a:effectLst/>
                          <a:latin typeface="Calibri" panose="020F0502020204030204" pitchFamily="34" charset="0"/>
                        </a:rPr>
                        <a:t>               </a:t>
                      </a:r>
                      <a:r>
                        <a:rPr lang="en-GB" sz="1600" b="0" i="0" u="none" strike="noStrike" dirty="0" smtClean="0">
                          <a:solidFill>
                            <a:schemeClr val="tx1"/>
                          </a:solidFill>
                          <a:effectLst/>
                          <a:latin typeface="Calibri" panose="020F0502020204030204" pitchFamily="34" charset="0"/>
                        </a:rPr>
                        <a:t>147 </a:t>
                      </a:r>
                      <a:endParaRPr lang="en-GB" sz="1600" b="0" i="0" u="none" strike="noStrike" dirty="0">
                        <a:solidFill>
                          <a:schemeClr val="tx1"/>
                        </a:solidFill>
                        <a:effectLst/>
                        <a:latin typeface="Calibri" panose="020F050202020403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5A9A3"/>
                    </a:solidFill>
                  </a:tcPr>
                </a:tc>
                <a:tc>
                  <a:txBody>
                    <a:bodyPr/>
                    <a:lstStyle/>
                    <a:p>
                      <a:pPr algn="r" fontAlgn="b"/>
                      <a:r>
                        <a:rPr lang="en-GB" sz="1600" b="0" i="0" u="none" strike="noStrike" dirty="0">
                          <a:solidFill>
                            <a:schemeClr val="tx1"/>
                          </a:solidFill>
                          <a:effectLst/>
                          <a:latin typeface="Calibri" panose="020F0502020204030204" pitchFamily="34" charset="0"/>
                        </a:rPr>
                        <a:t>    </a:t>
                      </a:r>
                      <a:r>
                        <a:rPr lang="en-GB" sz="1600" b="0" i="0" u="none" strike="noStrike" dirty="0" smtClean="0">
                          <a:solidFill>
                            <a:schemeClr val="tx1"/>
                          </a:solidFill>
                          <a:effectLst/>
                          <a:latin typeface="Calibri" panose="020F0502020204030204" pitchFamily="34" charset="0"/>
                        </a:rPr>
                        <a:t>139,925 </a:t>
                      </a:r>
                      <a:endParaRPr lang="en-GB" sz="1600" b="0" i="0" u="none" strike="noStrike" dirty="0">
                        <a:solidFill>
                          <a:schemeClr val="tx1"/>
                        </a:solidFill>
                        <a:effectLst/>
                        <a:latin typeface="Calibri" panose="020F050202020403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63CECA"/>
                    </a:solidFill>
                  </a:tcPr>
                </a:tc>
                <a:tc>
                  <a:txBody>
                    <a:bodyPr/>
                    <a:lstStyle/>
                    <a:p>
                      <a:pPr algn="r" fontAlgn="b"/>
                      <a:r>
                        <a:rPr lang="en-GB" sz="1600" b="0" i="0" u="none" strike="noStrike" dirty="0">
                          <a:solidFill>
                            <a:schemeClr val="tx1"/>
                          </a:solidFill>
                          <a:effectLst/>
                          <a:latin typeface="Calibri" panose="020F0502020204030204" pitchFamily="34" charset="0"/>
                        </a:rPr>
                        <a:t>             </a:t>
                      </a:r>
                      <a:r>
                        <a:rPr lang="en-GB" sz="1600" b="0" i="0" u="none" strike="noStrike" dirty="0" smtClean="0">
                          <a:solidFill>
                            <a:schemeClr val="tx1"/>
                          </a:solidFill>
                          <a:effectLst/>
                          <a:latin typeface="Calibri" panose="020F0502020204030204" pitchFamily="34" charset="0"/>
                        </a:rPr>
                        <a:t>149 </a:t>
                      </a:r>
                      <a:endParaRPr lang="en-GB" sz="1600" b="0" i="0" u="none" strike="noStrike" dirty="0">
                        <a:solidFill>
                          <a:schemeClr val="tx1"/>
                        </a:solidFill>
                        <a:effectLst/>
                        <a:latin typeface="Calibri" panose="020F050202020403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5A9A3"/>
                    </a:solidFill>
                  </a:tcPr>
                </a:tc>
                <a:tc>
                  <a:txBody>
                    <a:bodyPr/>
                    <a:lstStyle/>
                    <a:p>
                      <a:pPr algn="r" fontAlgn="b"/>
                      <a:r>
                        <a:rPr lang="en-GB" sz="1600" b="0" i="0" u="none" strike="noStrike" dirty="0">
                          <a:solidFill>
                            <a:schemeClr val="tx1"/>
                          </a:solidFill>
                          <a:effectLst/>
                          <a:latin typeface="Calibri" panose="020F0502020204030204" pitchFamily="34" charset="0"/>
                        </a:rPr>
                        <a:t>          </a:t>
                      </a:r>
                      <a:r>
                        <a:rPr lang="en-GB" sz="1600" b="0" i="0" u="none" strike="noStrike" dirty="0" smtClean="0">
                          <a:solidFill>
                            <a:schemeClr val="tx1"/>
                          </a:solidFill>
                          <a:effectLst/>
                          <a:latin typeface="Calibri" panose="020F0502020204030204" pitchFamily="34" charset="0"/>
                        </a:rPr>
                        <a:t>140,890 </a:t>
                      </a:r>
                      <a:endParaRPr lang="en-GB" sz="1600" b="0" i="0" u="none" strike="noStrike" dirty="0">
                        <a:solidFill>
                          <a:schemeClr val="tx1"/>
                        </a:solidFill>
                        <a:effectLst/>
                        <a:latin typeface="Calibri" panose="020F050202020403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63CECA"/>
                    </a:solidFill>
                  </a:tcPr>
                </a:tc>
              </a:tr>
              <a:tr h="455092">
                <a:tc>
                  <a:txBody>
                    <a:bodyPr/>
                    <a:lstStyle/>
                    <a:p>
                      <a:pPr algn="l" fontAlgn="ctr"/>
                      <a:r>
                        <a:rPr lang="en-GB" sz="1400" b="1" i="0" u="none" strike="noStrike" dirty="0">
                          <a:solidFill>
                            <a:srgbClr val="FFFFFF"/>
                          </a:solidFill>
                          <a:effectLst/>
                          <a:latin typeface="Verdana" panose="020B0604030504040204" pitchFamily="34" charset="0"/>
                        </a:rPr>
                        <a:t>Waste</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8B95"/>
                    </a:solidFill>
                  </a:tcPr>
                </a:tc>
                <a:tc>
                  <a:txBody>
                    <a:bodyPr/>
                    <a:lstStyle/>
                    <a:p>
                      <a:pPr algn="r" fontAlgn="b"/>
                      <a:r>
                        <a:rPr lang="en-GB" sz="1600" b="0" i="0" u="none" strike="noStrike" dirty="0">
                          <a:solidFill>
                            <a:schemeClr val="tx1"/>
                          </a:solidFill>
                          <a:effectLst/>
                          <a:latin typeface="Calibri" panose="020F0502020204030204" pitchFamily="34" charset="0"/>
                        </a:rPr>
                        <a:t>            </a:t>
                      </a:r>
                      <a:r>
                        <a:rPr lang="en-GB" sz="1600" b="0" i="0" u="none" strike="noStrike" dirty="0" smtClean="0">
                          <a:solidFill>
                            <a:schemeClr val="tx1"/>
                          </a:solidFill>
                          <a:effectLst/>
                          <a:latin typeface="Calibri" panose="020F0502020204030204" pitchFamily="34" charset="0"/>
                        </a:rPr>
                        <a:t>3,006 </a:t>
                      </a:r>
                      <a:endParaRPr lang="en-GB" sz="1600" b="0" i="0" u="none" strike="noStrike" dirty="0">
                        <a:solidFill>
                          <a:schemeClr val="tx1"/>
                        </a:solidFill>
                        <a:effectLst/>
                        <a:latin typeface="Calibri" panose="020F050202020403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5A9A3"/>
                    </a:solidFill>
                  </a:tcPr>
                </a:tc>
                <a:tc>
                  <a:txBody>
                    <a:bodyPr/>
                    <a:lstStyle/>
                    <a:p>
                      <a:pPr algn="r" fontAlgn="b"/>
                      <a:r>
                        <a:rPr lang="en-GB" sz="1600" b="0" i="0" u="none" strike="noStrike" dirty="0">
                          <a:solidFill>
                            <a:schemeClr val="tx1"/>
                          </a:solidFill>
                          <a:effectLst/>
                          <a:latin typeface="Calibri" panose="020F0502020204030204" pitchFamily="34" charset="0"/>
                        </a:rPr>
                        <a:t>       </a:t>
                      </a:r>
                      <a:r>
                        <a:rPr lang="en-GB" sz="1600" b="0" i="0" u="none" strike="noStrike" dirty="0" smtClean="0">
                          <a:solidFill>
                            <a:schemeClr val="tx1"/>
                          </a:solidFill>
                          <a:effectLst/>
                          <a:latin typeface="Calibri" panose="020F0502020204030204" pitchFamily="34" charset="0"/>
                        </a:rPr>
                        <a:t>1,564,000 </a:t>
                      </a:r>
                      <a:endParaRPr lang="en-GB" sz="1600" b="0" i="0" u="none" strike="noStrike" dirty="0">
                        <a:solidFill>
                          <a:schemeClr val="tx1"/>
                        </a:solidFill>
                        <a:effectLst/>
                        <a:latin typeface="Calibri" panose="020F050202020403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63CECA"/>
                    </a:solidFill>
                  </a:tcPr>
                </a:tc>
                <a:tc>
                  <a:txBody>
                    <a:bodyPr/>
                    <a:lstStyle/>
                    <a:p>
                      <a:pPr algn="r" fontAlgn="b"/>
                      <a:r>
                        <a:rPr lang="en-GB" sz="1600" b="0" i="0" u="none" strike="noStrike" dirty="0">
                          <a:solidFill>
                            <a:schemeClr val="tx1"/>
                          </a:solidFill>
                          <a:effectLst/>
                          <a:latin typeface="Calibri" panose="020F0502020204030204" pitchFamily="34" charset="0"/>
                        </a:rPr>
                        <a:t>              </a:t>
                      </a:r>
                      <a:r>
                        <a:rPr lang="en-GB" sz="1600" b="0" i="0" u="none" strike="noStrike" dirty="0" smtClean="0">
                          <a:solidFill>
                            <a:schemeClr val="tx1"/>
                          </a:solidFill>
                          <a:effectLst/>
                          <a:latin typeface="Calibri" panose="020F0502020204030204" pitchFamily="34" charset="0"/>
                        </a:rPr>
                        <a:t>2,738 </a:t>
                      </a:r>
                      <a:endParaRPr lang="en-GB" sz="1600" b="0" i="0" u="none" strike="noStrike" dirty="0">
                        <a:solidFill>
                          <a:schemeClr val="tx1"/>
                        </a:solidFill>
                        <a:effectLst/>
                        <a:latin typeface="Calibri" panose="020F050202020403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5A9A3"/>
                    </a:solidFill>
                  </a:tcPr>
                </a:tc>
                <a:tc>
                  <a:txBody>
                    <a:bodyPr/>
                    <a:lstStyle/>
                    <a:p>
                      <a:pPr algn="r" fontAlgn="b"/>
                      <a:r>
                        <a:rPr lang="en-GB" sz="1600" b="0" i="0" u="none" strike="noStrike" dirty="0">
                          <a:solidFill>
                            <a:schemeClr val="tx1"/>
                          </a:solidFill>
                          <a:effectLst/>
                          <a:latin typeface="Calibri" panose="020F0502020204030204" pitchFamily="34" charset="0"/>
                        </a:rPr>
                        <a:t>  </a:t>
                      </a:r>
                      <a:r>
                        <a:rPr lang="en-GB" sz="1600" b="0" i="0" u="none" strike="noStrike" dirty="0" smtClean="0">
                          <a:solidFill>
                            <a:schemeClr val="tx1"/>
                          </a:solidFill>
                          <a:effectLst/>
                          <a:latin typeface="Calibri" panose="020F0502020204030204" pitchFamily="34" charset="0"/>
                        </a:rPr>
                        <a:t>1,528,800 </a:t>
                      </a:r>
                      <a:endParaRPr lang="en-GB" sz="1600" b="0" i="0" u="none" strike="noStrike" dirty="0">
                        <a:solidFill>
                          <a:schemeClr val="tx1"/>
                        </a:solidFill>
                        <a:effectLst/>
                        <a:latin typeface="Calibri" panose="020F050202020403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63CECA"/>
                    </a:solidFill>
                  </a:tcPr>
                </a:tc>
                <a:tc>
                  <a:txBody>
                    <a:bodyPr/>
                    <a:lstStyle/>
                    <a:p>
                      <a:pPr algn="r" fontAlgn="b"/>
                      <a:r>
                        <a:rPr lang="en-GB" sz="1600" b="0" i="0" u="none" strike="noStrike" dirty="0">
                          <a:solidFill>
                            <a:schemeClr val="tx1"/>
                          </a:solidFill>
                          <a:effectLst/>
                          <a:latin typeface="Calibri" panose="020F0502020204030204" pitchFamily="34" charset="0"/>
                        </a:rPr>
                        <a:t>          </a:t>
                      </a:r>
                      <a:r>
                        <a:rPr lang="en-GB" sz="1600" b="0" i="0" u="none" strike="noStrike" dirty="0" smtClean="0">
                          <a:solidFill>
                            <a:schemeClr val="tx1"/>
                          </a:solidFill>
                          <a:effectLst/>
                          <a:latin typeface="Calibri" panose="020F0502020204030204" pitchFamily="34" charset="0"/>
                        </a:rPr>
                        <a:t>2,325 </a:t>
                      </a:r>
                      <a:endParaRPr lang="en-GB" sz="1600" b="0" i="0" u="none" strike="noStrike" dirty="0">
                        <a:solidFill>
                          <a:schemeClr val="tx1"/>
                        </a:solidFill>
                        <a:effectLst/>
                        <a:latin typeface="Calibri" panose="020F050202020403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5A9A3"/>
                    </a:solidFill>
                  </a:tcPr>
                </a:tc>
                <a:tc>
                  <a:txBody>
                    <a:bodyPr/>
                    <a:lstStyle/>
                    <a:p>
                      <a:pPr algn="r" fontAlgn="b"/>
                      <a:r>
                        <a:rPr lang="en-GB" sz="1600" b="0" i="0" u="none" strike="noStrike" dirty="0">
                          <a:solidFill>
                            <a:schemeClr val="tx1"/>
                          </a:solidFill>
                          <a:effectLst/>
                          <a:latin typeface="Calibri" panose="020F0502020204030204" pitchFamily="34" charset="0"/>
                        </a:rPr>
                        <a:t>      </a:t>
                      </a:r>
                      <a:r>
                        <a:rPr lang="en-GB" sz="1600" b="0" i="0" u="none" strike="noStrike" dirty="0" smtClean="0">
                          <a:solidFill>
                            <a:schemeClr val="tx1"/>
                          </a:solidFill>
                          <a:effectLst/>
                          <a:latin typeface="Calibri" panose="020F0502020204030204" pitchFamily="34" charset="0"/>
                        </a:rPr>
                        <a:t>1,441,000 </a:t>
                      </a:r>
                      <a:endParaRPr lang="en-GB" sz="1600" b="0" i="0" u="none" strike="noStrike" dirty="0">
                        <a:solidFill>
                          <a:schemeClr val="tx1"/>
                        </a:solidFill>
                        <a:effectLst/>
                        <a:latin typeface="Calibri" panose="020F050202020403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63CECA"/>
                    </a:solidFill>
                  </a:tcPr>
                </a:tc>
              </a:tr>
              <a:tr h="562122">
                <a:tc>
                  <a:txBody>
                    <a:bodyPr/>
                    <a:lstStyle/>
                    <a:p>
                      <a:pPr algn="l" fontAlgn="ctr"/>
                      <a:r>
                        <a:rPr lang="en-GB" sz="1400" b="1" i="0" u="none" strike="noStrike" dirty="0">
                          <a:solidFill>
                            <a:srgbClr val="FFFFFF"/>
                          </a:solidFill>
                          <a:effectLst/>
                          <a:latin typeface="Verdana" panose="020B0604030504040204" pitchFamily="34" charset="0"/>
                        </a:rPr>
                        <a:t>Transport</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8B95"/>
                    </a:solidFill>
                  </a:tcPr>
                </a:tc>
                <a:tc>
                  <a:txBody>
                    <a:bodyPr/>
                    <a:lstStyle/>
                    <a:p>
                      <a:pPr algn="r" fontAlgn="b"/>
                      <a:r>
                        <a:rPr lang="en-GB" sz="1600" b="0" i="0" u="none" strike="noStrike" dirty="0">
                          <a:solidFill>
                            <a:schemeClr val="tx1"/>
                          </a:solidFill>
                          <a:effectLst/>
                          <a:latin typeface="Calibri" panose="020F0502020204030204" pitchFamily="34" charset="0"/>
                        </a:rPr>
                        <a:t>            </a:t>
                      </a:r>
                      <a:r>
                        <a:rPr lang="en-GB" sz="1600" b="0" i="0" u="none" strike="noStrike" dirty="0" smtClean="0">
                          <a:solidFill>
                            <a:schemeClr val="tx1"/>
                          </a:solidFill>
                          <a:effectLst/>
                          <a:latin typeface="Calibri" panose="020F0502020204030204" pitchFamily="34" charset="0"/>
                        </a:rPr>
                        <a:t>3,080 </a:t>
                      </a:r>
                      <a:endParaRPr lang="en-GB" sz="1600" b="0" i="0" u="none" strike="noStrike" dirty="0">
                        <a:solidFill>
                          <a:schemeClr val="tx1"/>
                        </a:solidFill>
                        <a:effectLst/>
                        <a:latin typeface="Calibri" panose="020F050202020403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5A9A3"/>
                    </a:solidFill>
                  </a:tcPr>
                </a:tc>
                <a:tc>
                  <a:txBody>
                    <a:bodyPr/>
                    <a:lstStyle/>
                    <a:p>
                      <a:pPr algn="r" fontAlgn="b"/>
                      <a:r>
                        <a:rPr lang="en-GB" sz="1600" b="0" i="0" u="none" strike="noStrike" dirty="0">
                          <a:solidFill>
                            <a:schemeClr val="tx1"/>
                          </a:solidFill>
                          <a:effectLst/>
                          <a:latin typeface="Calibri" panose="020F0502020204030204" pitchFamily="34" charset="0"/>
                        </a:rPr>
                        <a:t>       </a:t>
                      </a:r>
                      <a:r>
                        <a:rPr lang="en-GB" sz="1600" b="0" i="0" u="none" strike="noStrike" dirty="0" smtClean="0">
                          <a:solidFill>
                            <a:schemeClr val="tx1"/>
                          </a:solidFill>
                          <a:effectLst/>
                          <a:latin typeface="Calibri" panose="020F0502020204030204" pitchFamily="34" charset="0"/>
                        </a:rPr>
                        <a:t>4,585,000 </a:t>
                      </a:r>
                      <a:endParaRPr lang="en-GB" sz="1600" b="0" i="0" u="none" strike="noStrike" dirty="0">
                        <a:solidFill>
                          <a:schemeClr val="tx1"/>
                        </a:solidFill>
                        <a:effectLst/>
                        <a:latin typeface="Calibri" panose="020F050202020403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63CECA"/>
                    </a:solidFill>
                  </a:tcPr>
                </a:tc>
                <a:tc>
                  <a:txBody>
                    <a:bodyPr/>
                    <a:lstStyle/>
                    <a:p>
                      <a:pPr algn="r" fontAlgn="b"/>
                      <a:r>
                        <a:rPr lang="en-GB" sz="1600" b="0" i="0" u="none" strike="noStrike" dirty="0">
                          <a:solidFill>
                            <a:schemeClr val="tx1"/>
                          </a:solidFill>
                          <a:effectLst/>
                          <a:latin typeface="Calibri" panose="020F0502020204030204" pitchFamily="34" charset="0"/>
                        </a:rPr>
                        <a:t>              </a:t>
                      </a:r>
                      <a:r>
                        <a:rPr lang="en-GB" sz="1600" b="0" i="0" u="none" strike="noStrike" dirty="0" smtClean="0">
                          <a:solidFill>
                            <a:schemeClr val="tx1"/>
                          </a:solidFill>
                          <a:effectLst/>
                          <a:latin typeface="Calibri" panose="020F0502020204030204" pitchFamily="34" charset="0"/>
                        </a:rPr>
                        <a:t>3,063 </a:t>
                      </a:r>
                      <a:endParaRPr lang="en-GB" sz="1600" b="0" i="0" u="none" strike="noStrike" dirty="0">
                        <a:solidFill>
                          <a:schemeClr val="tx1"/>
                        </a:solidFill>
                        <a:effectLst/>
                        <a:latin typeface="Calibri" panose="020F050202020403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5A9A3"/>
                    </a:solidFill>
                  </a:tcPr>
                </a:tc>
                <a:tc>
                  <a:txBody>
                    <a:bodyPr/>
                    <a:lstStyle/>
                    <a:p>
                      <a:pPr algn="r" fontAlgn="b"/>
                      <a:r>
                        <a:rPr lang="en-GB" sz="1600" b="0" i="0" u="none" strike="noStrike" dirty="0">
                          <a:solidFill>
                            <a:schemeClr val="tx1"/>
                          </a:solidFill>
                          <a:effectLst/>
                          <a:latin typeface="Calibri" panose="020F0502020204030204" pitchFamily="34" charset="0"/>
                        </a:rPr>
                        <a:t>  </a:t>
                      </a:r>
                      <a:r>
                        <a:rPr lang="en-GB" sz="1600" b="0" i="0" u="none" strike="noStrike" dirty="0" smtClean="0">
                          <a:solidFill>
                            <a:schemeClr val="tx1"/>
                          </a:solidFill>
                          <a:effectLst/>
                          <a:latin typeface="Calibri" panose="020F0502020204030204" pitchFamily="34" charset="0"/>
                        </a:rPr>
                        <a:t>4,550,000 </a:t>
                      </a:r>
                      <a:endParaRPr lang="en-GB" sz="1600" b="0" i="0" u="none" strike="noStrike" dirty="0">
                        <a:solidFill>
                          <a:schemeClr val="tx1"/>
                        </a:solidFill>
                        <a:effectLst/>
                        <a:latin typeface="Calibri" panose="020F050202020403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63CECA"/>
                    </a:solidFill>
                  </a:tcPr>
                </a:tc>
                <a:tc>
                  <a:txBody>
                    <a:bodyPr/>
                    <a:lstStyle/>
                    <a:p>
                      <a:pPr algn="r" fontAlgn="b"/>
                      <a:r>
                        <a:rPr lang="en-GB" sz="1600" b="0" i="0" u="none" strike="noStrike" dirty="0">
                          <a:solidFill>
                            <a:schemeClr val="tx1"/>
                          </a:solidFill>
                          <a:effectLst/>
                          <a:latin typeface="Calibri" panose="020F0502020204030204" pitchFamily="34" charset="0"/>
                        </a:rPr>
                        <a:t>          </a:t>
                      </a:r>
                      <a:r>
                        <a:rPr lang="en-GB" sz="1600" b="0" i="0" u="none" strike="noStrike" dirty="0" smtClean="0">
                          <a:solidFill>
                            <a:schemeClr val="tx1"/>
                          </a:solidFill>
                          <a:effectLst/>
                          <a:latin typeface="Calibri" panose="020F0502020204030204" pitchFamily="34" charset="0"/>
                        </a:rPr>
                        <a:t>2,972 </a:t>
                      </a:r>
                      <a:endParaRPr lang="en-GB" sz="1600" b="0" i="0" u="none" strike="noStrike" dirty="0">
                        <a:solidFill>
                          <a:schemeClr val="tx1"/>
                        </a:solidFill>
                        <a:effectLst/>
                        <a:latin typeface="Calibri" panose="020F050202020403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5A9A3"/>
                    </a:solidFill>
                  </a:tcPr>
                </a:tc>
                <a:tc>
                  <a:txBody>
                    <a:bodyPr/>
                    <a:lstStyle/>
                    <a:p>
                      <a:pPr algn="r" fontAlgn="b"/>
                      <a:r>
                        <a:rPr lang="en-GB" sz="1600" b="0" i="0" u="none" strike="noStrike" dirty="0">
                          <a:solidFill>
                            <a:schemeClr val="tx1"/>
                          </a:solidFill>
                          <a:effectLst/>
                          <a:latin typeface="Calibri" panose="020F0502020204030204" pitchFamily="34" charset="0"/>
                        </a:rPr>
                        <a:t>      </a:t>
                      </a:r>
                      <a:r>
                        <a:rPr lang="en-GB" sz="1600" b="0" i="0" u="none" strike="noStrike" dirty="0" smtClean="0">
                          <a:solidFill>
                            <a:schemeClr val="tx1"/>
                          </a:solidFill>
                          <a:effectLst/>
                          <a:latin typeface="Calibri" panose="020F0502020204030204" pitchFamily="34" charset="0"/>
                        </a:rPr>
                        <a:t>4,427,500 </a:t>
                      </a:r>
                      <a:endParaRPr lang="en-GB" sz="1600" b="0" i="0" u="none" strike="noStrike" dirty="0">
                        <a:solidFill>
                          <a:schemeClr val="tx1"/>
                        </a:solidFill>
                        <a:effectLst/>
                        <a:latin typeface="Calibri" panose="020F050202020403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63CECA"/>
                    </a:solidFill>
                  </a:tcPr>
                </a:tc>
              </a:tr>
              <a:tr h="339738">
                <a:tc>
                  <a:txBody>
                    <a:bodyPr/>
                    <a:lstStyle/>
                    <a:p>
                      <a:pPr algn="l" fontAlgn="b"/>
                      <a:r>
                        <a:rPr lang="en-GB" sz="1400" b="1" i="0" u="none" strike="noStrike" dirty="0">
                          <a:solidFill>
                            <a:srgbClr val="FFFFFF"/>
                          </a:solidFill>
                          <a:effectLst/>
                          <a:latin typeface="Verdana" panose="020B0604030504040204" pitchFamily="34" charset="0"/>
                        </a:rPr>
                        <a:t>TOTAL</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8B95"/>
                    </a:solidFill>
                  </a:tcPr>
                </a:tc>
                <a:tc>
                  <a:txBody>
                    <a:bodyPr/>
                    <a:lstStyle/>
                    <a:p>
                      <a:pPr algn="r" fontAlgn="b"/>
                      <a:r>
                        <a:rPr lang="en-GB" sz="1600" b="1" i="0" u="none" strike="noStrike" dirty="0">
                          <a:solidFill>
                            <a:srgbClr val="000000"/>
                          </a:solidFill>
                          <a:effectLst/>
                          <a:latin typeface="Calibri" panose="020F0502020204030204" pitchFamily="34" charset="0"/>
                        </a:rPr>
                        <a:t>          </a:t>
                      </a:r>
                      <a:r>
                        <a:rPr lang="en-GB" sz="1600" b="1" i="0" u="none" strike="noStrike" dirty="0" smtClean="0">
                          <a:solidFill>
                            <a:srgbClr val="000000"/>
                          </a:solidFill>
                          <a:effectLst/>
                          <a:latin typeface="Calibri" panose="020F0502020204030204" pitchFamily="34" charset="0"/>
                        </a:rPr>
                        <a:t>20,647 </a:t>
                      </a:r>
                      <a:endParaRPr lang="en-GB" sz="16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35A9A3"/>
                    </a:solidFill>
                  </a:tcPr>
                </a:tc>
                <a:tc>
                  <a:txBody>
                    <a:bodyPr/>
                    <a:lstStyle/>
                    <a:p>
                      <a:pPr algn="r" fontAlgn="b"/>
                      <a:r>
                        <a:rPr lang="en-GB" sz="1600" b="1" i="0" u="none" strike="noStrike" dirty="0">
                          <a:solidFill>
                            <a:srgbClr val="000000"/>
                          </a:solidFill>
                          <a:effectLst/>
                          <a:latin typeface="Calibri" panose="020F0502020204030204" pitchFamily="34" charset="0"/>
                        </a:rPr>
                        <a:t>  </a:t>
                      </a:r>
                      <a:r>
                        <a:rPr lang="en-GB" sz="1600" b="1" i="0" u="none" strike="noStrike" dirty="0" smtClean="0">
                          <a:solidFill>
                            <a:srgbClr val="000000"/>
                          </a:solidFill>
                          <a:effectLst/>
                          <a:latin typeface="Calibri" panose="020F0502020204030204" pitchFamily="34" charset="0"/>
                        </a:rPr>
                        <a:t>15,281,250 </a:t>
                      </a:r>
                      <a:endParaRPr lang="en-GB" sz="16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63CECA"/>
                    </a:solidFill>
                  </a:tcPr>
                </a:tc>
                <a:tc>
                  <a:txBody>
                    <a:bodyPr/>
                    <a:lstStyle/>
                    <a:p>
                      <a:pPr algn="r" fontAlgn="b"/>
                      <a:r>
                        <a:rPr lang="en-GB" sz="1600" b="1" i="0" u="none" strike="noStrike" dirty="0">
                          <a:solidFill>
                            <a:srgbClr val="000000"/>
                          </a:solidFill>
                          <a:effectLst/>
                          <a:latin typeface="Calibri" panose="020F0502020204030204" pitchFamily="34" charset="0"/>
                        </a:rPr>
                        <a:t>           </a:t>
                      </a:r>
                      <a:r>
                        <a:rPr lang="en-GB" sz="1600" b="1" i="0" u="none" strike="noStrike" dirty="0" smtClean="0">
                          <a:solidFill>
                            <a:srgbClr val="000000"/>
                          </a:solidFill>
                          <a:effectLst/>
                          <a:latin typeface="Calibri" panose="020F0502020204030204" pitchFamily="34" charset="0"/>
                        </a:rPr>
                        <a:t>20,303 </a:t>
                      </a:r>
                      <a:endParaRPr lang="en-GB" sz="16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35A9A3"/>
                    </a:solidFill>
                  </a:tcPr>
                </a:tc>
                <a:tc>
                  <a:txBody>
                    <a:bodyPr/>
                    <a:lstStyle/>
                    <a:p>
                      <a:pPr algn="r" fontAlgn="b"/>
                      <a:r>
                        <a:rPr lang="en-GB" sz="1600" b="1" i="0" u="none" strike="noStrike" dirty="0">
                          <a:solidFill>
                            <a:srgbClr val="000000"/>
                          </a:solidFill>
                          <a:effectLst/>
                          <a:latin typeface="Calibri" panose="020F0502020204030204" pitchFamily="34" charset="0"/>
                        </a:rPr>
                        <a:t> </a:t>
                      </a:r>
                      <a:r>
                        <a:rPr lang="en-GB" sz="1600" b="1" i="0" u="none" strike="noStrike" dirty="0" smtClean="0">
                          <a:solidFill>
                            <a:srgbClr val="000000"/>
                          </a:solidFill>
                          <a:effectLst/>
                          <a:latin typeface="Calibri" panose="020F0502020204030204" pitchFamily="34" charset="0"/>
                        </a:rPr>
                        <a:t>15,168,725 </a:t>
                      </a:r>
                      <a:endParaRPr lang="en-GB" sz="16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63CECA"/>
                    </a:solidFill>
                  </a:tcPr>
                </a:tc>
                <a:tc>
                  <a:txBody>
                    <a:bodyPr/>
                    <a:lstStyle/>
                    <a:p>
                      <a:pPr algn="r" fontAlgn="b"/>
                      <a:r>
                        <a:rPr lang="en-GB" sz="1600" b="1" i="0" u="none" strike="noStrike" dirty="0">
                          <a:solidFill>
                            <a:srgbClr val="000000"/>
                          </a:solidFill>
                          <a:effectLst/>
                          <a:latin typeface="Calibri" panose="020F0502020204030204" pitchFamily="34" charset="0"/>
                        </a:rPr>
                        <a:t>       </a:t>
                      </a:r>
                      <a:r>
                        <a:rPr lang="en-GB" sz="1600" b="1" i="0" u="none" strike="noStrike" dirty="0" smtClean="0">
                          <a:solidFill>
                            <a:srgbClr val="000000"/>
                          </a:solidFill>
                          <a:effectLst/>
                          <a:latin typeface="Calibri" panose="020F0502020204030204" pitchFamily="34" charset="0"/>
                        </a:rPr>
                        <a:t>19,520 </a:t>
                      </a:r>
                      <a:endParaRPr lang="en-GB" sz="16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35A9A3"/>
                    </a:solidFill>
                  </a:tcPr>
                </a:tc>
                <a:tc>
                  <a:txBody>
                    <a:bodyPr/>
                    <a:lstStyle/>
                    <a:p>
                      <a:pPr algn="r" fontAlgn="b"/>
                      <a:r>
                        <a:rPr lang="en-GB" sz="1600" b="1" i="0" u="none" strike="noStrike" dirty="0">
                          <a:solidFill>
                            <a:srgbClr val="000000"/>
                          </a:solidFill>
                          <a:effectLst/>
                          <a:latin typeface="Calibri" panose="020F0502020204030204" pitchFamily="34" charset="0"/>
                        </a:rPr>
                        <a:t>    </a:t>
                      </a:r>
                      <a:r>
                        <a:rPr lang="en-GB" sz="1600" b="1" i="0" u="none" strike="noStrike" dirty="0" smtClean="0">
                          <a:solidFill>
                            <a:srgbClr val="000000"/>
                          </a:solidFill>
                          <a:effectLst/>
                          <a:latin typeface="Calibri" panose="020F0502020204030204" pitchFamily="34" charset="0"/>
                        </a:rPr>
                        <a:t>14,952,390 </a:t>
                      </a:r>
                      <a:endParaRPr lang="en-GB" sz="16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rgbClr val="63CECA"/>
                    </a:solidFill>
                  </a:tcPr>
                </a:tc>
              </a:tr>
            </a:tbl>
          </a:graphicData>
        </a:graphic>
      </p:graphicFrame>
    </p:spTree>
    <p:extLst>
      <p:ext uri="{BB962C8B-B14F-4D97-AF65-F5344CB8AC3E}">
        <p14:creationId xmlns:p14="http://schemas.microsoft.com/office/powerpoint/2010/main" val="1144459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801517794"/>
              </p:ext>
            </p:extLst>
          </p:nvPr>
        </p:nvGraphicFramePr>
        <p:xfrm>
          <a:off x="231913" y="221974"/>
          <a:ext cx="6043738" cy="1368287"/>
        </p:xfrm>
        <a:graphic>
          <a:graphicData uri="http://schemas.openxmlformats.org/drawingml/2006/table">
            <a:tbl>
              <a:tblPr/>
              <a:tblGrid>
                <a:gridCol w="643440"/>
                <a:gridCol w="3343589"/>
                <a:gridCol w="2056709"/>
              </a:tblGrid>
              <a:tr h="467674">
                <a:tc>
                  <a:txBody>
                    <a:bodyPr/>
                    <a:lstStyle/>
                    <a:p>
                      <a:pPr algn="ctr" fontAlgn="ctr"/>
                      <a:r>
                        <a:rPr lang="en-GB" sz="1400" b="1" i="0" u="none" strike="noStrike" dirty="0">
                          <a:solidFill>
                            <a:srgbClr val="000000"/>
                          </a:solidFill>
                          <a:effectLst/>
                          <a:latin typeface="Calibri" panose="020F0502020204030204" pitchFamily="34" charset="0"/>
                        </a:rPr>
                        <a:t> </a:t>
                      </a:r>
                    </a:p>
                  </a:txBody>
                  <a:tcPr marL="9525" marR="9525" marT="9525" marB="0" anchor="ctr">
                    <a:lnL w="12700" cap="flat" cmpd="sng" algn="ctr">
                      <a:noFill/>
                      <a:prstDash val="solid"/>
                      <a:round/>
                      <a:headEnd type="none" w="med" len="med"/>
                      <a:tailEnd type="none" w="med" len="med"/>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algn="l" fontAlgn="ctr"/>
                      <a:r>
                        <a:rPr lang="en-GB" sz="2400" b="1" i="0" u="none" strike="noStrike" dirty="0">
                          <a:solidFill>
                            <a:srgbClr val="000000"/>
                          </a:solidFill>
                          <a:effectLst/>
                          <a:latin typeface="Calibri" panose="020F0502020204030204" pitchFamily="34" charset="0"/>
                        </a:rPr>
                        <a:t>Emissions</a:t>
                      </a:r>
                    </a:p>
                  </a:txBody>
                  <a:tcPr marL="9525" marR="9525" marT="9525" marB="0" anchor="ctr">
                    <a:lnL>
                      <a:noFill/>
                    </a:lnL>
                    <a:lnR>
                      <a:noFill/>
                    </a:lnR>
                    <a:lnT>
                      <a:noFill/>
                    </a:lnT>
                    <a:lnB w="6350" cap="flat" cmpd="sng" algn="ctr">
                      <a:solidFill>
                        <a:srgbClr val="FFF2CC"/>
                      </a:solidFill>
                      <a:prstDash val="solid"/>
                      <a:round/>
                      <a:headEnd type="none" w="med" len="med"/>
                      <a:tailEnd type="none" w="med" len="med"/>
                    </a:lnB>
                    <a:solidFill>
                      <a:srgbClr val="FFD966"/>
                    </a:solidFill>
                  </a:tcPr>
                </a:tc>
                <a:tc>
                  <a:txBody>
                    <a:bodyPr/>
                    <a:lstStyle/>
                    <a:p>
                      <a:endParaRPr lang="en-GB"/>
                    </a:p>
                  </a:txBody>
                  <a:tcPr marL="9525" marR="9525" marT="9525" marB="0" anchor="ctr">
                    <a:lnL>
                      <a:noFill/>
                    </a:lnL>
                    <a:lnR>
                      <a:noFill/>
                    </a:lnR>
                    <a:lnT>
                      <a:noFill/>
                    </a:lnT>
                    <a:lnB w="6350" cap="flat" cmpd="sng" algn="ctr">
                      <a:solidFill>
                        <a:srgbClr val="FFF2CC"/>
                      </a:solidFill>
                      <a:prstDash val="solid"/>
                      <a:round/>
                      <a:headEnd type="none" w="med" len="med"/>
                      <a:tailEnd type="none" w="med" len="med"/>
                    </a:lnB>
                    <a:solidFill>
                      <a:srgbClr val="FFD966"/>
                    </a:solidFill>
                  </a:tcPr>
                </a:tc>
              </a:tr>
              <a:tr h="900613">
                <a:tc>
                  <a:txBody>
                    <a:bodyPr/>
                    <a:lstStyle/>
                    <a:p>
                      <a:pPr algn="ctr" fontAlgn="b"/>
                      <a:r>
                        <a:rPr lang="en-GB" sz="2000" b="1" i="0" u="none" strike="noStrike" dirty="0" smtClean="0">
                          <a:solidFill>
                            <a:srgbClr val="000000"/>
                          </a:solidFill>
                          <a:effectLst/>
                          <a:latin typeface="Calibri" panose="020F0502020204030204" pitchFamily="34" charset="0"/>
                        </a:rPr>
                        <a:t>3b</a:t>
                      </a:r>
                      <a:endParaRPr lang="en-GB" sz="2000" b="1" i="0" u="none" strike="noStrike" dirty="0">
                        <a:solidFill>
                          <a:srgbClr val="000000"/>
                        </a:solidFill>
                        <a:effectLst/>
                        <a:latin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2CC"/>
                    </a:solidFill>
                  </a:tcPr>
                </a:tc>
                <a:tc gridSpan="2">
                  <a:txBody>
                    <a:bodyPr/>
                    <a:lstStyle/>
                    <a:p>
                      <a:pPr algn="l" fontAlgn="b"/>
                      <a:r>
                        <a:rPr lang="en-GB" sz="2000" b="1" i="0" u="none" strike="noStrike" dirty="0" smtClean="0">
                          <a:solidFill>
                            <a:srgbClr val="000000"/>
                          </a:solidFill>
                          <a:effectLst/>
                          <a:latin typeface="Calibri" panose="020F0502020204030204" pitchFamily="34" charset="0"/>
                        </a:rPr>
                        <a:t>Breakdown of emission sources</a:t>
                      </a:r>
                      <a:r>
                        <a:rPr lang="en-GB" sz="2000" b="1" i="0" u="none" strike="noStrike" dirty="0">
                          <a:solidFill>
                            <a:srgbClr val="000000"/>
                          </a:solidFill>
                          <a:effectLst/>
                          <a:latin typeface="Calibri" panose="020F0502020204030204" pitchFamily="34" charset="0"/>
                        </a:rPr>
                        <a:t> </a:t>
                      </a:r>
                    </a:p>
                  </a:txBody>
                  <a:tcPr marL="9525" marR="9525" marT="9525" marB="0" anchor="ctr">
                    <a:lnL w="6350" cap="flat" cmpd="sng" algn="ctr">
                      <a:noFill/>
                      <a:prstDash val="solid"/>
                      <a:round/>
                      <a:headEnd type="none" w="med" len="med"/>
                      <a:tailEnd type="none" w="med" len="med"/>
                    </a:lnL>
                    <a:lnR w="6350" cap="flat" cmpd="sng" algn="ctr">
                      <a:solidFill>
                        <a:srgbClr val="FFF2CC"/>
                      </a:solidFill>
                      <a:prstDash val="solid"/>
                      <a:round/>
                      <a:headEnd type="none" w="med" len="med"/>
                      <a:tailEnd type="none" w="med" len="med"/>
                    </a:lnR>
                    <a:lnT w="6350" cap="flat" cmpd="sng" algn="ctr">
                      <a:solidFill>
                        <a:srgbClr val="FFF2CC"/>
                      </a:solidFill>
                      <a:prstDash val="solid"/>
                      <a:round/>
                      <a:headEnd type="none" w="med" len="med"/>
                      <a:tailEnd type="none" w="med" len="med"/>
                    </a:lnT>
                    <a:lnB w="6350" cap="flat" cmpd="sng" algn="ctr">
                      <a:solidFill>
                        <a:srgbClr val="FFF2CC"/>
                      </a:solidFill>
                      <a:prstDash val="solid"/>
                      <a:round/>
                      <a:headEnd type="none" w="med" len="med"/>
                      <a:tailEnd type="none" w="med" len="med"/>
                    </a:lnB>
                    <a:solidFill>
                      <a:srgbClr val="FFF2CC"/>
                    </a:solidFill>
                  </a:tcPr>
                </a:tc>
                <a:tc hMerge="1">
                  <a:txBody>
                    <a:bodyPr/>
                    <a:lstStyle/>
                    <a:p>
                      <a:pPr algn="ctr" fontAlgn="b"/>
                      <a:endParaRPr lang="en-GB" sz="1100" b="1"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FFF2CC"/>
                      </a:solidFill>
                      <a:prstDash val="solid"/>
                      <a:round/>
                      <a:headEnd type="none" w="med" len="med"/>
                      <a:tailEnd type="none" w="med" len="med"/>
                    </a:lnL>
                    <a:lnR w="6350" cap="flat" cmpd="sng" algn="ctr">
                      <a:solidFill>
                        <a:srgbClr val="FFF2CC"/>
                      </a:solidFill>
                      <a:prstDash val="solid"/>
                      <a:round/>
                      <a:headEnd type="none" w="med" len="med"/>
                      <a:tailEnd type="none" w="med" len="med"/>
                    </a:lnR>
                    <a:lnT w="6350" cap="flat" cmpd="sng" algn="ctr">
                      <a:solidFill>
                        <a:srgbClr val="FFF2CC"/>
                      </a:solidFill>
                      <a:prstDash val="solid"/>
                      <a:round/>
                      <a:headEnd type="none" w="med" len="med"/>
                      <a:tailEnd type="none" w="med" len="med"/>
                    </a:lnT>
                    <a:lnB w="6350" cap="flat" cmpd="sng" algn="ctr">
                      <a:solidFill>
                        <a:srgbClr val="FFF2CC"/>
                      </a:solidFill>
                      <a:prstDash val="solid"/>
                      <a:round/>
                      <a:headEnd type="none" w="med" len="med"/>
                      <a:tailEnd type="none" w="med" len="med"/>
                    </a:lnB>
                    <a:solidFill>
                      <a:srgbClr val="FFF2CC"/>
                    </a:solidFill>
                  </a:tcPr>
                </a:tc>
              </a:tr>
            </a:tbl>
          </a:graphicData>
        </a:graphic>
      </p:graphicFrame>
      <p:sp>
        <p:nvSpPr>
          <p:cNvPr id="5" name="TextBox 4"/>
          <p:cNvSpPr txBox="1"/>
          <p:nvPr/>
        </p:nvSpPr>
        <p:spPr>
          <a:xfrm>
            <a:off x="489584" y="1749712"/>
            <a:ext cx="8142971" cy="3046988"/>
          </a:xfrm>
          <a:prstGeom prst="rect">
            <a:avLst/>
          </a:prstGeom>
          <a:noFill/>
        </p:spPr>
        <p:txBody>
          <a:bodyPr wrap="square" rtlCol="0">
            <a:spAutoFit/>
          </a:bodyPr>
          <a:lstStyle/>
          <a:p>
            <a:r>
              <a:rPr lang="en-GB" sz="2400" b="1" dirty="0" smtClean="0">
                <a:solidFill>
                  <a:schemeClr val="tx1">
                    <a:lumMod val="75000"/>
                    <a:lumOff val="25000"/>
                  </a:schemeClr>
                </a:solidFill>
                <a:latin typeface="Arial"/>
                <a:cs typeface="Arial"/>
              </a:rPr>
              <a:t>Key points:</a:t>
            </a:r>
          </a:p>
          <a:p>
            <a:pPr marL="342900" indent="-342900">
              <a:buFont typeface="Arial" panose="020B0604020202020204" pitchFamily="34" charset="0"/>
              <a:buChar char="•"/>
            </a:pPr>
            <a:r>
              <a:rPr lang="en-GB" sz="2400" dirty="0" smtClean="0">
                <a:solidFill>
                  <a:schemeClr val="tx1">
                    <a:lumMod val="75000"/>
                    <a:lumOff val="25000"/>
                  </a:schemeClr>
                </a:solidFill>
                <a:latin typeface="Arial"/>
                <a:cs typeface="Arial"/>
              </a:rPr>
              <a:t>Provide the level of breakdown that makes sense to you</a:t>
            </a:r>
          </a:p>
          <a:p>
            <a:pPr marL="342900" indent="-342900">
              <a:buFont typeface="Arial" panose="020B0604020202020204" pitchFamily="34" charset="0"/>
              <a:buChar char="•"/>
            </a:pPr>
            <a:r>
              <a:rPr lang="en-GB" sz="2400" dirty="0" smtClean="0">
                <a:solidFill>
                  <a:schemeClr val="tx1">
                    <a:lumMod val="75000"/>
                    <a:lumOff val="25000"/>
                  </a:schemeClr>
                </a:solidFill>
                <a:latin typeface="Arial"/>
                <a:cs typeface="Arial"/>
              </a:rPr>
              <a:t>If you can’t find an appropriate factor, use one of the ‘Other’ options and detail in the comments</a:t>
            </a:r>
          </a:p>
          <a:p>
            <a:pPr marL="342900" indent="-342900">
              <a:buFont typeface="Arial" panose="020B0604020202020204" pitchFamily="34" charset="0"/>
              <a:buChar char="•"/>
            </a:pPr>
            <a:r>
              <a:rPr lang="en-GB" sz="2400" dirty="0" smtClean="0">
                <a:solidFill>
                  <a:schemeClr val="tx1">
                    <a:lumMod val="75000"/>
                    <a:lumOff val="25000"/>
                  </a:schemeClr>
                </a:solidFill>
                <a:latin typeface="Arial"/>
                <a:cs typeface="Arial"/>
              </a:rPr>
              <a:t>Any further information that you think would be useful, detail in the comments e.g. </a:t>
            </a:r>
          </a:p>
          <a:p>
            <a:pPr marL="342900" indent="-342900">
              <a:buFont typeface="Arial" panose="020B0604020202020204" pitchFamily="34" charset="0"/>
              <a:buChar char="•"/>
            </a:pPr>
            <a:endParaRPr lang="en-GB" sz="2400" dirty="0" smtClean="0">
              <a:solidFill>
                <a:schemeClr val="tx1">
                  <a:lumMod val="75000"/>
                  <a:lumOff val="25000"/>
                </a:schemeClr>
              </a:solidFill>
              <a:latin typeface="Arial"/>
              <a:cs typeface="Arial"/>
            </a:endParaRPr>
          </a:p>
          <a:p>
            <a:pPr marL="342900" indent="-342900">
              <a:buFont typeface="Arial" panose="020B0604020202020204" pitchFamily="34" charset="0"/>
              <a:buChar char="•"/>
            </a:pPr>
            <a:endParaRPr lang="en-GB" sz="2400" dirty="0" smtClean="0">
              <a:solidFill>
                <a:schemeClr val="tx1">
                  <a:lumMod val="75000"/>
                  <a:lumOff val="25000"/>
                </a:schemeClr>
              </a:solidFill>
              <a:latin typeface="Arial"/>
              <a:cs typeface="Arial"/>
            </a:endParaRPr>
          </a:p>
        </p:txBody>
      </p:sp>
      <p:graphicFrame>
        <p:nvGraphicFramePr>
          <p:cNvPr id="6" name="Table 5"/>
          <p:cNvGraphicFramePr>
            <a:graphicFrameLocks noGrp="1"/>
          </p:cNvGraphicFramePr>
          <p:nvPr>
            <p:extLst>
              <p:ext uri="{D42A27DB-BD31-4B8C-83A1-F6EECF244321}">
                <p14:modId xmlns:p14="http://schemas.microsoft.com/office/powerpoint/2010/main" val="352515647"/>
              </p:ext>
            </p:extLst>
          </p:nvPr>
        </p:nvGraphicFramePr>
        <p:xfrm>
          <a:off x="489584" y="4062955"/>
          <a:ext cx="8283355" cy="2011680"/>
        </p:xfrm>
        <a:graphic>
          <a:graphicData uri="http://schemas.openxmlformats.org/drawingml/2006/table">
            <a:tbl>
              <a:tblPr firstRow="1" bandRow="1">
                <a:tableStyleId>{5C22544A-7EE6-4342-B048-85BDC9FD1C3A}</a:tableStyleId>
              </a:tblPr>
              <a:tblGrid>
                <a:gridCol w="1292384"/>
                <a:gridCol w="1292384"/>
                <a:gridCol w="1292384"/>
                <a:gridCol w="4406203"/>
              </a:tblGrid>
              <a:tr h="474207">
                <a:tc>
                  <a:txBody>
                    <a:bodyPr/>
                    <a:lstStyle/>
                    <a:p>
                      <a:r>
                        <a:rPr lang="en-GB" sz="2000" dirty="0" smtClean="0">
                          <a:solidFill>
                            <a:schemeClr val="tx1"/>
                          </a:solidFill>
                        </a:rPr>
                        <a:t>Emission source</a:t>
                      </a:r>
                      <a:endParaRPr lang="en-GB" sz="2000" dirty="0">
                        <a:solidFill>
                          <a:schemeClr val="tx1"/>
                        </a:solidFill>
                      </a:endParaRPr>
                    </a:p>
                  </a:txBody>
                  <a:tcPr>
                    <a:solidFill>
                      <a:srgbClr val="FFC000"/>
                    </a:solidFill>
                  </a:tcPr>
                </a:tc>
                <a:tc>
                  <a:txBody>
                    <a:bodyPr/>
                    <a:lstStyle/>
                    <a:p>
                      <a:r>
                        <a:rPr lang="en-GB" sz="2000" dirty="0" smtClean="0">
                          <a:solidFill>
                            <a:schemeClr val="tx1"/>
                          </a:solidFill>
                        </a:rPr>
                        <a:t>Scope</a:t>
                      </a:r>
                      <a:endParaRPr lang="en-GB" sz="2000" dirty="0">
                        <a:solidFill>
                          <a:schemeClr val="tx1"/>
                        </a:solidFill>
                      </a:endParaRPr>
                    </a:p>
                  </a:txBody>
                  <a:tcPr>
                    <a:solidFill>
                      <a:srgbClr val="FFC000"/>
                    </a:solidFill>
                  </a:tcPr>
                </a:tc>
                <a:tc>
                  <a:txBody>
                    <a:bodyPr/>
                    <a:lstStyle/>
                    <a:p>
                      <a:r>
                        <a:rPr lang="en-GB" sz="2000" dirty="0" smtClean="0">
                          <a:solidFill>
                            <a:schemeClr val="tx1"/>
                          </a:solidFill>
                        </a:rPr>
                        <a:t>Emissions (tCO</a:t>
                      </a:r>
                      <a:r>
                        <a:rPr lang="en-GB" sz="2000" baseline="-25000" dirty="0" smtClean="0">
                          <a:solidFill>
                            <a:schemeClr val="tx1"/>
                          </a:solidFill>
                        </a:rPr>
                        <a:t>2</a:t>
                      </a:r>
                      <a:r>
                        <a:rPr lang="en-GB" sz="2000" dirty="0" smtClean="0">
                          <a:solidFill>
                            <a:schemeClr val="tx1"/>
                          </a:solidFill>
                        </a:rPr>
                        <a:t>e)</a:t>
                      </a:r>
                      <a:endParaRPr lang="en-GB" sz="2000" dirty="0">
                        <a:solidFill>
                          <a:schemeClr val="tx1"/>
                        </a:solidFill>
                      </a:endParaRPr>
                    </a:p>
                  </a:txBody>
                  <a:tcPr>
                    <a:solidFill>
                      <a:srgbClr val="FFC000"/>
                    </a:solidFill>
                  </a:tcPr>
                </a:tc>
                <a:tc>
                  <a:txBody>
                    <a:bodyPr/>
                    <a:lstStyle/>
                    <a:p>
                      <a:r>
                        <a:rPr lang="en-GB" sz="2000" dirty="0" smtClean="0">
                          <a:solidFill>
                            <a:schemeClr val="tx1"/>
                          </a:solidFill>
                        </a:rPr>
                        <a:t>Comments</a:t>
                      </a:r>
                      <a:endParaRPr lang="en-GB" sz="2000" dirty="0">
                        <a:solidFill>
                          <a:schemeClr val="tx1"/>
                        </a:solidFill>
                      </a:endParaRPr>
                    </a:p>
                  </a:txBody>
                  <a:tcPr>
                    <a:solidFill>
                      <a:srgbClr val="FFC000"/>
                    </a:solidFill>
                  </a:tcPr>
                </a:tc>
              </a:tr>
              <a:tr h="1033670">
                <a:tc>
                  <a:txBody>
                    <a:bodyPr/>
                    <a:lstStyle/>
                    <a:p>
                      <a:r>
                        <a:rPr lang="en-GB" sz="2000" dirty="0" smtClean="0"/>
                        <a:t>Business travel – car</a:t>
                      </a:r>
                      <a:endParaRPr lang="en-GB" sz="2000" dirty="0"/>
                    </a:p>
                  </a:txBody>
                  <a:tcPr>
                    <a:solidFill>
                      <a:srgbClr val="FFF2CC"/>
                    </a:solidFill>
                  </a:tcPr>
                </a:tc>
                <a:tc>
                  <a:txBody>
                    <a:bodyPr/>
                    <a:lstStyle/>
                    <a:p>
                      <a:r>
                        <a:rPr lang="en-GB" sz="2000" dirty="0" smtClean="0"/>
                        <a:t>Scope</a:t>
                      </a:r>
                      <a:r>
                        <a:rPr lang="en-GB" sz="2000" baseline="0" dirty="0" smtClean="0"/>
                        <a:t> 3</a:t>
                      </a:r>
                      <a:endParaRPr lang="en-GB" sz="2000" dirty="0"/>
                    </a:p>
                  </a:txBody>
                  <a:tcPr>
                    <a:solidFill>
                      <a:srgbClr val="FFF2CC"/>
                    </a:solidFill>
                  </a:tcPr>
                </a:tc>
                <a:tc>
                  <a:txBody>
                    <a:bodyPr/>
                    <a:lstStyle/>
                    <a:p>
                      <a:r>
                        <a:rPr lang="en-GB" sz="2000" dirty="0" smtClean="0"/>
                        <a:t>2,782</a:t>
                      </a:r>
                      <a:endParaRPr lang="en-GB" sz="2000" dirty="0"/>
                    </a:p>
                  </a:txBody>
                  <a:tcPr>
                    <a:solidFill>
                      <a:srgbClr val="FFF2CC"/>
                    </a:solidFill>
                  </a:tcPr>
                </a:tc>
                <a:tc>
                  <a:txBody>
                    <a:bodyPr/>
                    <a:lstStyle/>
                    <a:p>
                      <a:r>
                        <a:rPr lang="en-GB" sz="2000" dirty="0" smtClean="0"/>
                        <a:t>Based on mileage for average</a:t>
                      </a:r>
                      <a:r>
                        <a:rPr lang="en-GB" sz="2000" baseline="0" dirty="0" smtClean="0"/>
                        <a:t> diesel car – no information held about fuel types and sizes. Only data collected through expenses system.</a:t>
                      </a:r>
                      <a:endParaRPr lang="en-GB" sz="2000" dirty="0"/>
                    </a:p>
                  </a:txBody>
                  <a:tcPr>
                    <a:solidFill>
                      <a:srgbClr val="FFF2CC"/>
                    </a:solidFill>
                  </a:tcPr>
                </a:tc>
              </a:tr>
            </a:tbl>
          </a:graphicData>
        </a:graphic>
      </p:graphicFrame>
    </p:spTree>
    <p:extLst>
      <p:ext uri="{BB962C8B-B14F-4D97-AF65-F5344CB8AC3E}">
        <p14:creationId xmlns:p14="http://schemas.microsoft.com/office/powerpoint/2010/main" val="40826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423449514"/>
              </p:ext>
            </p:extLst>
          </p:nvPr>
        </p:nvGraphicFramePr>
        <p:xfrm>
          <a:off x="231913" y="221974"/>
          <a:ext cx="6043738" cy="1368287"/>
        </p:xfrm>
        <a:graphic>
          <a:graphicData uri="http://schemas.openxmlformats.org/drawingml/2006/table">
            <a:tbl>
              <a:tblPr/>
              <a:tblGrid>
                <a:gridCol w="643440"/>
                <a:gridCol w="3343589"/>
                <a:gridCol w="2056709"/>
              </a:tblGrid>
              <a:tr h="467674">
                <a:tc>
                  <a:txBody>
                    <a:bodyPr/>
                    <a:lstStyle/>
                    <a:p>
                      <a:pPr algn="ctr" fontAlgn="ctr"/>
                      <a:r>
                        <a:rPr lang="en-GB" sz="1400" b="1" i="0" u="none" strike="noStrike" dirty="0">
                          <a:solidFill>
                            <a:srgbClr val="000000"/>
                          </a:solidFill>
                          <a:effectLst/>
                          <a:latin typeface="Calibri" panose="020F0502020204030204" pitchFamily="34" charset="0"/>
                        </a:rPr>
                        <a:t> </a:t>
                      </a:r>
                    </a:p>
                  </a:txBody>
                  <a:tcPr marL="9525" marR="9525" marT="9525" marB="0" anchor="ctr">
                    <a:lnL w="12700" cap="flat" cmpd="sng" algn="ctr">
                      <a:noFill/>
                      <a:prstDash val="solid"/>
                      <a:round/>
                      <a:headEnd type="none" w="med" len="med"/>
                      <a:tailEnd type="none" w="med" len="med"/>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algn="l" fontAlgn="ctr"/>
                      <a:r>
                        <a:rPr lang="en-GB" sz="2400" b="1" i="0" u="none" strike="noStrike" dirty="0">
                          <a:solidFill>
                            <a:srgbClr val="000000"/>
                          </a:solidFill>
                          <a:effectLst/>
                          <a:latin typeface="Calibri" panose="020F0502020204030204" pitchFamily="34" charset="0"/>
                        </a:rPr>
                        <a:t>Emissions</a:t>
                      </a:r>
                    </a:p>
                  </a:txBody>
                  <a:tcPr marL="9525" marR="9525" marT="9525" marB="0" anchor="ctr">
                    <a:lnL>
                      <a:noFill/>
                    </a:lnL>
                    <a:lnR>
                      <a:noFill/>
                    </a:lnR>
                    <a:lnT>
                      <a:noFill/>
                    </a:lnT>
                    <a:lnB w="6350" cap="flat" cmpd="sng" algn="ctr">
                      <a:solidFill>
                        <a:srgbClr val="FFF2CC"/>
                      </a:solidFill>
                      <a:prstDash val="solid"/>
                      <a:round/>
                      <a:headEnd type="none" w="med" len="med"/>
                      <a:tailEnd type="none" w="med" len="med"/>
                    </a:lnB>
                    <a:solidFill>
                      <a:srgbClr val="FFD966"/>
                    </a:solidFill>
                  </a:tcPr>
                </a:tc>
                <a:tc>
                  <a:txBody>
                    <a:bodyPr/>
                    <a:lstStyle/>
                    <a:p>
                      <a:endParaRPr lang="en-GB"/>
                    </a:p>
                  </a:txBody>
                  <a:tcPr marL="9525" marR="9525" marT="9525" marB="0" anchor="ctr">
                    <a:lnL>
                      <a:noFill/>
                    </a:lnL>
                    <a:lnR>
                      <a:noFill/>
                    </a:lnR>
                    <a:lnT>
                      <a:noFill/>
                    </a:lnT>
                    <a:lnB w="6350" cap="flat" cmpd="sng" algn="ctr">
                      <a:solidFill>
                        <a:srgbClr val="FFF2CC"/>
                      </a:solidFill>
                      <a:prstDash val="solid"/>
                      <a:round/>
                      <a:headEnd type="none" w="med" len="med"/>
                      <a:tailEnd type="none" w="med" len="med"/>
                    </a:lnB>
                    <a:solidFill>
                      <a:srgbClr val="FFD966"/>
                    </a:solidFill>
                  </a:tcPr>
                </a:tc>
              </a:tr>
              <a:tr h="900613">
                <a:tc>
                  <a:txBody>
                    <a:bodyPr/>
                    <a:lstStyle/>
                    <a:p>
                      <a:pPr algn="ctr" fontAlgn="b"/>
                      <a:r>
                        <a:rPr lang="en-GB" sz="2000" b="1" i="0" u="none" strike="noStrike" dirty="0" smtClean="0">
                          <a:solidFill>
                            <a:srgbClr val="000000"/>
                          </a:solidFill>
                          <a:effectLst/>
                          <a:latin typeface="Calibri" panose="020F0502020204030204" pitchFamily="34" charset="0"/>
                        </a:rPr>
                        <a:t>3c</a:t>
                      </a:r>
                      <a:endParaRPr lang="en-GB" sz="2000" b="1" i="0" u="none" strike="noStrike" dirty="0">
                        <a:solidFill>
                          <a:srgbClr val="000000"/>
                        </a:solidFill>
                        <a:effectLst/>
                        <a:latin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2CC"/>
                    </a:solidFill>
                  </a:tcPr>
                </a:tc>
                <a:tc gridSpan="2">
                  <a:txBody>
                    <a:bodyPr/>
                    <a:lstStyle/>
                    <a:p>
                      <a:pPr algn="l" fontAlgn="b"/>
                      <a:r>
                        <a:rPr lang="en-GB" sz="2000" b="1" i="0" u="none" strike="noStrike" dirty="0" smtClean="0">
                          <a:solidFill>
                            <a:srgbClr val="000000"/>
                          </a:solidFill>
                          <a:effectLst/>
                          <a:latin typeface="Calibri" panose="020F0502020204030204" pitchFamily="34" charset="0"/>
                        </a:rPr>
                        <a:t>Generation</a:t>
                      </a:r>
                      <a:r>
                        <a:rPr lang="en-GB" sz="2000" b="1" i="0" u="none" strike="noStrike" baseline="0" smtClean="0">
                          <a:solidFill>
                            <a:srgbClr val="000000"/>
                          </a:solidFill>
                          <a:effectLst/>
                          <a:latin typeface="Calibri" panose="020F0502020204030204" pitchFamily="34" charset="0"/>
                        </a:rPr>
                        <a:t>, consumption </a:t>
                      </a:r>
                      <a:r>
                        <a:rPr lang="en-GB" sz="2000" b="1" i="0" u="none" strike="noStrike" baseline="0" dirty="0" smtClean="0">
                          <a:solidFill>
                            <a:srgbClr val="000000"/>
                          </a:solidFill>
                          <a:effectLst/>
                          <a:latin typeface="Calibri" panose="020F0502020204030204" pitchFamily="34" charset="0"/>
                        </a:rPr>
                        <a:t>and export of renewable energy</a:t>
                      </a:r>
                      <a:endParaRPr lang="en-GB" sz="2000" b="1" i="0" u="none" strike="noStrike" dirty="0">
                        <a:solidFill>
                          <a:srgbClr val="000000"/>
                        </a:solidFill>
                        <a:effectLst/>
                        <a:latin typeface="Calibri" panose="020F0502020204030204" pitchFamily="34" charset="0"/>
                      </a:endParaRPr>
                    </a:p>
                  </a:txBody>
                  <a:tcPr marL="9525" marR="9525" marT="9525" marB="0" anchor="ctr">
                    <a:lnL w="6350" cap="flat" cmpd="sng" algn="ctr">
                      <a:noFill/>
                      <a:prstDash val="solid"/>
                      <a:round/>
                      <a:headEnd type="none" w="med" len="med"/>
                      <a:tailEnd type="none" w="med" len="med"/>
                    </a:lnL>
                    <a:lnR w="6350" cap="flat" cmpd="sng" algn="ctr">
                      <a:solidFill>
                        <a:srgbClr val="FFF2CC"/>
                      </a:solidFill>
                      <a:prstDash val="solid"/>
                      <a:round/>
                      <a:headEnd type="none" w="med" len="med"/>
                      <a:tailEnd type="none" w="med" len="med"/>
                    </a:lnR>
                    <a:lnT w="6350" cap="flat" cmpd="sng" algn="ctr">
                      <a:solidFill>
                        <a:srgbClr val="FFF2CC"/>
                      </a:solidFill>
                      <a:prstDash val="solid"/>
                      <a:round/>
                      <a:headEnd type="none" w="med" len="med"/>
                      <a:tailEnd type="none" w="med" len="med"/>
                    </a:lnT>
                    <a:lnB w="6350" cap="flat" cmpd="sng" algn="ctr">
                      <a:solidFill>
                        <a:srgbClr val="FFF2CC"/>
                      </a:solidFill>
                      <a:prstDash val="solid"/>
                      <a:round/>
                      <a:headEnd type="none" w="med" len="med"/>
                      <a:tailEnd type="none" w="med" len="med"/>
                    </a:lnB>
                    <a:solidFill>
                      <a:srgbClr val="FFF2CC"/>
                    </a:solidFill>
                  </a:tcPr>
                </a:tc>
                <a:tc hMerge="1">
                  <a:txBody>
                    <a:bodyPr/>
                    <a:lstStyle/>
                    <a:p>
                      <a:pPr algn="ctr" fontAlgn="b"/>
                      <a:endParaRPr lang="en-GB" sz="1100" b="1"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FFF2CC"/>
                      </a:solidFill>
                      <a:prstDash val="solid"/>
                      <a:round/>
                      <a:headEnd type="none" w="med" len="med"/>
                      <a:tailEnd type="none" w="med" len="med"/>
                    </a:lnL>
                    <a:lnR w="6350" cap="flat" cmpd="sng" algn="ctr">
                      <a:solidFill>
                        <a:srgbClr val="FFF2CC"/>
                      </a:solidFill>
                      <a:prstDash val="solid"/>
                      <a:round/>
                      <a:headEnd type="none" w="med" len="med"/>
                      <a:tailEnd type="none" w="med" len="med"/>
                    </a:lnR>
                    <a:lnT w="6350" cap="flat" cmpd="sng" algn="ctr">
                      <a:solidFill>
                        <a:srgbClr val="FFF2CC"/>
                      </a:solidFill>
                      <a:prstDash val="solid"/>
                      <a:round/>
                      <a:headEnd type="none" w="med" len="med"/>
                      <a:tailEnd type="none" w="med" len="med"/>
                    </a:lnT>
                    <a:lnB w="6350" cap="flat" cmpd="sng" algn="ctr">
                      <a:solidFill>
                        <a:srgbClr val="FFF2CC"/>
                      </a:solidFill>
                      <a:prstDash val="solid"/>
                      <a:round/>
                      <a:headEnd type="none" w="med" len="med"/>
                      <a:tailEnd type="none" w="med" len="med"/>
                    </a:lnB>
                    <a:solidFill>
                      <a:srgbClr val="FFF2CC"/>
                    </a:solidFill>
                  </a:tcPr>
                </a:tc>
              </a:tr>
            </a:tbl>
          </a:graphicData>
        </a:graphic>
      </p:graphicFrame>
      <p:sp>
        <p:nvSpPr>
          <p:cNvPr id="5" name="TextBox 4"/>
          <p:cNvSpPr txBox="1"/>
          <p:nvPr/>
        </p:nvSpPr>
        <p:spPr>
          <a:xfrm>
            <a:off x="496754" y="1590261"/>
            <a:ext cx="8142971" cy="2308324"/>
          </a:xfrm>
          <a:prstGeom prst="rect">
            <a:avLst/>
          </a:prstGeom>
          <a:noFill/>
        </p:spPr>
        <p:txBody>
          <a:bodyPr wrap="square" rtlCol="0">
            <a:spAutoFit/>
          </a:bodyPr>
          <a:lstStyle/>
          <a:p>
            <a:r>
              <a:rPr lang="en-GB" sz="2400" b="1" dirty="0" smtClean="0">
                <a:solidFill>
                  <a:schemeClr val="tx1">
                    <a:lumMod val="75000"/>
                    <a:lumOff val="25000"/>
                  </a:schemeClr>
                </a:solidFill>
                <a:latin typeface="Arial"/>
                <a:cs typeface="Arial"/>
              </a:rPr>
              <a:t>Key points:</a:t>
            </a:r>
          </a:p>
          <a:p>
            <a:pPr marL="342900" indent="-342900">
              <a:buFont typeface="Arial" panose="020B0604020202020204" pitchFamily="34" charset="0"/>
              <a:buChar char="•"/>
            </a:pPr>
            <a:r>
              <a:rPr lang="en-GB" sz="2400" dirty="0" smtClean="0">
                <a:solidFill>
                  <a:schemeClr val="tx1">
                    <a:lumMod val="75000"/>
                    <a:lumOff val="25000"/>
                  </a:schemeClr>
                </a:solidFill>
                <a:latin typeface="Arial"/>
                <a:cs typeface="Arial"/>
              </a:rPr>
              <a:t>Estimated figures are acceptable; just document</a:t>
            </a:r>
            <a:r>
              <a:rPr lang="en-GB" sz="2400" dirty="0">
                <a:solidFill>
                  <a:schemeClr val="tx1">
                    <a:lumMod val="75000"/>
                    <a:lumOff val="25000"/>
                  </a:schemeClr>
                </a:solidFill>
                <a:latin typeface="Arial"/>
                <a:cs typeface="Arial"/>
              </a:rPr>
              <a:t> </a:t>
            </a:r>
            <a:r>
              <a:rPr lang="en-GB" sz="2400" dirty="0" smtClean="0">
                <a:solidFill>
                  <a:schemeClr val="tx1">
                    <a:lumMod val="75000"/>
                    <a:lumOff val="25000"/>
                  </a:schemeClr>
                </a:solidFill>
                <a:latin typeface="Arial"/>
                <a:cs typeface="Arial"/>
              </a:rPr>
              <a:t>in comments</a:t>
            </a:r>
          </a:p>
          <a:p>
            <a:pPr marL="342900" indent="-342900">
              <a:buFont typeface="Arial" panose="020B0604020202020204" pitchFamily="34" charset="0"/>
              <a:buChar char="•"/>
            </a:pPr>
            <a:r>
              <a:rPr lang="en-GB" sz="2400" dirty="0" smtClean="0">
                <a:solidFill>
                  <a:schemeClr val="tx1">
                    <a:lumMod val="75000"/>
                    <a:lumOff val="25000"/>
                  </a:schemeClr>
                </a:solidFill>
                <a:latin typeface="Arial"/>
                <a:cs typeface="Arial"/>
              </a:rPr>
              <a:t>Make sure you check units (kWh not MWh)</a:t>
            </a:r>
          </a:p>
          <a:p>
            <a:pPr marL="342900" indent="-342900">
              <a:buFont typeface="Arial" panose="020B0604020202020204" pitchFamily="34" charset="0"/>
              <a:buChar char="•"/>
            </a:pPr>
            <a:r>
              <a:rPr lang="en-GB" sz="2400" dirty="0" smtClean="0">
                <a:solidFill>
                  <a:schemeClr val="tx1">
                    <a:lumMod val="75000"/>
                    <a:lumOff val="25000"/>
                  </a:schemeClr>
                </a:solidFill>
                <a:latin typeface="Arial"/>
                <a:cs typeface="Arial"/>
              </a:rPr>
              <a:t>Biomass fuel consumption should be recorded as emissions, while heat/power generation is in 3c</a:t>
            </a:r>
          </a:p>
        </p:txBody>
      </p:sp>
      <p:graphicFrame>
        <p:nvGraphicFramePr>
          <p:cNvPr id="6" name="Table 5"/>
          <p:cNvGraphicFramePr>
            <a:graphicFrameLocks noGrp="1"/>
          </p:cNvGraphicFramePr>
          <p:nvPr>
            <p:extLst>
              <p:ext uri="{D42A27DB-BD31-4B8C-83A1-F6EECF244321}">
                <p14:modId xmlns:p14="http://schemas.microsoft.com/office/powerpoint/2010/main" val="3161325572"/>
              </p:ext>
            </p:extLst>
          </p:nvPr>
        </p:nvGraphicFramePr>
        <p:xfrm>
          <a:off x="496754" y="3905459"/>
          <a:ext cx="8135801" cy="2457185"/>
        </p:xfrm>
        <a:graphic>
          <a:graphicData uri="http://schemas.openxmlformats.org/drawingml/2006/table">
            <a:tbl>
              <a:tblPr firstRow="1" bandRow="1">
                <a:tableStyleId>{5C22544A-7EE6-4342-B048-85BDC9FD1C3A}</a:tableStyleId>
              </a:tblPr>
              <a:tblGrid>
                <a:gridCol w="1694058"/>
                <a:gridCol w="1323833"/>
                <a:gridCol w="1378424"/>
                <a:gridCol w="1201002"/>
                <a:gridCol w="2538484"/>
              </a:tblGrid>
              <a:tr h="920035">
                <a:tc>
                  <a:txBody>
                    <a:bodyPr/>
                    <a:lstStyle/>
                    <a:p>
                      <a:r>
                        <a:rPr lang="en-GB" sz="2000" dirty="0" smtClean="0">
                          <a:solidFill>
                            <a:schemeClr val="tx1"/>
                          </a:solidFill>
                        </a:rPr>
                        <a:t>Generation of renewables</a:t>
                      </a:r>
                      <a:endParaRPr lang="en-GB" sz="2000" dirty="0">
                        <a:solidFill>
                          <a:schemeClr val="tx1"/>
                        </a:solidFill>
                      </a:endParaRPr>
                    </a:p>
                  </a:txBody>
                  <a:tcPr>
                    <a:solidFill>
                      <a:srgbClr val="FFC000"/>
                    </a:solidFill>
                  </a:tcPr>
                </a:tc>
                <a:tc>
                  <a:txBody>
                    <a:bodyPr/>
                    <a:lstStyle/>
                    <a:p>
                      <a:r>
                        <a:rPr lang="en-GB" sz="2000" dirty="0" smtClean="0">
                          <a:solidFill>
                            <a:schemeClr val="tx1"/>
                          </a:solidFill>
                        </a:rPr>
                        <a:t>Total</a:t>
                      </a:r>
                      <a:r>
                        <a:rPr lang="en-GB" sz="2000" baseline="0" dirty="0" smtClean="0">
                          <a:solidFill>
                            <a:schemeClr val="tx1"/>
                          </a:solidFill>
                        </a:rPr>
                        <a:t> generated (kWh)</a:t>
                      </a:r>
                      <a:endParaRPr lang="en-GB" sz="2000" dirty="0">
                        <a:solidFill>
                          <a:schemeClr val="tx1"/>
                        </a:solidFill>
                      </a:endParaRPr>
                    </a:p>
                  </a:txBody>
                  <a:tcPr>
                    <a:solidFill>
                      <a:srgbClr val="FFC000"/>
                    </a:solidFill>
                  </a:tcPr>
                </a:tc>
                <a:tc>
                  <a:txBody>
                    <a:bodyPr/>
                    <a:lstStyle/>
                    <a:p>
                      <a:r>
                        <a:rPr lang="en-GB" sz="2000" dirty="0" smtClean="0">
                          <a:solidFill>
                            <a:schemeClr val="tx1"/>
                          </a:solidFill>
                        </a:rPr>
                        <a:t>Total consumed (kWh)</a:t>
                      </a:r>
                      <a:endParaRPr lang="en-GB" sz="2000" dirty="0">
                        <a:solidFill>
                          <a:schemeClr val="tx1"/>
                        </a:solidFill>
                      </a:endParaRPr>
                    </a:p>
                  </a:txBody>
                  <a:tcPr>
                    <a:solidFill>
                      <a:srgbClr val="FFC000"/>
                    </a:solidFill>
                  </a:tcPr>
                </a:tc>
                <a:tc>
                  <a:txBody>
                    <a:bodyPr/>
                    <a:lstStyle/>
                    <a:p>
                      <a:r>
                        <a:rPr lang="en-GB" sz="2000" dirty="0" smtClean="0">
                          <a:solidFill>
                            <a:schemeClr val="tx1"/>
                          </a:solidFill>
                        </a:rPr>
                        <a:t>Total exported  (kWh)</a:t>
                      </a:r>
                      <a:endParaRPr lang="en-GB" sz="2000" dirty="0">
                        <a:solidFill>
                          <a:schemeClr val="tx1"/>
                        </a:solidFill>
                      </a:endParaRPr>
                    </a:p>
                  </a:txBody>
                  <a:tcPr>
                    <a:solidFill>
                      <a:srgbClr val="FFC000"/>
                    </a:solidFill>
                  </a:tcPr>
                </a:tc>
                <a:tc>
                  <a:txBody>
                    <a:bodyPr/>
                    <a:lstStyle/>
                    <a:p>
                      <a:r>
                        <a:rPr lang="en-GB" sz="2000" dirty="0" smtClean="0">
                          <a:solidFill>
                            <a:schemeClr val="tx1"/>
                          </a:solidFill>
                        </a:rPr>
                        <a:t>Comments</a:t>
                      </a:r>
                      <a:endParaRPr lang="en-GB" sz="2000" dirty="0">
                        <a:solidFill>
                          <a:schemeClr val="tx1"/>
                        </a:solidFill>
                      </a:endParaRPr>
                    </a:p>
                  </a:txBody>
                  <a:tcPr>
                    <a:solidFill>
                      <a:srgbClr val="FFC000"/>
                    </a:solidFill>
                  </a:tcPr>
                </a:tc>
              </a:tr>
              <a:tr h="594200">
                <a:tc>
                  <a:txBody>
                    <a:bodyPr/>
                    <a:lstStyle/>
                    <a:p>
                      <a:r>
                        <a:rPr lang="en-GB" sz="2000" dirty="0" smtClean="0"/>
                        <a:t>Renewable electricity</a:t>
                      </a:r>
                    </a:p>
                  </a:txBody>
                  <a:tcPr>
                    <a:solidFill>
                      <a:srgbClr val="FFF2CC"/>
                    </a:solidFill>
                  </a:tcPr>
                </a:tc>
                <a:tc>
                  <a:txBody>
                    <a:bodyPr/>
                    <a:lstStyle/>
                    <a:p>
                      <a:pPr algn="r"/>
                      <a:r>
                        <a:rPr lang="en-GB" sz="2000" dirty="0" smtClean="0"/>
                        <a:t>200,000</a:t>
                      </a:r>
                      <a:endParaRPr lang="en-GB" sz="2000" dirty="0"/>
                    </a:p>
                  </a:txBody>
                  <a:tcPr>
                    <a:solidFill>
                      <a:srgbClr val="FFF2CC"/>
                    </a:solidFill>
                  </a:tcPr>
                </a:tc>
                <a:tc>
                  <a:txBody>
                    <a:bodyPr/>
                    <a:lstStyle/>
                    <a:p>
                      <a:pPr algn="r"/>
                      <a:endParaRPr lang="en-GB" sz="2000" dirty="0"/>
                    </a:p>
                  </a:txBody>
                  <a:tcPr>
                    <a:solidFill>
                      <a:srgbClr val="FFF2CC"/>
                    </a:solidFill>
                  </a:tcPr>
                </a:tc>
                <a:tc>
                  <a:txBody>
                    <a:bodyPr/>
                    <a:lstStyle/>
                    <a:p>
                      <a:pPr algn="r"/>
                      <a:r>
                        <a:rPr lang="en-GB" sz="2000" dirty="0" smtClean="0"/>
                        <a:t>200,000</a:t>
                      </a:r>
                      <a:endParaRPr lang="en-GB" sz="2000" dirty="0"/>
                    </a:p>
                  </a:txBody>
                  <a:tcPr>
                    <a:solidFill>
                      <a:srgbClr val="FFF2CC"/>
                    </a:solidFill>
                  </a:tcPr>
                </a:tc>
                <a:tc>
                  <a:txBody>
                    <a:bodyPr/>
                    <a:lstStyle/>
                    <a:p>
                      <a:r>
                        <a:rPr lang="en-GB" sz="2000" dirty="0" smtClean="0"/>
                        <a:t>1 wind</a:t>
                      </a:r>
                      <a:r>
                        <a:rPr lang="en-GB" sz="2000" baseline="0" dirty="0" smtClean="0"/>
                        <a:t> turbine</a:t>
                      </a:r>
                      <a:endParaRPr lang="en-GB" sz="2000" dirty="0"/>
                    </a:p>
                  </a:txBody>
                  <a:tcPr>
                    <a:solidFill>
                      <a:schemeClr val="bg1">
                        <a:lumMod val="75000"/>
                      </a:schemeClr>
                    </a:solidFill>
                  </a:tcPr>
                </a:tc>
              </a:tr>
              <a:tr h="750305">
                <a:tc>
                  <a:txBody>
                    <a:bodyPr/>
                    <a:lstStyle/>
                    <a:p>
                      <a:r>
                        <a:rPr lang="en-GB" sz="2000" dirty="0" smtClean="0"/>
                        <a:t>Renewable</a:t>
                      </a:r>
                      <a:r>
                        <a:rPr lang="en-GB" sz="2000" baseline="0" dirty="0" smtClean="0"/>
                        <a:t> heat</a:t>
                      </a:r>
                      <a:endParaRPr lang="en-GB" sz="2000" dirty="0"/>
                    </a:p>
                  </a:txBody>
                  <a:tcPr>
                    <a:solidFill>
                      <a:srgbClr val="FFF2CC"/>
                    </a:solidFill>
                  </a:tcPr>
                </a:tc>
                <a:tc>
                  <a:txBody>
                    <a:bodyPr/>
                    <a:lstStyle/>
                    <a:p>
                      <a:pPr algn="r"/>
                      <a:r>
                        <a:rPr lang="en-GB" sz="2000" dirty="0" smtClean="0"/>
                        <a:t>100,000</a:t>
                      </a:r>
                      <a:endParaRPr lang="en-GB" sz="2000" dirty="0"/>
                    </a:p>
                  </a:txBody>
                  <a:tcPr>
                    <a:solidFill>
                      <a:srgbClr val="FFF2CC"/>
                    </a:solidFill>
                  </a:tcPr>
                </a:tc>
                <a:tc>
                  <a:txBody>
                    <a:bodyPr/>
                    <a:lstStyle/>
                    <a:p>
                      <a:pPr algn="r"/>
                      <a:r>
                        <a:rPr lang="en-GB" sz="2000" dirty="0" smtClean="0"/>
                        <a:t>100,000</a:t>
                      </a:r>
                      <a:endParaRPr lang="en-GB" sz="2000" dirty="0"/>
                    </a:p>
                  </a:txBody>
                  <a:tcPr>
                    <a:solidFill>
                      <a:srgbClr val="FFF2CC"/>
                    </a:solidFill>
                  </a:tcPr>
                </a:tc>
                <a:tc>
                  <a:txBody>
                    <a:bodyPr/>
                    <a:lstStyle/>
                    <a:p>
                      <a:pPr algn="r"/>
                      <a:endParaRPr lang="en-GB" sz="2000" dirty="0"/>
                    </a:p>
                  </a:txBody>
                  <a:tcPr>
                    <a:solidFill>
                      <a:srgbClr val="FFF2CC"/>
                    </a:solidFill>
                  </a:tcPr>
                </a:tc>
                <a:tc>
                  <a:txBody>
                    <a:bodyPr/>
                    <a:lstStyle/>
                    <a:p>
                      <a:r>
                        <a:rPr lang="en-GB" sz="2000" dirty="0" smtClean="0"/>
                        <a:t>Solar thermal array – estimated generation</a:t>
                      </a:r>
                      <a:endParaRPr lang="en-GB" sz="2000" dirty="0"/>
                    </a:p>
                  </a:txBody>
                  <a:tcPr>
                    <a:solidFill>
                      <a:schemeClr val="bg1">
                        <a:lumMod val="75000"/>
                      </a:schemeClr>
                    </a:solidFill>
                  </a:tcPr>
                </a:tc>
              </a:tr>
            </a:tbl>
          </a:graphicData>
        </a:graphic>
      </p:graphicFrame>
    </p:spTree>
    <p:extLst>
      <p:ext uri="{BB962C8B-B14F-4D97-AF65-F5344CB8AC3E}">
        <p14:creationId xmlns:p14="http://schemas.microsoft.com/office/powerpoint/2010/main" val="859656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6754" y="1590261"/>
            <a:ext cx="8142971" cy="4524315"/>
          </a:xfrm>
          <a:prstGeom prst="rect">
            <a:avLst/>
          </a:prstGeom>
          <a:noFill/>
        </p:spPr>
        <p:txBody>
          <a:bodyPr wrap="square" rtlCol="0">
            <a:spAutoFit/>
          </a:bodyPr>
          <a:lstStyle/>
          <a:p>
            <a:r>
              <a:rPr lang="en-GB" sz="2400" b="1" dirty="0" smtClean="0">
                <a:solidFill>
                  <a:schemeClr val="tx1">
                    <a:lumMod val="75000"/>
                    <a:lumOff val="25000"/>
                  </a:schemeClr>
                </a:solidFill>
                <a:latin typeface="Arial"/>
                <a:cs typeface="Arial"/>
              </a:rPr>
              <a:t>Key points:</a:t>
            </a:r>
          </a:p>
          <a:p>
            <a:pPr marL="342900" indent="-342900">
              <a:buFont typeface="Arial" panose="020B0604020202020204" pitchFamily="34" charset="0"/>
              <a:buChar char="•"/>
            </a:pPr>
            <a:r>
              <a:rPr lang="en-GB" sz="2400" dirty="0" smtClean="0">
                <a:solidFill>
                  <a:schemeClr val="tx1">
                    <a:lumMod val="75000"/>
                    <a:lumOff val="25000"/>
                  </a:schemeClr>
                </a:solidFill>
                <a:latin typeface="Arial"/>
                <a:cs typeface="Arial"/>
              </a:rPr>
              <a:t>The template only has EFs for 2014</a:t>
            </a:r>
          </a:p>
          <a:p>
            <a:pPr marL="342900" indent="-342900">
              <a:buFont typeface="Arial" panose="020B0604020202020204" pitchFamily="34" charset="0"/>
              <a:buChar char="•"/>
            </a:pPr>
            <a:r>
              <a:rPr lang="en-GB" sz="2400" dirty="0" smtClean="0">
                <a:solidFill>
                  <a:schemeClr val="tx1">
                    <a:lumMod val="75000"/>
                    <a:lumOff val="25000"/>
                  </a:schemeClr>
                </a:solidFill>
                <a:latin typeface="Arial"/>
                <a:cs typeface="Arial"/>
              </a:rPr>
              <a:t>If you use 2015 factors to calculate your footprint, put the correct value in question 3a</a:t>
            </a:r>
          </a:p>
          <a:p>
            <a:pPr marL="342900" indent="-342900">
              <a:buFont typeface="Arial" panose="020B0604020202020204" pitchFamily="34" charset="0"/>
              <a:buChar char="•"/>
            </a:pPr>
            <a:endParaRPr lang="en-GB" sz="2400" dirty="0" smtClean="0">
              <a:solidFill>
                <a:schemeClr val="tx1">
                  <a:lumMod val="75000"/>
                  <a:lumOff val="25000"/>
                </a:schemeClr>
              </a:solidFill>
              <a:latin typeface="Arial"/>
              <a:cs typeface="Arial"/>
            </a:endParaRPr>
          </a:p>
          <a:p>
            <a:pPr marL="342900" indent="-342900">
              <a:buFont typeface="Arial" panose="020B0604020202020204" pitchFamily="34" charset="0"/>
              <a:buChar char="•"/>
            </a:pPr>
            <a:endParaRPr lang="en-GB" sz="2400" dirty="0" smtClean="0">
              <a:solidFill>
                <a:schemeClr val="tx1">
                  <a:lumMod val="75000"/>
                  <a:lumOff val="25000"/>
                </a:schemeClr>
              </a:solidFill>
              <a:latin typeface="Arial"/>
              <a:cs typeface="Arial"/>
            </a:endParaRPr>
          </a:p>
          <a:p>
            <a:pPr marL="342900" indent="-342900">
              <a:buFont typeface="Arial" panose="020B0604020202020204" pitchFamily="34" charset="0"/>
              <a:buChar char="•"/>
            </a:pPr>
            <a:endParaRPr lang="en-GB" sz="2400" dirty="0" smtClean="0">
              <a:solidFill>
                <a:schemeClr val="tx1">
                  <a:lumMod val="75000"/>
                  <a:lumOff val="25000"/>
                </a:schemeClr>
              </a:solidFill>
              <a:latin typeface="Arial"/>
              <a:cs typeface="Arial"/>
            </a:endParaRPr>
          </a:p>
          <a:p>
            <a:pPr marL="342900" indent="-342900">
              <a:buFont typeface="Arial" panose="020B0604020202020204" pitchFamily="34" charset="0"/>
              <a:buChar char="•"/>
            </a:pPr>
            <a:endParaRPr lang="en-GB" sz="2400" dirty="0" smtClean="0">
              <a:solidFill>
                <a:schemeClr val="tx1">
                  <a:lumMod val="75000"/>
                  <a:lumOff val="25000"/>
                </a:schemeClr>
              </a:solidFill>
              <a:latin typeface="Arial"/>
              <a:cs typeface="Arial"/>
            </a:endParaRPr>
          </a:p>
          <a:p>
            <a:pPr marL="342900" indent="-342900">
              <a:buFont typeface="Arial" panose="020B0604020202020204" pitchFamily="34" charset="0"/>
              <a:buChar char="•"/>
            </a:pPr>
            <a:endParaRPr lang="en-GB" sz="2400" dirty="0" smtClean="0">
              <a:solidFill>
                <a:schemeClr val="tx1">
                  <a:lumMod val="75000"/>
                  <a:lumOff val="25000"/>
                </a:schemeClr>
              </a:solidFill>
              <a:latin typeface="Arial"/>
              <a:cs typeface="Arial"/>
            </a:endParaRPr>
          </a:p>
          <a:p>
            <a:pPr marL="342900" indent="-342900">
              <a:buFont typeface="Arial" panose="020B0604020202020204" pitchFamily="34" charset="0"/>
              <a:buChar char="•"/>
            </a:pPr>
            <a:r>
              <a:rPr lang="en-GB" sz="2400" dirty="0" smtClean="0">
                <a:solidFill>
                  <a:schemeClr val="tx1">
                    <a:lumMod val="75000"/>
                    <a:lumOff val="25000"/>
                  </a:schemeClr>
                </a:solidFill>
                <a:latin typeface="Arial"/>
                <a:cs typeface="Arial"/>
              </a:rPr>
              <a:t>Then put in your consumption units in Q3b and explain in comments at the bottom</a:t>
            </a:r>
          </a:p>
          <a:p>
            <a:pPr marL="342900" indent="-342900">
              <a:buFont typeface="Arial" panose="020B0604020202020204" pitchFamily="34" charset="0"/>
              <a:buChar char="•"/>
            </a:pPr>
            <a:endParaRPr lang="en-GB" sz="2400" dirty="0" smtClean="0">
              <a:solidFill>
                <a:schemeClr val="tx1">
                  <a:lumMod val="75000"/>
                  <a:lumOff val="25000"/>
                </a:schemeClr>
              </a:solidFill>
              <a:latin typeface="Arial"/>
              <a:cs typeface="Arial"/>
            </a:endParaRPr>
          </a:p>
        </p:txBody>
      </p:sp>
      <p:sp>
        <p:nvSpPr>
          <p:cNvPr id="7" name="Rectangle 6"/>
          <p:cNvSpPr/>
          <p:nvPr/>
        </p:nvSpPr>
        <p:spPr>
          <a:xfrm>
            <a:off x="0" y="456070"/>
            <a:ext cx="5852161" cy="1077218"/>
          </a:xfrm>
          <a:prstGeom prst="rect">
            <a:avLst/>
          </a:prstGeom>
          <a:solidFill>
            <a:srgbClr val="00B2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Rectangle 7"/>
          <p:cNvSpPr/>
          <p:nvPr/>
        </p:nvSpPr>
        <p:spPr>
          <a:xfrm>
            <a:off x="0" y="449196"/>
            <a:ext cx="5652135" cy="584775"/>
          </a:xfrm>
          <a:prstGeom prst="rect">
            <a:avLst/>
          </a:prstGeom>
        </p:spPr>
        <p:txBody>
          <a:bodyPr wrap="square">
            <a:spAutoFit/>
          </a:bodyPr>
          <a:lstStyle/>
          <a:p>
            <a:r>
              <a:rPr lang="en-GB" sz="3200" dirty="0" smtClean="0">
                <a:solidFill>
                  <a:schemeClr val="bg1"/>
                </a:solidFill>
                <a:latin typeface="Arial"/>
                <a:cs typeface="Arial"/>
              </a:rPr>
              <a:t>Reconciling 3a and 3b</a:t>
            </a:r>
            <a:endParaRPr lang="en-GB" sz="3200" dirty="0">
              <a:solidFill>
                <a:schemeClr val="bg1"/>
              </a:solidFill>
              <a:latin typeface="Arial"/>
              <a:cs typeface="Arial"/>
            </a:endParaRPr>
          </a:p>
        </p:txBody>
      </p:sp>
      <p:graphicFrame>
        <p:nvGraphicFramePr>
          <p:cNvPr id="9" name="Table 8"/>
          <p:cNvGraphicFramePr>
            <a:graphicFrameLocks noGrp="1"/>
          </p:cNvGraphicFramePr>
          <p:nvPr>
            <p:extLst>
              <p:ext uri="{D42A27DB-BD31-4B8C-83A1-F6EECF244321}">
                <p14:modId xmlns:p14="http://schemas.microsoft.com/office/powerpoint/2010/main" val="482425511"/>
              </p:ext>
            </p:extLst>
          </p:nvPr>
        </p:nvGraphicFramePr>
        <p:xfrm>
          <a:off x="489584" y="3226818"/>
          <a:ext cx="8142973" cy="1507877"/>
        </p:xfrm>
        <a:graphic>
          <a:graphicData uri="http://schemas.openxmlformats.org/drawingml/2006/table">
            <a:tbl>
              <a:tblPr firstRow="1" bandRow="1">
                <a:tableStyleId>{5C22544A-7EE6-4342-B048-85BDC9FD1C3A}</a:tableStyleId>
              </a:tblPr>
              <a:tblGrid>
                <a:gridCol w="1014751"/>
                <a:gridCol w="1106130"/>
                <a:gridCol w="1091380"/>
                <a:gridCol w="1150374"/>
                <a:gridCol w="3780338"/>
              </a:tblGrid>
              <a:tr h="474207">
                <a:tc>
                  <a:txBody>
                    <a:bodyPr/>
                    <a:lstStyle/>
                    <a:p>
                      <a:pPr algn="ctr"/>
                      <a:r>
                        <a:rPr lang="en-GB" sz="2000" dirty="0" smtClean="0">
                          <a:solidFill>
                            <a:schemeClr val="tx1"/>
                          </a:solidFill>
                        </a:rPr>
                        <a:t>Scope</a:t>
                      </a:r>
                      <a:r>
                        <a:rPr lang="en-GB" sz="2000" baseline="0" dirty="0" smtClean="0">
                          <a:solidFill>
                            <a:schemeClr val="tx1"/>
                          </a:solidFill>
                        </a:rPr>
                        <a:t> 1</a:t>
                      </a:r>
                      <a:endParaRPr lang="en-GB" sz="2000" dirty="0">
                        <a:solidFill>
                          <a:schemeClr val="tx1"/>
                        </a:solidFill>
                      </a:endParaRPr>
                    </a:p>
                  </a:txBody>
                  <a:tcPr>
                    <a:solidFill>
                      <a:srgbClr val="FFC000"/>
                    </a:solidFill>
                  </a:tcPr>
                </a:tc>
                <a:tc>
                  <a:txBody>
                    <a:bodyPr/>
                    <a:lstStyle/>
                    <a:p>
                      <a:pPr algn="ctr"/>
                      <a:r>
                        <a:rPr lang="en-GB" sz="2000" dirty="0" smtClean="0">
                          <a:solidFill>
                            <a:schemeClr val="tx1"/>
                          </a:solidFill>
                        </a:rPr>
                        <a:t>Scope 2</a:t>
                      </a:r>
                      <a:endParaRPr lang="en-GB" sz="2000" dirty="0">
                        <a:solidFill>
                          <a:schemeClr val="tx1"/>
                        </a:solidFill>
                      </a:endParaRPr>
                    </a:p>
                  </a:txBody>
                  <a:tcPr>
                    <a:solidFill>
                      <a:srgbClr val="FFC000"/>
                    </a:solidFill>
                  </a:tcPr>
                </a:tc>
                <a:tc>
                  <a:txBody>
                    <a:bodyPr/>
                    <a:lstStyle/>
                    <a:p>
                      <a:pPr algn="ctr"/>
                      <a:r>
                        <a:rPr lang="en-GB" sz="2000" dirty="0" smtClean="0">
                          <a:solidFill>
                            <a:schemeClr val="tx1"/>
                          </a:solidFill>
                        </a:rPr>
                        <a:t>Scope</a:t>
                      </a:r>
                      <a:r>
                        <a:rPr lang="en-GB" sz="2000" baseline="0" dirty="0" smtClean="0">
                          <a:solidFill>
                            <a:schemeClr val="tx1"/>
                          </a:solidFill>
                        </a:rPr>
                        <a:t> 3</a:t>
                      </a:r>
                      <a:endParaRPr lang="en-GB" sz="2000" dirty="0">
                        <a:solidFill>
                          <a:schemeClr val="tx1"/>
                        </a:solidFill>
                      </a:endParaRPr>
                    </a:p>
                  </a:txBody>
                  <a:tcPr>
                    <a:solidFill>
                      <a:srgbClr val="FFC000"/>
                    </a:solidFill>
                  </a:tcPr>
                </a:tc>
                <a:tc>
                  <a:txBody>
                    <a:bodyPr/>
                    <a:lstStyle/>
                    <a:p>
                      <a:r>
                        <a:rPr lang="en-GB" sz="2000" dirty="0" smtClean="0">
                          <a:solidFill>
                            <a:schemeClr val="tx1"/>
                          </a:solidFill>
                        </a:rPr>
                        <a:t>Total</a:t>
                      </a:r>
                      <a:endParaRPr lang="en-GB" sz="2000" dirty="0">
                        <a:solidFill>
                          <a:schemeClr val="tx1"/>
                        </a:solidFill>
                      </a:endParaRPr>
                    </a:p>
                  </a:txBody>
                  <a:tcPr>
                    <a:solidFill>
                      <a:srgbClr val="FFC000"/>
                    </a:solidFill>
                  </a:tcPr>
                </a:tc>
                <a:tc>
                  <a:txBody>
                    <a:bodyPr/>
                    <a:lstStyle/>
                    <a:p>
                      <a:r>
                        <a:rPr lang="en-GB" sz="2000" dirty="0" smtClean="0">
                          <a:solidFill>
                            <a:schemeClr val="tx1"/>
                          </a:solidFill>
                        </a:rPr>
                        <a:t>Comments</a:t>
                      </a:r>
                      <a:endParaRPr lang="en-GB" sz="2000" dirty="0">
                        <a:solidFill>
                          <a:schemeClr val="tx1"/>
                        </a:solidFill>
                      </a:endParaRPr>
                    </a:p>
                  </a:txBody>
                  <a:tcPr>
                    <a:solidFill>
                      <a:srgbClr val="FFC000"/>
                    </a:solidFill>
                  </a:tcPr>
                </a:tc>
              </a:tr>
              <a:tr h="1033670">
                <a:tc>
                  <a:txBody>
                    <a:bodyPr/>
                    <a:lstStyle/>
                    <a:p>
                      <a:pPr algn="r"/>
                      <a:r>
                        <a:rPr lang="en-GB" sz="2000" dirty="0" smtClean="0"/>
                        <a:t>2,900</a:t>
                      </a:r>
                      <a:endParaRPr lang="en-GB" sz="2000" dirty="0"/>
                    </a:p>
                  </a:txBody>
                  <a:tcPr>
                    <a:solidFill>
                      <a:srgbClr val="FFF2CC"/>
                    </a:solidFill>
                  </a:tcPr>
                </a:tc>
                <a:tc>
                  <a:txBody>
                    <a:bodyPr/>
                    <a:lstStyle/>
                    <a:p>
                      <a:pPr algn="r"/>
                      <a:r>
                        <a:rPr lang="en-GB" sz="2000" dirty="0" smtClean="0"/>
                        <a:t>11,200</a:t>
                      </a:r>
                      <a:endParaRPr lang="en-GB" sz="2000" dirty="0"/>
                    </a:p>
                  </a:txBody>
                  <a:tcPr>
                    <a:solidFill>
                      <a:srgbClr val="FFF2CC"/>
                    </a:solidFill>
                  </a:tcPr>
                </a:tc>
                <a:tc>
                  <a:txBody>
                    <a:bodyPr/>
                    <a:lstStyle/>
                    <a:p>
                      <a:pPr algn="r"/>
                      <a:r>
                        <a:rPr lang="en-GB" sz="2000" dirty="0" smtClean="0"/>
                        <a:t>6,165</a:t>
                      </a:r>
                      <a:endParaRPr lang="en-GB" sz="2000" dirty="0"/>
                    </a:p>
                  </a:txBody>
                  <a:tcPr>
                    <a:solidFill>
                      <a:srgbClr val="FFF2CC"/>
                    </a:solidFill>
                  </a:tcPr>
                </a:tc>
                <a:tc>
                  <a:txBody>
                    <a:bodyPr/>
                    <a:lstStyle/>
                    <a:p>
                      <a:pPr algn="r"/>
                      <a:r>
                        <a:rPr lang="en-GB" sz="2000" dirty="0" smtClean="0"/>
                        <a:t>20,265</a:t>
                      </a:r>
                      <a:endParaRPr lang="en-GB" sz="2000" dirty="0"/>
                    </a:p>
                  </a:txBody>
                  <a:tcPr>
                    <a:solidFill>
                      <a:srgbClr val="FFF2CC"/>
                    </a:solidFill>
                  </a:tcPr>
                </a:tc>
                <a:tc>
                  <a:txBody>
                    <a:bodyPr/>
                    <a:lstStyle/>
                    <a:p>
                      <a:r>
                        <a:rPr lang="en-GB" sz="2000" dirty="0" smtClean="0">
                          <a:solidFill>
                            <a:schemeClr val="tx1"/>
                          </a:solidFill>
                        </a:rPr>
                        <a:t>Calculated using</a:t>
                      </a:r>
                      <a:r>
                        <a:rPr lang="en-GB" sz="2000" baseline="0" dirty="0" smtClean="0">
                          <a:solidFill>
                            <a:schemeClr val="tx1"/>
                          </a:solidFill>
                        </a:rPr>
                        <a:t> DECC 2015 EFs as college is using an academic year basis</a:t>
                      </a:r>
                      <a:endParaRPr lang="en-GB" sz="2000" dirty="0">
                        <a:solidFill>
                          <a:schemeClr val="tx1"/>
                        </a:solidFill>
                      </a:endParaRPr>
                    </a:p>
                  </a:txBody>
                  <a:tcPr>
                    <a:solidFill>
                      <a:schemeClr val="bg1">
                        <a:lumMod val="75000"/>
                      </a:schemeClr>
                    </a:solidFill>
                  </a:tcPr>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2607830908"/>
              </p:ext>
            </p:extLst>
          </p:nvPr>
        </p:nvGraphicFramePr>
        <p:xfrm>
          <a:off x="496754" y="5731412"/>
          <a:ext cx="7489041" cy="701040"/>
        </p:xfrm>
        <a:graphic>
          <a:graphicData uri="http://schemas.openxmlformats.org/drawingml/2006/table">
            <a:tbl>
              <a:tblPr firstRow="1" bandRow="1">
                <a:tableStyleId>{5C22544A-7EE6-4342-B048-85BDC9FD1C3A}</a:tableStyleId>
              </a:tblPr>
              <a:tblGrid>
                <a:gridCol w="1357234"/>
                <a:gridCol w="1430599"/>
                <a:gridCol w="4701208"/>
              </a:tblGrid>
              <a:tr h="657379">
                <a:tc>
                  <a:txBody>
                    <a:bodyPr/>
                    <a:lstStyle/>
                    <a:p>
                      <a:pPr algn="r"/>
                      <a:r>
                        <a:rPr lang="en-GB" sz="2000" dirty="0" smtClean="0">
                          <a:solidFill>
                            <a:schemeClr val="tx1"/>
                          </a:solidFill>
                        </a:rPr>
                        <a:t>Total</a:t>
                      </a:r>
                      <a:endParaRPr lang="en-GB" sz="2000" dirty="0">
                        <a:solidFill>
                          <a:schemeClr val="tx1"/>
                        </a:solidFill>
                      </a:endParaRPr>
                    </a:p>
                  </a:txBody>
                  <a:tcPr>
                    <a:solidFill>
                      <a:schemeClr val="bg1">
                        <a:lumMod val="75000"/>
                      </a:schemeClr>
                    </a:solidFill>
                  </a:tcPr>
                </a:tc>
                <a:tc>
                  <a:txBody>
                    <a:bodyPr/>
                    <a:lstStyle/>
                    <a:p>
                      <a:pPr algn="r"/>
                      <a:r>
                        <a:rPr lang="en-GB" sz="2000" dirty="0" smtClean="0">
                          <a:solidFill>
                            <a:schemeClr val="tx1"/>
                          </a:solidFill>
                        </a:rPr>
                        <a:t>20,265</a:t>
                      </a:r>
                      <a:endParaRPr lang="en-GB" sz="2000" dirty="0">
                        <a:solidFill>
                          <a:schemeClr val="tx1"/>
                        </a:solidFill>
                      </a:endParaRPr>
                    </a:p>
                  </a:txBody>
                  <a:tcPr>
                    <a:solidFill>
                      <a:srgbClr val="FFF2CC"/>
                    </a:solidFill>
                  </a:tcPr>
                </a:tc>
                <a:tc>
                  <a:txBody>
                    <a:bodyPr/>
                    <a:lstStyle/>
                    <a:p>
                      <a:r>
                        <a:rPr lang="en-GB" sz="2000" dirty="0" smtClean="0">
                          <a:solidFill>
                            <a:schemeClr val="tx1"/>
                          </a:solidFill>
                        </a:rPr>
                        <a:t>Total</a:t>
                      </a:r>
                      <a:r>
                        <a:rPr lang="en-GB" sz="2000" baseline="0" dirty="0" smtClean="0">
                          <a:solidFill>
                            <a:schemeClr val="tx1"/>
                          </a:solidFill>
                        </a:rPr>
                        <a:t> d</a:t>
                      </a:r>
                      <a:r>
                        <a:rPr lang="en-GB" sz="2000" dirty="0" smtClean="0">
                          <a:solidFill>
                            <a:schemeClr val="tx1"/>
                          </a:solidFill>
                        </a:rPr>
                        <a:t>oes not match with Q3a</a:t>
                      </a:r>
                      <a:r>
                        <a:rPr lang="en-GB" sz="2000" baseline="0" dirty="0" smtClean="0">
                          <a:solidFill>
                            <a:schemeClr val="tx1"/>
                          </a:solidFill>
                        </a:rPr>
                        <a:t> as using different year of EF for calculation</a:t>
                      </a:r>
                      <a:endParaRPr lang="en-GB" sz="2000" dirty="0">
                        <a:solidFill>
                          <a:schemeClr val="tx1"/>
                        </a:solidFill>
                      </a:endParaRPr>
                    </a:p>
                  </a:txBody>
                  <a:tcPr>
                    <a:solidFill>
                      <a:schemeClr val="bg1">
                        <a:lumMod val="75000"/>
                      </a:schemeClr>
                    </a:solidFill>
                  </a:tcPr>
                </a:tc>
              </a:tr>
            </a:tbl>
          </a:graphicData>
        </a:graphic>
      </p:graphicFrame>
    </p:spTree>
    <p:extLst>
      <p:ext uri="{BB962C8B-B14F-4D97-AF65-F5344CB8AC3E}">
        <p14:creationId xmlns:p14="http://schemas.microsoft.com/office/powerpoint/2010/main" val="2390314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40170"/>
            <a:ext cx="5852161" cy="1077218"/>
          </a:xfrm>
          <a:prstGeom prst="rect">
            <a:avLst/>
          </a:prstGeom>
          <a:solidFill>
            <a:srgbClr val="00B2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Rectangle 1"/>
          <p:cNvSpPr/>
          <p:nvPr/>
        </p:nvSpPr>
        <p:spPr>
          <a:xfrm>
            <a:off x="0" y="250609"/>
            <a:ext cx="5652135" cy="1077218"/>
          </a:xfrm>
          <a:prstGeom prst="rect">
            <a:avLst/>
          </a:prstGeom>
        </p:spPr>
        <p:txBody>
          <a:bodyPr wrap="square">
            <a:spAutoFit/>
          </a:bodyPr>
          <a:lstStyle/>
          <a:p>
            <a:r>
              <a:rPr lang="en-GB" sz="3200" dirty="0" smtClean="0">
                <a:solidFill>
                  <a:schemeClr val="bg1"/>
                </a:solidFill>
                <a:latin typeface="Arial"/>
                <a:cs typeface="Arial"/>
              </a:rPr>
              <a:t>How the CF&amp;PR tool can help?</a:t>
            </a:r>
            <a:endParaRPr lang="en-GB" sz="3200" dirty="0">
              <a:solidFill>
                <a:schemeClr val="bg1"/>
              </a:solidFill>
              <a:latin typeface="Arial"/>
              <a:cs typeface="Arial"/>
            </a:endParaRPr>
          </a:p>
        </p:txBody>
      </p:sp>
      <p:sp>
        <p:nvSpPr>
          <p:cNvPr id="4" name="TextBox 3"/>
          <p:cNvSpPr txBox="1"/>
          <p:nvPr/>
        </p:nvSpPr>
        <p:spPr>
          <a:xfrm>
            <a:off x="489584" y="1749712"/>
            <a:ext cx="8142971" cy="4893647"/>
          </a:xfrm>
          <a:prstGeom prst="rect">
            <a:avLst/>
          </a:prstGeom>
          <a:noFill/>
        </p:spPr>
        <p:txBody>
          <a:bodyPr wrap="square" rtlCol="0">
            <a:spAutoFit/>
          </a:bodyPr>
          <a:lstStyle/>
          <a:p>
            <a:r>
              <a:rPr lang="en-GB" sz="2400" b="1" dirty="0" smtClean="0">
                <a:solidFill>
                  <a:schemeClr val="tx1">
                    <a:lumMod val="75000"/>
                    <a:lumOff val="25000"/>
                  </a:schemeClr>
                </a:solidFill>
                <a:latin typeface="Arial"/>
                <a:cs typeface="Arial"/>
              </a:rPr>
              <a:t>Key points:</a:t>
            </a:r>
          </a:p>
          <a:p>
            <a:pPr marL="342900" indent="-342900">
              <a:buFont typeface="Arial" panose="020B0604020202020204" pitchFamily="34" charset="0"/>
              <a:buChar char="•"/>
            </a:pPr>
            <a:r>
              <a:rPr lang="en-GB" sz="2400" dirty="0" smtClean="0">
                <a:solidFill>
                  <a:schemeClr val="tx1">
                    <a:lumMod val="75000"/>
                    <a:lumOff val="25000"/>
                  </a:schemeClr>
                </a:solidFill>
                <a:latin typeface="Arial"/>
                <a:cs typeface="Arial"/>
              </a:rPr>
              <a:t>It can store current emission sources and calculate the associated carbon footprint using the same factors as the Required Reporting template</a:t>
            </a:r>
          </a:p>
          <a:p>
            <a:pPr marL="342900" indent="-342900">
              <a:buFont typeface="Arial" panose="020B0604020202020204" pitchFamily="34" charset="0"/>
              <a:buChar char="•"/>
            </a:pPr>
            <a:r>
              <a:rPr lang="en-GB" sz="2400" dirty="0" smtClean="0">
                <a:solidFill>
                  <a:schemeClr val="tx1">
                    <a:lumMod val="75000"/>
                    <a:lumOff val="25000"/>
                  </a:schemeClr>
                </a:solidFill>
                <a:latin typeface="Arial"/>
                <a:cs typeface="Arial"/>
              </a:rPr>
              <a:t>It can be used by very small to very large organisations</a:t>
            </a:r>
          </a:p>
          <a:p>
            <a:pPr marL="342900" indent="-342900">
              <a:buFont typeface="Arial" panose="020B0604020202020204" pitchFamily="34" charset="0"/>
              <a:buChar char="•"/>
            </a:pPr>
            <a:r>
              <a:rPr lang="en-GB" sz="2400" dirty="0" smtClean="0">
                <a:solidFill>
                  <a:schemeClr val="tx1">
                    <a:lumMod val="75000"/>
                    <a:lumOff val="25000"/>
                  </a:schemeClr>
                </a:solidFill>
                <a:latin typeface="Arial"/>
                <a:cs typeface="Arial"/>
              </a:rPr>
              <a:t>It is possible to use filters to get consumption totals for reporting</a:t>
            </a:r>
          </a:p>
          <a:p>
            <a:pPr marL="342900" indent="-342900">
              <a:buFont typeface="Arial" panose="020B0604020202020204" pitchFamily="34" charset="0"/>
              <a:buChar char="•"/>
            </a:pPr>
            <a:r>
              <a:rPr lang="en-GB" sz="2400" dirty="0" smtClean="0">
                <a:solidFill>
                  <a:schemeClr val="tx1">
                    <a:lumMod val="75000"/>
                    <a:lumOff val="25000"/>
                  </a:schemeClr>
                </a:solidFill>
                <a:latin typeface="Arial"/>
                <a:cs typeface="Arial"/>
              </a:rPr>
              <a:t>It creates tables and graphs for use in reports e.g.</a:t>
            </a:r>
          </a:p>
          <a:p>
            <a:pPr marL="342900" indent="-342900">
              <a:buFont typeface="Arial" panose="020B0604020202020204" pitchFamily="34" charset="0"/>
              <a:buChar char="•"/>
            </a:pPr>
            <a:endParaRPr lang="en-GB" sz="2400" dirty="0" smtClean="0">
              <a:solidFill>
                <a:schemeClr val="tx1">
                  <a:lumMod val="75000"/>
                  <a:lumOff val="25000"/>
                </a:schemeClr>
              </a:solidFill>
              <a:latin typeface="Arial"/>
              <a:cs typeface="Arial"/>
            </a:endParaRPr>
          </a:p>
          <a:p>
            <a:pPr marL="342900" indent="-342900">
              <a:buFont typeface="Arial" panose="020B0604020202020204" pitchFamily="34" charset="0"/>
              <a:buChar char="•"/>
            </a:pPr>
            <a:endParaRPr lang="en-GB" sz="2400" dirty="0" smtClean="0">
              <a:solidFill>
                <a:schemeClr val="tx1">
                  <a:lumMod val="75000"/>
                  <a:lumOff val="25000"/>
                </a:schemeClr>
              </a:solidFill>
              <a:latin typeface="Arial"/>
              <a:cs typeface="Arial"/>
            </a:endParaRPr>
          </a:p>
          <a:p>
            <a:pPr marL="342900" indent="-342900">
              <a:buFont typeface="Arial" panose="020B0604020202020204" pitchFamily="34" charset="0"/>
              <a:buChar char="•"/>
            </a:pPr>
            <a:endParaRPr lang="en-GB" sz="2400" dirty="0" smtClean="0">
              <a:solidFill>
                <a:schemeClr val="tx1">
                  <a:lumMod val="75000"/>
                  <a:lumOff val="25000"/>
                </a:schemeClr>
              </a:solidFill>
              <a:latin typeface="Arial"/>
              <a:cs typeface="Arial"/>
            </a:endParaRPr>
          </a:p>
          <a:p>
            <a:pPr marL="342900" indent="-342900">
              <a:buFont typeface="Arial" panose="020B0604020202020204" pitchFamily="34" charset="0"/>
              <a:buChar char="•"/>
            </a:pPr>
            <a:endParaRPr lang="en-GB" sz="2400" dirty="0" smtClean="0">
              <a:solidFill>
                <a:schemeClr val="tx1">
                  <a:lumMod val="75000"/>
                  <a:lumOff val="25000"/>
                </a:schemeClr>
              </a:solidFill>
              <a:latin typeface="Arial"/>
              <a:cs typeface="Arial"/>
            </a:endParaRPr>
          </a:p>
          <a:p>
            <a:pPr marL="342900" indent="-342900">
              <a:buFont typeface="Arial" panose="020B0604020202020204" pitchFamily="34" charset="0"/>
              <a:buChar char="•"/>
            </a:pPr>
            <a:endParaRPr lang="en-GB" sz="2400" dirty="0" smtClean="0">
              <a:solidFill>
                <a:schemeClr val="tx1">
                  <a:lumMod val="75000"/>
                  <a:lumOff val="25000"/>
                </a:schemeClr>
              </a:solidFill>
              <a:latin typeface="Arial"/>
              <a:cs typeface="Arial"/>
            </a:endParaRPr>
          </a:p>
        </p:txBody>
      </p:sp>
      <p:pic>
        <p:nvPicPr>
          <p:cNvPr id="6" name="Picture 5"/>
          <p:cNvPicPr>
            <a:picLocks noChangeAspect="1"/>
          </p:cNvPicPr>
          <p:nvPr/>
        </p:nvPicPr>
        <p:blipFill>
          <a:blip r:embed="rId2"/>
          <a:stretch>
            <a:fillRect/>
          </a:stretch>
        </p:blipFill>
        <p:spPr>
          <a:xfrm>
            <a:off x="162231" y="1410298"/>
            <a:ext cx="6064261" cy="3185340"/>
          </a:xfrm>
          <a:prstGeom prst="rect">
            <a:avLst/>
          </a:prstGeom>
        </p:spPr>
      </p:pic>
      <p:pic>
        <p:nvPicPr>
          <p:cNvPr id="7" name="Picture 6"/>
          <p:cNvPicPr>
            <a:picLocks noChangeAspect="1"/>
          </p:cNvPicPr>
          <p:nvPr/>
        </p:nvPicPr>
        <p:blipFill>
          <a:blip r:embed="rId3"/>
          <a:stretch>
            <a:fillRect/>
          </a:stretch>
        </p:blipFill>
        <p:spPr>
          <a:xfrm>
            <a:off x="2557870" y="3185652"/>
            <a:ext cx="6564270" cy="3232114"/>
          </a:xfrm>
          <a:prstGeom prst="rect">
            <a:avLst/>
          </a:prstGeom>
        </p:spPr>
      </p:pic>
    </p:spTree>
    <p:extLst>
      <p:ext uri="{BB962C8B-B14F-4D97-AF65-F5344CB8AC3E}">
        <p14:creationId xmlns:p14="http://schemas.microsoft.com/office/powerpoint/2010/main" val="3558091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4">
                                            <p:txEl>
                                              <p:pRg st="3" end="3"/>
                                            </p:txEl>
                                          </p:spTgt>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456069"/>
            <a:ext cx="5852161" cy="785991"/>
          </a:xfrm>
          <a:prstGeom prst="rect">
            <a:avLst/>
          </a:prstGeom>
          <a:solidFill>
            <a:srgbClr val="00B2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ectangle 6"/>
          <p:cNvSpPr/>
          <p:nvPr/>
        </p:nvSpPr>
        <p:spPr>
          <a:xfrm>
            <a:off x="1" y="561717"/>
            <a:ext cx="6111240" cy="584775"/>
          </a:xfrm>
          <a:prstGeom prst="rect">
            <a:avLst/>
          </a:prstGeom>
        </p:spPr>
        <p:txBody>
          <a:bodyPr wrap="square">
            <a:spAutoFit/>
          </a:bodyPr>
          <a:lstStyle/>
          <a:p>
            <a:r>
              <a:rPr lang="en-GB" sz="3200" dirty="0" smtClean="0">
                <a:solidFill>
                  <a:schemeClr val="bg1"/>
                </a:solidFill>
                <a:latin typeface="Arial"/>
                <a:cs typeface="Arial"/>
              </a:rPr>
              <a:t>Exercise A – table groups </a:t>
            </a:r>
            <a:endParaRPr lang="en-GB" sz="3200" dirty="0">
              <a:solidFill>
                <a:schemeClr val="bg1"/>
              </a:solidFill>
              <a:latin typeface="Arial"/>
              <a:cs typeface="Arial"/>
            </a:endParaRPr>
          </a:p>
        </p:txBody>
      </p:sp>
      <p:sp>
        <p:nvSpPr>
          <p:cNvPr id="2" name="Rectangle 1"/>
          <p:cNvSpPr/>
          <p:nvPr/>
        </p:nvSpPr>
        <p:spPr>
          <a:xfrm>
            <a:off x="198782" y="1347708"/>
            <a:ext cx="4195418" cy="1484244"/>
          </a:xfrm>
          <a:prstGeom prst="rect">
            <a:avLst/>
          </a:prstGeom>
          <a:solidFill>
            <a:srgbClr val="00B050">
              <a:alpha val="33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chemeClr val="tx1"/>
                </a:solidFill>
                <a:latin typeface="Arial" panose="020B0604020202020204" pitchFamily="34" charset="0"/>
                <a:cs typeface="Arial" panose="020B0604020202020204" pitchFamily="34" charset="0"/>
              </a:rPr>
              <a:t>Go round the table making introductions</a:t>
            </a:r>
          </a:p>
          <a:p>
            <a:pPr algn="ctr"/>
            <a:r>
              <a:rPr lang="en-GB" dirty="0" smtClean="0">
                <a:solidFill>
                  <a:schemeClr val="tx1"/>
                </a:solidFill>
                <a:latin typeface="Arial" panose="020B0604020202020204" pitchFamily="34" charset="0"/>
                <a:cs typeface="Arial" panose="020B0604020202020204" pitchFamily="34" charset="0"/>
              </a:rPr>
              <a:t>State your name and role</a:t>
            </a:r>
          </a:p>
          <a:p>
            <a:pPr algn="ctr"/>
            <a:r>
              <a:rPr lang="en-GB" dirty="0" smtClean="0">
                <a:solidFill>
                  <a:schemeClr val="tx1"/>
                </a:solidFill>
                <a:latin typeface="Arial" panose="020B0604020202020204" pitchFamily="34" charset="0"/>
                <a:cs typeface="Arial" panose="020B0604020202020204" pitchFamily="34" charset="0"/>
              </a:rPr>
              <a:t>Explain the size of your emissions footprint and baseline year (if known)</a:t>
            </a:r>
            <a:endParaRPr lang="en-GB" dirty="0">
              <a:solidFill>
                <a:schemeClr val="tx1"/>
              </a:solidFill>
              <a:latin typeface="Arial" panose="020B0604020202020204" pitchFamily="34" charset="0"/>
              <a:cs typeface="Arial" panose="020B0604020202020204" pitchFamily="34" charset="0"/>
            </a:endParaRPr>
          </a:p>
        </p:txBody>
      </p:sp>
      <p:sp>
        <p:nvSpPr>
          <p:cNvPr id="8" name="Rectangle 7"/>
          <p:cNvSpPr/>
          <p:nvPr/>
        </p:nvSpPr>
        <p:spPr>
          <a:xfrm>
            <a:off x="198782" y="2961790"/>
            <a:ext cx="4195419" cy="2291962"/>
          </a:xfrm>
          <a:prstGeom prst="rect">
            <a:avLst/>
          </a:prstGeom>
          <a:solidFill>
            <a:schemeClr val="accent4">
              <a:lumMod val="60000"/>
              <a:lumOff val="40000"/>
              <a:alpha val="86000"/>
            </a:schemeClr>
          </a:solidFill>
          <a:ln>
            <a:noFill/>
          </a:ln>
        </p:spPr>
        <p:style>
          <a:lnRef idx="1">
            <a:schemeClr val="accent1"/>
          </a:lnRef>
          <a:fillRef idx="3">
            <a:schemeClr val="accent1"/>
          </a:fillRef>
          <a:effectRef idx="2">
            <a:schemeClr val="accent1"/>
          </a:effectRef>
          <a:fontRef idx="minor">
            <a:schemeClr val="lt1"/>
          </a:fontRef>
        </p:style>
        <p:txBody>
          <a:bodyPr rtlCol="0" anchor="t"/>
          <a:lstStyle/>
          <a:p>
            <a:r>
              <a:rPr lang="en-GB" b="1" dirty="0" smtClean="0">
                <a:solidFill>
                  <a:schemeClr val="tx1"/>
                </a:solidFill>
                <a:latin typeface="Arial" panose="020B0604020202020204" pitchFamily="34" charset="0"/>
                <a:cs typeface="Arial" panose="020B0604020202020204" pitchFamily="34" charset="0"/>
              </a:rPr>
              <a:t>Problem 1</a:t>
            </a:r>
          </a:p>
          <a:p>
            <a:r>
              <a:rPr lang="en-GB" dirty="0" smtClean="0">
                <a:solidFill>
                  <a:schemeClr val="tx1"/>
                </a:solidFill>
                <a:latin typeface="Arial" panose="020B0604020202020204" pitchFamily="34" charset="0"/>
                <a:cs typeface="Arial" panose="020B0604020202020204" pitchFamily="34" charset="0"/>
              </a:rPr>
              <a:t>The person completing the Climate Change duties report is new to the job and all they have is a spreadsheet with some annual carbon footprint totals (no breakdown into source or consumption data) going back to 2006/07 – what should they do?</a:t>
            </a:r>
            <a:endParaRPr lang="en-GB" dirty="0">
              <a:solidFill>
                <a:schemeClr val="tx1"/>
              </a:solidFill>
              <a:latin typeface="Arial" panose="020B0604020202020204" pitchFamily="34" charset="0"/>
              <a:cs typeface="Arial" panose="020B0604020202020204" pitchFamily="34" charset="0"/>
            </a:endParaRPr>
          </a:p>
        </p:txBody>
      </p:sp>
      <p:sp>
        <p:nvSpPr>
          <p:cNvPr id="9" name="Rectangle 8"/>
          <p:cNvSpPr/>
          <p:nvPr/>
        </p:nvSpPr>
        <p:spPr>
          <a:xfrm>
            <a:off x="4658139" y="1924842"/>
            <a:ext cx="4068417" cy="2046798"/>
          </a:xfrm>
          <a:prstGeom prst="rect">
            <a:avLst/>
          </a:prstGeom>
          <a:solidFill>
            <a:schemeClr val="accent1">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t"/>
          <a:lstStyle/>
          <a:p>
            <a:r>
              <a:rPr lang="en-GB" b="1" dirty="0" smtClean="0">
                <a:solidFill>
                  <a:schemeClr val="tx1"/>
                </a:solidFill>
                <a:latin typeface="Arial" panose="020B0604020202020204" pitchFamily="34" charset="0"/>
                <a:cs typeface="Arial" panose="020B0604020202020204" pitchFamily="34" charset="0"/>
              </a:rPr>
              <a:t>Problem 2</a:t>
            </a:r>
            <a:endParaRPr lang="en-GB" b="1" dirty="0">
              <a:solidFill>
                <a:schemeClr val="tx1"/>
              </a:solidFill>
              <a:latin typeface="Arial" panose="020B0604020202020204" pitchFamily="34" charset="0"/>
              <a:cs typeface="Arial" panose="020B0604020202020204" pitchFamily="34" charset="0"/>
            </a:endParaRPr>
          </a:p>
          <a:p>
            <a:r>
              <a:rPr lang="en-GB" dirty="0" smtClean="0">
                <a:solidFill>
                  <a:schemeClr val="tx1"/>
                </a:solidFill>
                <a:latin typeface="Arial" panose="020B0604020202020204" pitchFamily="34" charset="0"/>
                <a:cs typeface="Arial" panose="020B0604020202020204" pitchFamily="34" charset="0"/>
              </a:rPr>
              <a:t>The organisation has merged with another organisation in the past year and all the footprinting data is in mess as they have not had time to sort out the combined footprint – what should they do?</a:t>
            </a:r>
            <a:endParaRPr lang="en-GB" dirty="0">
              <a:solidFill>
                <a:schemeClr val="tx1"/>
              </a:solidFill>
              <a:latin typeface="Arial" panose="020B0604020202020204" pitchFamily="34" charset="0"/>
              <a:cs typeface="Arial" panose="020B0604020202020204" pitchFamily="34" charset="0"/>
            </a:endParaRPr>
          </a:p>
        </p:txBody>
      </p:sp>
      <p:sp>
        <p:nvSpPr>
          <p:cNvPr id="11" name="Rectangle 10"/>
          <p:cNvSpPr/>
          <p:nvPr/>
        </p:nvSpPr>
        <p:spPr>
          <a:xfrm>
            <a:off x="4658138" y="4230353"/>
            <a:ext cx="4068417" cy="2046798"/>
          </a:xfrm>
          <a:prstGeom prst="rect">
            <a:avLst/>
          </a:prstGeom>
          <a:solidFill>
            <a:schemeClr val="accent6">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t"/>
          <a:lstStyle/>
          <a:p>
            <a:r>
              <a:rPr lang="en-GB" b="1" dirty="0" smtClean="0">
                <a:solidFill>
                  <a:schemeClr val="tx1"/>
                </a:solidFill>
                <a:latin typeface="Arial" panose="020B0604020202020204" pitchFamily="34" charset="0"/>
                <a:cs typeface="Arial" panose="020B0604020202020204" pitchFamily="34" charset="0"/>
              </a:rPr>
              <a:t>Problem 3</a:t>
            </a:r>
            <a:endParaRPr lang="en-GB" b="1" dirty="0">
              <a:solidFill>
                <a:schemeClr val="tx1"/>
              </a:solidFill>
              <a:latin typeface="Arial" panose="020B0604020202020204" pitchFamily="34" charset="0"/>
              <a:cs typeface="Arial" panose="020B0604020202020204" pitchFamily="34" charset="0"/>
            </a:endParaRPr>
          </a:p>
          <a:p>
            <a:r>
              <a:rPr lang="en-GB" dirty="0" smtClean="0">
                <a:solidFill>
                  <a:schemeClr val="tx1"/>
                </a:solidFill>
                <a:latin typeface="Arial" panose="020B0604020202020204" pitchFamily="34" charset="0"/>
                <a:cs typeface="Arial" panose="020B0604020202020204" pitchFamily="34" charset="0"/>
              </a:rPr>
              <a:t>An organisation pays a proportion of the electricity and gas bills at the main site of another organisation because of prior arrangements. Who should include this in their emissions data?</a:t>
            </a:r>
            <a:endParaRPr lang="en-GB" dirty="0">
              <a:solidFill>
                <a:schemeClr val="tx1"/>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9398" y="2400300"/>
            <a:ext cx="6083300" cy="2844800"/>
          </a:xfrm>
          <a:prstGeom prst="rect">
            <a:avLst/>
          </a:prstGeom>
        </p:spPr>
      </p:pic>
      <p:sp>
        <p:nvSpPr>
          <p:cNvPr id="13" name="TextBox 12"/>
          <p:cNvSpPr txBox="1"/>
          <p:nvPr/>
        </p:nvSpPr>
        <p:spPr>
          <a:xfrm>
            <a:off x="611505" y="5463634"/>
            <a:ext cx="8142971" cy="461665"/>
          </a:xfrm>
          <a:prstGeom prst="rect">
            <a:avLst/>
          </a:prstGeom>
          <a:noFill/>
        </p:spPr>
        <p:txBody>
          <a:bodyPr wrap="square" rtlCol="0">
            <a:spAutoFit/>
          </a:bodyPr>
          <a:lstStyle/>
          <a:p>
            <a:pPr algn="ctr"/>
            <a:r>
              <a:rPr lang="en-GB" sz="2400" dirty="0" smtClean="0">
                <a:solidFill>
                  <a:schemeClr val="tx1">
                    <a:lumMod val="75000"/>
                    <a:lumOff val="25000"/>
                  </a:schemeClr>
                </a:solidFill>
                <a:latin typeface="Arial"/>
                <a:cs typeface="Arial"/>
              </a:rPr>
              <a:t>Lessons learnt/outstanding issues from Part A?</a:t>
            </a:r>
            <a:endParaRPr lang="en-GB" sz="2400" dirty="0">
              <a:solidFill>
                <a:schemeClr val="tx1">
                  <a:lumMod val="75000"/>
                  <a:lumOff val="25000"/>
                </a:schemeClr>
              </a:solidFill>
              <a:latin typeface="Arial"/>
              <a:cs typeface="Arial"/>
            </a:endParaRPr>
          </a:p>
        </p:txBody>
      </p:sp>
    </p:spTree>
    <p:extLst>
      <p:ext uri="{BB962C8B-B14F-4D97-AF65-F5344CB8AC3E}">
        <p14:creationId xmlns:p14="http://schemas.microsoft.com/office/powerpoint/2010/main" val="1665418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2"/>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8"/>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9"/>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grpId="1"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8" grpId="0" animBg="1"/>
      <p:bldP spid="8" grpId="1" animBg="1"/>
      <p:bldP spid="9" grpId="0" animBg="1"/>
      <p:bldP spid="9" grpId="1" animBg="1"/>
      <p:bldP spid="11" grpId="0" animBg="1"/>
      <p:bldP spid="11" grpId="1" animBg="1"/>
      <p:bldP spid="13"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814820758"/>
              </p:ext>
            </p:extLst>
          </p:nvPr>
        </p:nvGraphicFramePr>
        <p:xfrm>
          <a:off x="231913" y="221974"/>
          <a:ext cx="6043738" cy="1179123"/>
        </p:xfrm>
        <a:graphic>
          <a:graphicData uri="http://schemas.openxmlformats.org/drawingml/2006/table">
            <a:tbl>
              <a:tblPr/>
              <a:tblGrid>
                <a:gridCol w="643440"/>
                <a:gridCol w="3343589"/>
                <a:gridCol w="2056709"/>
              </a:tblGrid>
              <a:tr h="403019">
                <a:tc>
                  <a:txBody>
                    <a:bodyPr/>
                    <a:lstStyle/>
                    <a:p>
                      <a:pPr algn="ctr" fontAlgn="ctr"/>
                      <a:r>
                        <a:rPr lang="en-GB" sz="1400" b="1" i="0" u="none" strike="noStrike" dirty="0">
                          <a:solidFill>
                            <a:srgbClr val="000000"/>
                          </a:solidFill>
                          <a:effectLst/>
                          <a:latin typeface="Calibri" panose="020F0502020204030204" pitchFamily="34" charset="0"/>
                        </a:rPr>
                        <a:t> </a:t>
                      </a:r>
                    </a:p>
                  </a:txBody>
                  <a:tcPr marL="9525" marR="9525" marT="9525" marB="0" anchor="ctr">
                    <a:lnL w="12700" cap="flat" cmpd="sng" algn="ctr">
                      <a:noFill/>
                      <a:prstDash val="solid"/>
                      <a:round/>
                      <a:headEnd type="none" w="med" len="med"/>
                      <a:tailEnd type="none" w="med" len="med"/>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algn="l" fontAlgn="ctr"/>
                      <a:r>
                        <a:rPr lang="en-GB" sz="2400" b="1" i="0" u="none" strike="noStrike" dirty="0" smtClean="0">
                          <a:solidFill>
                            <a:srgbClr val="000000"/>
                          </a:solidFill>
                          <a:effectLst/>
                          <a:latin typeface="Calibri" panose="020F0502020204030204" pitchFamily="34" charset="0"/>
                        </a:rPr>
                        <a:t>Targets</a:t>
                      </a:r>
                      <a:endParaRPr lang="en-GB" sz="2400" b="1"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w="6350" cap="flat" cmpd="sng" algn="ctr">
                      <a:solidFill>
                        <a:srgbClr val="FFF2CC"/>
                      </a:solidFill>
                      <a:prstDash val="solid"/>
                      <a:round/>
                      <a:headEnd type="none" w="med" len="med"/>
                      <a:tailEnd type="none" w="med" len="med"/>
                    </a:lnB>
                    <a:solidFill>
                      <a:srgbClr val="FFD966"/>
                    </a:solidFill>
                  </a:tcPr>
                </a:tc>
                <a:tc>
                  <a:txBody>
                    <a:bodyPr/>
                    <a:lstStyle/>
                    <a:p>
                      <a:endParaRPr lang="en-GB"/>
                    </a:p>
                  </a:txBody>
                  <a:tcPr marL="9525" marR="9525" marT="9525" marB="0" anchor="ctr">
                    <a:lnL>
                      <a:noFill/>
                    </a:lnL>
                    <a:lnR>
                      <a:noFill/>
                    </a:lnR>
                    <a:lnT>
                      <a:noFill/>
                    </a:lnT>
                    <a:lnB w="6350" cap="flat" cmpd="sng" algn="ctr">
                      <a:solidFill>
                        <a:srgbClr val="FFF2CC"/>
                      </a:solidFill>
                      <a:prstDash val="solid"/>
                      <a:round/>
                      <a:headEnd type="none" w="med" len="med"/>
                      <a:tailEnd type="none" w="med" len="med"/>
                    </a:lnB>
                    <a:solidFill>
                      <a:srgbClr val="FFD966"/>
                    </a:solidFill>
                  </a:tcPr>
                </a:tc>
              </a:tr>
              <a:tr h="776104">
                <a:tc>
                  <a:txBody>
                    <a:bodyPr/>
                    <a:lstStyle/>
                    <a:p>
                      <a:pPr algn="ctr" fontAlgn="b"/>
                      <a:r>
                        <a:rPr lang="en-GB" sz="2000" b="1" i="0" u="none" strike="noStrike" dirty="0" smtClean="0">
                          <a:solidFill>
                            <a:srgbClr val="000000"/>
                          </a:solidFill>
                          <a:effectLst/>
                          <a:latin typeface="Calibri" panose="020F0502020204030204" pitchFamily="34" charset="0"/>
                        </a:rPr>
                        <a:t>3d</a:t>
                      </a:r>
                      <a:endParaRPr lang="en-GB" sz="2000" b="1" i="0" u="none" strike="noStrike" dirty="0">
                        <a:solidFill>
                          <a:srgbClr val="000000"/>
                        </a:solidFill>
                        <a:effectLst/>
                        <a:latin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2CC"/>
                    </a:solidFill>
                  </a:tcPr>
                </a:tc>
                <a:tc gridSpan="2">
                  <a:txBody>
                    <a:bodyPr/>
                    <a:lstStyle/>
                    <a:p>
                      <a:pPr algn="l" fontAlgn="b"/>
                      <a:r>
                        <a:rPr lang="en-GB" sz="2000" b="1" i="0" u="none" strike="noStrike" dirty="0" smtClean="0">
                          <a:solidFill>
                            <a:srgbClr val="000000"/>
                          </a:solidFill>
                          <a:effectLst/>
                          <a:latin typeface="Calibri" panose="020F0502020204030204" pitchFamily="34" charset="0"/>
                        </a:rPr>
                        <a:t>Organisational</a:t>
                      </a:r>
                      <a:r>
                        <a:rPr lang="en-GB" sz="2000" b="1" i="0" u="none" strike="noStrike" baseline="0" dirty="0" smtClean="0">
                          <a:solidFill>
                            <a:srgbClr val="000000"/>
                          </a:solidFill>
                          <a:effectLst/>
                          <a:latin typeface="Calibri" panose="020F0502020204030204" pitchFamily="34" charset="0"/>
                        </a:rPr>
                        <a:t> targets</a:t>
                      </a:r>
                      <a:r>
                        <a:rPr lang="en-GB" sz="2000" b="1" i="0" u="none" strike="noStrike" dirty="0">
                          <a:solidFill>
                            <a:srgbClr val="000000"/>
                          </a:solidFill>
                          <a:effectLst/>
                          <a:latin typeface="Calibri" panose="020F0502020204030204" pitchFamily="34" charset="0"/>
                        </a:rPr>
                        <a:t> </a:t>
                      </a:r>
                    </a:p>
                  </a:txBody>
                  <a:tcPr marL="9525" marR="9525" marT="9525" marB="0" anchor="ctr">
                    <a:lnL w="6350" cap="flat" cmpd="sng" algn="ctr">
                      <a:noFill/>
                      <a:prstDash val="solid"/>
                      <a:round/>
                      <a:headEnd type="none" w="med" len="med"/>
                      <a:tailEnd type="none" w="med" len="med"/>
                    </a:lnL>
                    <a:lnR w="6350" cap="flat" cmpd="sng" algn="ctr">
                      <a:solidFill>
                        <a:srgbClr val="FFF2CC"/>
                      </a:solidFill>
                      <a:prstDash val="solid"/>
                      <a:round/>
                      <a:headEnd type="none" w="med" len="med"/>
                      <a:tailEnd type="none" w="med" len="med"/>
                    </a:lnR>
                    <a:lnT w="6350" cap="flat" cmpd="sng" algn="ctr">
                      <a:solidFill>
                        <a:srgbClr val="FFF2CC"/>
                      </a:solidFill>
                      <a:prstDash val="solid"/>
                      <a:round/>
                      <a:headEnd type="none" w="med" len="med"/>
                      <a:tailEnd type="none" w="med" len="med"/>
                    </a:lnT>
                    <a:lnB w="6350" cap="flat" cmpd="sng" algn="ctr">
                      <a:solidFill>
                        <a:srgbClr val="FFF2CC"/>
                      </a:solidFill>
                      <a:prstDash val="solid"/>
                      <a:round/>
                      <a:headEnd type="none" w="med" len="med"/>
                      <a:tailEnd type="none" w="med" len="med"/>
                    </a:lnB>
                    <a:solidFill>
                      <a:srgbClr val="FFF2CC"/>
                    </a:solidFill>
                  </a:tcPr>
                </a:tc>
                <a:tc hMerge="1">
                  <a:txBody>
                    <a:bodyPr/>
                    <a:lstStyle/>
                    <a:p>
                      <a:pPr algn="ctr" fontAlgn="b"/>
                      <a:endParaRPr lang="en-GB" sz="1100" b="1"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FFF2CC"/>
                      </a:solidFill>
                      <a:prstDash val="solid"/>
                      <a:round/>
                      <a:headEnd type="none" w="med" len="med"/>
                      <a:tailEnd type="none" w="med" len="med"/>
                    </a:lnL>
                    <a:lnR w="6350" cap="flat" cmpd="sng" algn="ctr">
                      <a:solidFill>
                        <a:srgbClr val="FFF2CC"/>
                      </a:solidFill>
                      <a:prstDash val="solid"/>
                      <a:round/>
                      <a:headEnd type="none" w="med" len="med"/>
                      <a:tailEnd type="none" w="med" len="med"/>
                    </a:lnR>
                    <a:lnT w="6350" cap="flat" cmpd="sng" algn="ctr">
                      <a:solidFill>
                        <a:srgbClr val="FFF2CC"/>
                      </a:solidFill>
                      <a:prstDash val="solid"/>
                      <a:round/>
                      <a:headEnd type="none" w="med" len="med"/>
                      <a:tailEnd type="none" w="med" len="med"/>
                    </a:lnT>
                    <a:lnB w="6350" cap="flat" cmpd="sng" algn="ctr">
                      <a:solidFill>
                        <a:srgbClr val="FFF2CC"/>
                      </a:solidFill>
                      <a:prstDash val="solid"/>
                      <a:round/>
                      <a:headEnd type="none" w="med" len="med"/>
                      <a:tailEnd type="none" w="med" len="med"/>
                    </a:lnB>
                    <a:solidFill>
                      <a:srgbClr val="FFF2CC"/>
                    </a:solidFill>
                  </a:tcPr>
                </a:tc>
              </a:tr>
            </a:tbl>
          </a:graphicData>
        </a:graphic>
      </p:graphicFrame>
      <p:sp>
        <p:nvSpPr>
          <p:cNvPr id="3" name="TextBox 2"/>
          <p:cNvSpPr txBox="1"/>
          <p:nvPr/>
        </p:nvSpPr>
        <p:spPr>
          <a:xfrm>
            <a:off x="489584" y="1749712"/>
            <a:ext cx="8142971" cy="4154984"/>
          </a:xfrm>
          <a:prstGeom prst="rect">
            <a:avLst/>
          </a:prstGeom>
          <a:noFill/>
        </p:spPr>
        <p:txBody>
          <a:bodyPr wrap="square" rtlCol="0">
            <a:spAutoFit/>
          </a:bodyPr>
          <a:lstStyle/>
          <a:p>
            <a:r>
              <a:rPr lang="en-GB" sz="2400" b="1" dirty="0" smtClean="0">
                <a:solidFill>
                  <a:schemeClr val="tx1">
                    <a:lumMod val="75000"/>
                    <a:lumOff val="25000"/>
                  </a:schemeClr>
                </a:solidFill>
                <a:latin typeface="Arial"/>
                <a:cs typeface="Arial"/>
              </a:rPr>
              <a:t>Key points:</a:t>
            </a:r>
          </a:p>
          <a:p>
            <a:pPr marL="342900" indent="-342900">
              <a:buFont typeface="Arial" panose="020B0604020202020204" pitchFamily="34" charset="0"/>
              <a:buChar char="•"/>
            </a:pPr>
            <a:r>
              <a:rPr lang="en-GB" sz="2400" dirty="0" smtClean="0">
                <a:solidFill>
                  <a:schemeClr val="tx1">
                    <a:lumMod val="75000"/>
                    <a:lumOff val="25000"/>
                  </a:schemeClr>
                </a:solidFill>
                <a:latin typeface="Arial"/>
                <a:cs typeface="Arial"/>
              </a:rPr>
              <a:t>The aim of this question is to get an overall picture of the targets that public sector organisations are setting around carbon emissions</a:t>
            </a:r>
          </a:p>
          <a:p>
            <a:pPr marL="342900" indent="-342900">
              <a:buFont typeface="Arial" panose="020B0604020202020204" pitchFamily="34" charset="0"/>
              <a:buChar char="•"/>
            </a:pPr>
            <a:r>
              <a:rPr lang="en-GB" sz="2400" dirty="0" smtClean="0">
                <a:solidFill>
                  <a:schemeClr val="tx1">
                    <a:lumMod val="75000"/>
                    <a:lumOff val="25000"/>
                  </a:schemeClr>
                </a:solidFill>
                <a:latin typeface="Arial"/>
                <a:cs typeface="Arial"/>
              </a:rPr>
              <a:t>Some organisations might just have an overall carbon reduction target</a:t>
            </a:r>
          </a:p>
          <a:p>
            <a:pPr marL="342900" indent="-342900">
              <a:buFont typeface="Arial" panose="020B0604020202020204" pitchFamily="34" charset="0"/>
              <a:buChar char="•"/>
            </a:pPr>
            <a:r>
              <a:rPr lang="en-GB" sz="2400" dirty="0" smtClean="0">
                <a:solidFill>
                  <a:schemeClr val="tx1">
                    <a:lumMod val="75000"/>
                    <a:lumOff val="25000"/>
                  </a:schemeClr>
                </a:solidFill>
                <a:latin typeface="Arial"/>
                <a:cs typeface="Arial"/>
              </a:rPr>
              <a:t>Some might have no overall target but instead reduction targets for different emission sources or parts of the organisation</a:t>
            </a:r>
          </a:p>
          <a:p>
            <a:pPr marL="342900" indent="-342900">
              <a:buFont typeface="Arial" panose="020B0604020202020204" pitchFamily="34" charset="0"/>
              <a:buChar char="•"/>
            </a:pPr>
            <a:r>
              <a:rPr lang="en-GB" sz="2400" dirty="0" smtClean="0">
                <a:solidFill>
                  <a:schemeClr val="tx1">
                    <a:lumMod val="75000"/>
                    <a:lumOff val="25000"/>
                  </a:schemeClr>
                </a:solidFill>
                <a:latin typeface="Arial"/>
                <a:cs typeface="Arial"/>
              </a:rPr>
              <a:t>Some might have no targets – the reasoning should be explained in the governance section</a:t>
            </a:r>
          </a:p>
        </p:txBody>
      </p:sp>
    </p:spTree>
    <p:extLst>
      <p:ext uri="{BB962C8B-B14F-4D97-AF65-F5344CB8AC3E}">
        <p14:creationId xmlns:p14="http://schemas.microsoft.com/office/powerpoint/2010/main" val="1589176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456071"/>
            <a:ext cx="5473149" cy="584774"/>
          </a:xfrm>
          <a:prstGeom prst="rect">
            <a:avLst/>
          </a:prstGeom>
          <a:solidFill>
            <a:srgbClr val="00B2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ectangle 6"/>
          <p:cNvSpPr/>
          <p:nvPr/>
        </p:nvSpPr>
        <p:spPr>
          <a:xfrm>
            <a:off x="0" y="456069"/>
            <a:ext cx="5652135" cy="584775"/>
          </a:xfrm>
          <a:prstGeom prst="rect">
            <a:avLst/>
          </a:prstGeom>
        </p:spPr>
        <p:txBody>
          <a:bodyPr wrap="square">
            <a:spAutoFit/>
          </a:bodyPr>
          <a:lstStyle/>
          <a:p>
            <a:r>
              <a:rPr lang="en-GB" sz="3200" dirty="0" smtClean="0">
                <a:solidFill>
                  <a:schemeClr val="bg1"/>
                </a:solidFill>
                <a:latin typeface="Arial"/>
                <a:cs typeface="Arial"/>
              </a:rPr>
              <a:t>Targets and scope</a:t>
            </a:r>
            <a:endParaRPr lang="en-GB" sz="3200" dirty="0">
              <a:solidFill>
                <a:schemeClr val="bg1"/>
              </a:solidFill>
              <a:latin typeface="Arial"/>
              <a:cs typeface="Arial"/>
            </a:endParaRPr>
          </a:p>
        </p:txBody>
      </p:sp>
      <p:sp>
        <p:nvSpPr>
          <p:cNvPr id="2" name="Rectangle 1"/>
          <p:cNvSpPr/>
          <p:nvPr/>
        </p:nvSpPr>
        <p:spPr>
          <a:xfrm>
            <a:off x="1709529" y="1769459"/>
            <a:ext cx="6255027" cy="3769950"/>
          </a:xfrm>
          <a:prstGeom prst="rect">
            <a:avLst/>
          </a:prstGeom>
          <a:solidFill>
            <a:srgbClr val="FFF2CC"/>
          </a:solidFill>
          <a:ln w="28575">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dirty="0" smtClean="0">
                <a:solidFill>
                  <a:schemeClr val="tx1"/>
                </a:solidFill>
              </a:rPr>
              <a:t>Carbon Management Plan reduction target</a:t>
            </a:r>
          </a:p>
          <a:p>
            <a:pPr algn="ctr"/>
            <a:r>
              <a:rPr lang="en-GB" sz="2000" dirty="0" smtClean="0">
                <a:solidFill>
                  <a:schemeClr val="tx1"/>
                </a:solidFill>
              </a:rPr>
              <a:t>2% annual reduction up to 2020 based on 2011/12 baseline year</a:t>
            </a:r>
            <a:endParaRPr lang="en-GB" sz="2000" dirty="0">
              <a:solidFill>
                <a:schemeClr val="tx1"/>
              </a:solidFill>
            </a:endParaRPr>
          </a:p>
        </p:txBody>
      </p:sp>
      <p:sp>
        <p:nvSpPr>
          <p:cNvPr id="6" name="Rectangle 5"/>
          <p:cNvSpPr/>
          <p:nvPr/>
        </p:nvSpPr>
        <p:spPr>
          <a:xfrm>
            <a:off x="1742659" y="3754755"/>
            <a:ext cx="3094383" cy="1784654"/>
          </a:xfrm>
          <a:prstGeom prst="rect">
            <a:avLst/>
          </a:prstGeom>
          <a:solidFill>
            <a:srgbClr val="FFF2CC"/>
          </a:solidFill>
          <a:ln w="28575">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dirty="0" smtClean="0">
                <a:solidFill>
                  <a:schemeClr val="tx1"/>
                </a:solidFill>
              </a:rPr>
              <a:t>Business travel target; reduce costs by 10% based on previous year</a:t>
            </a:r>
            <a:endParaRPr lang="en-GB" sz="2000" dirty="0">
              <a:solidFill>
                <a:schemeClr val="tx1"/>
              </a:solidFill>
            </a:endParaRPr>
          </a:p>
        </p:txBody>
      </p:sp>
      <p:sp>
        <p:nvSpPr>
          <p:cNvPr id="8" name="Rectangle 7"/>
          <p:cNvSpPr/>
          <p:nvPr/>
        </p:nvSpPr>
        <p:spPr>
          <a:xfrm>
            <a:off x="4878338" y="1769458"/>
            <a:ext cx="3101009" cy="1788618"/>
          </a:xfrm>
          <a:prstGeom prst="rect">
            <a:avLst/>
          </a:prstGeom>
          <a:solidFill>
            <a:srgbClr val="FFF2CC"/>
          </a:solidFill>
          <a:ln w="28575">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dirty="0" smtClean="0">
                <a:solidFill>
                  <a:schemeClr val="tx1"/>
                </a:solidFill>
              </a:rPr>
              <a:t>All new build/refurbishment projects to meet BREEAM excellent standard</a:t>
            </a:r>
            <a:endParaRPr lang="en-GB" sz="2000" dirty="0">
              <a:solidFill>
                <a:schemeClr val="tx1"/>
              </a:solidFill>
            </a:endParaRPr>
          </a:p>
        </p:txBody>
      </p:sp>
      <p:sp>
        <p:nvSpPr>
          <p:cNvPr id="9" name="Rectangle 8"/>
          <p:cNvSpPr/>
          <p:nvPr/>
        </p:nvSpPr>
        <p:spPr>
          <a:xfrm>
            <a:off x="5632174" y="4235625"/>
            <a:ext cx="2332382" cy="1258956"/>
          </a:xfrm>
          <a:prstGeom prst="rect">
            <a:avLst/>
          </a:prstGeom>
          <a:solidFill>
            <a:srgbClr val="FFF2CC"/>
          </a:solidFill>
          <a:ln w="28575">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dirty="0" smtClean="0">
                <a:solidFill>
                  <a:schemeClr val="tx1"/>
                </a:solidFill>
              </a:rPr>
              <a:t>Water use – reduce by 20% over next five years</a:t>
            </a:r>
            <a:endParaRPr lang="en-GB" sz="2000" dirty="0">
              <a:solidFill>
                <a:schemeClr val="tx1"/>
              </a:solidFill>
            </a:endParaRPr>
          </a:p>
        </p:txBody>
      </p:sp>
      <p:sp>
        <p:nvSpPr>
          <p:cNvPr id="11" name="Rectangle 10"/>
          <p:cNvSpPr/>
          <p:nvPr/>
        </p:nvSpPr>
        <p:spPr>
          <a:xfrm>
            <a:off x="1914940" y="1896875"/>
            <a:ext cx="3107634" cy="865232"/>
          </a:xfrm>
          <a:prstGeom prst="rect">
            <a:avLst/>
          </a:prstGeom>
          <a:solidFill>
            <a:srgbClr val="FFF2CC"/>
          </a:solidFill>
          <a:ln w="28575">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dirty="0" smtClean="0">
                <a:solidFill>
                  <a:schemeClr val="tx1"/>
                </a:solidFill>
              </a:rPr>
              <a:t>Reduce data centre energy use to SG target Power Usage Effectiveness</a:t>
            </a:r>
            <a:endParaRPr lang="en-GB" sz="2000" dirty="0">
              <a:solidFill>
                <a:schemeClr val="tx1"/>
              </a:solidFill>
            </a:endParaRPr>
          </a:p>
        </p:txBody>
      </p:sp>
    </p:spTree>
    <p:extLst>
      <p:ext uri="{BB962C8B-B14F-4D97-AF65-F5344CB8AC3E}">
        <p14:creationId xmlns:p14="http://schemas.microsoft.com/office/powerpoint/2010/main" val="822380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2.22222E-6 3.7037E-6 L -0.13559 0.12361 " pathEditMode="relative" rAng="0" ptsTypes="AA">
                                      <p:cBhvr>
                                        <p:cTn id="26" dur="2000" fill="hold"/>
                                        <p:tgtEl>
                                          <p:spTgt spid="6"/>
                                        </p:tgtEl>
                                        <p:attrNameLst>
                                          <p:attrName>ppt_x</p:attrName>
                                          <p:attrName>ppt_y</p:attrName>
                                        </p:attrNameLst>
                                      </p:cBhvr>
                                      <p:rCtr x="-6788" y="6181"/>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1.38889E-6 4.07407E-6 L 0.06806 -0.13704 " pathEditMode="relative" rAng="0" ptsTypes="AA">
                                      <p:cBhvr>
                                        <p:cTn id="30" dur="2000" fill="hold"/>
                                        <p:tgtEl>
                                          <p:spTgt spid="8"/>
                                        </p:tgtEl>
                                        <p:attrNameLst>
                                          <p:attrName>ppt_x</p:attrName>
                                          <p:attrName>ppt_y</p:attrName>
                                        </p:attrNameLst>
                                      </p:cBhvr>
                                      <p:rCtr x="3403" y="-6852"/>
                                    </p:animMotion>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grpId="0" nodeType="clickEffect">
                                  <p:stCondLst>
                                    <p:cond delay="0"/>
                                  </p:stCondLst>
                                  <p:childTnLst>
                                    <p:animMotion origin="layout" path="M -2.77778E-6 7.40741E-7 L 0.03073 0.03704 " pathEditMode="relative" rAng="0" ptsTypes="AA">
                                      <p:cBhvr>
                                        <p:cTn id="34" dur="2000" fill="hold"/>
                                        <p:tgtEl>
                                          <p:spTgt spid="9"/>
                                        </p:tgtEl>
                                        <p:attrNameLst>
                                          <p:attrName>ppt_x</p:attrName>
                                          <p:attrName>ppt_y</p:attrName>
                                        </p:attrNameLst>
                                      </p:cBhvr>
                                      <p:rCtr x="1528" y="185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6" grpId="1" animBg="1"/>
      <p:bldP spid="8" grpId="0" animBg="1"/>
      <p:bldP spid="8" grpId="1" animBg="1"/>
      <p:bldP spid="9" grpId="0" animBg="1"/>
      <p:bldP spid="9" grpId="1" animBg="1"/>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456069"/>
            <a:ext cx="5852161" cy="785991"/>
          </a:xfrm>
          <a:prstGeom prst="rect">
            <a:avLst/>
          </a:prstGeom>
          <a:solidFill>
            <a:srgbClr val="00B2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ectangle 6"/>
          <p:cNvSpPr/>
          <p:nvPr/>
        </p:nvSpPr>
        <p:spPr>
          <a:xfrm>
            <a:off x="227331" y="561717"/>
            <a:ext cx="5474969" cy="584775"/>
          </a:xfrm>
          <a:prstGeom prst="rect">
            <a:avLst/>
          </a:prstGeom>
        </p:spPr>
        <p:txBody>
          <a:bodyPr wrap="square">
            <a:spAutoFit/>
          </a:bodyPr>
          <a:lstStyle/>
          <a:p>
            <a:r>
              <a:rPr lang="en-GB" sz="3200" dirty="0" smtClean="0">
                <a:solidFill>
                  <a:schemeClr val="bg1"/>
                </a:solidFill>
                <a:latin typeface="Arial"/>
                <a:cs typeface="Arial"/>
              </a:rPr>
              <a:t>Issues with targets</a:t>
            </a:r>
            <a:endParaRPr lang="en-GB" sz="3200" dirty="0">
              <a:solidFill>
                <a:schemeClr val="bg1"/>
              </a:solidFill>
              <a:latin typeface="Arial"/>
              <a:cs typeface="Arial"/>
            </a:endParaRPr>
          </a:p>
        </p:txBody>
      </p:sp>
      <p:sp>
        <p:nvSpPr>
          <p:cNvPr id="10" name="TextBox 9"/>
          <p:cNvSpPr txBox="1"/>
          <p:nvPr/>
        </p:nvSpPr>
        <p:spPr>
          <a:xfrm>
            <a:off x="5410047" y="2098748"/>
            <a:ext cx="3492653" cy="1200329"/>
          </a:xfrm>
          <a:prstGeom prst="rect">
            <a:avLst/>
          </a:prstGeom>
          <a:noFill/>
        </p:spPr>
        <p:txBody>
          <a:bodyPr wrap="square" rtlCol="0">
            <a:spAutoFit/>
          </a:bodyPr>
          <a:lstStyle/>
          <a:p>
            <a:pPr marL="342900" indent="-342900">
              <a:buFont typeface="Arial" panose="020B0604020202020204" pitchFamily="34" charset="0"/>
              <a:buChar char="•"/>
            </a:pPr>
            <a:r>
              <a:rPr lang="en-GB" sz="2400" dirty="0" smtClean="0">
                <a:solidFill>
                  <a:schemeClr val="tx1">
                    <a:lumMod val="75000"/>
                    <a:lumOff val="25000"/>
                  </a:schemeClr>
                </a:solidFill>
                <a:latin typeface="Arial"/>
                <a:cs typeface="Arial"/>
              </a:rPr>
              <a:t>Understand variance</a:t>
            </a:r>
          </a:p>
          <a:p>
            <a:pPr marL="342900" indent="-342900">
              <a:buFont typeface="Arial" panose="020B0604020202020204" pitchFamily="34" charset="0"/>
              <a:buChar char="•"/>
            </a:pPr>
            <a:r>
              <a:rPr lang="en-GB" sz="2400" dirty="0" smtClean="0">
                <a:solidFill>
                  <a:schemeClr val="tx1">
                    <a:lumMod val="75000"/>
                    <a:lumOff val="25000"/>
                  </a:schemeClr>
                </a:solidFill>
                <a:latin typeface="Arial"/>
                <a:cs typeface="Arial"/>
              </a:rPr>
              <a:t>Set conditions</a:t>
            </a:r>
          </a:p>
          <a:p>
            <a:pPr marL="342900" indent="-342900">
              <a:buFont typeface="Arial" panose="020B0604020202020204" pitchFamily="34" charset="0"/>
              <a:buChar char="•"/>
            </a:pPr>
            <a:r>
              <a:rPr lang="en-GB" sz="2400" dirty="0" smtClean="0">
                <a:solidFill>
                  <a:schemeClr val="tx1">
                    <a:lumMod val="75000"/>
                    <a:lumOff val="25000"/>
                  </a:schemeClr>
                </a:solidFill>
                <a:latin typeface="Arial"/>
                <a:cs typeface="Arial"/>
              </a:rPr>
              <a:t>Regular updates </a:t>
            </a:r>
          </a:p>
        </p:txBody>
      </p:sp>
      <p:grpSp>
        <p:nvGrpSpPr>
          <p:cNvPr id="3" name="Group 2"/>
          <p:cNvGrpSpPr/>
          <p:nvPr/>
        </p:nvGrpSpPr>
        <p:grpSpPr>
          <a:xfrm>
            <a:off x="348443" y="1900223"/>
            <a:ext cx="5579416" cy="3953062"/>
            <a:chOff x="348443" y="1900223"/>
            <a:chExt cx="5579416" cy="3953062"/>
          </a:xfrm>
        </p:grpSpPr>
        <p:sp>
          <p:nvSpPr>
            <p:cNvPr id="4" name="Freeform 3"/>
            <p:cNvSpPr/>
            <p:nvPr/>
          </p:nvSpPr>
          <p:spPr>
            <a:xfrm>
              <a:off x="2085937" y="1900223"/>
              <a:ext cx="2104429" cy="1052214"/>
            </a:xfrm>
            <a:custGeom>
              <a:avLst/>
              <a:gdLst>
                <a:gd name="connsiteX0" fmla="*/ 0 w 2104429"/>
                <a:gd name="connsiteY0" fmla="*/ 105221 h 1052214"/>
                <a:gd name="connsiteX1" fmla="*/ 105221 w 2104429"/>
                <a:gd name="connsiteY1" fmla="*/ 0 h 1052214"/>
                <a:gd name="connsiteX2" fmla="*/ 1999208 w 2104429"/>
                <a:gd name="connsiteY2" fmla="*/ 0 h 1052214"/>
                <a:gd name="connsiteX3" fmla="*/ 2104429 w 2104429"/>
                <a:gd name="connsiteY3" fmla="*/ 105221 h 1052214"/>
                <a:gd name="connsiteX4" fmla="*/ 2104429 w 2104429"/>
                <a:gd name="connsiteY4" fmla="*/ 946993 h 1052214"/>
                <a:gd name="connsiteX5" fmla="*/ 1999208 w 2104429"/>
                <a:gd name="connsiteY5" fmla="*/ 1052214 h 1052214"/>
                <a:gd name="connsiteX6" fmla="*/ 105221 w 2104429"/>
                <a:gd name="connsiteY6" fmla="*/ 1052214 h 1052214"/>
                <a:gd name="connsiteX7" fmla="*/ 0 w 2104429"/>
                <a:gd name="connsiteY7" fmla="*/ 946993 h 1052214"/>
                <a:gd name="connsiteX8" fmla="*/ 0 w 2104429"/>
                <a:gd name="connsiteY8" fmla="*/ 105221 h 1052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4429" h="1052214">
                  <a:moveTo>
                    <a:pt x="0" y="105221"/>
                  </a:moveTo>
                  <a:cubicBezTo>
                    <a:pt x="0" y="47109"/>
                    <a:pt x="47109" y="0"/>
                    <a:pt x="105221" y="0"/>
                  </a:cubicBezTo>
                  <a:lnTo>
                    <a:pt x="1999208" y="0"/>
                  </a:lnTo>
                  <a:cubicBezTo>
                    <a:pt x="2057320" y="0"/>
                    <a:pt x="2104429" y="47109"/>
                    <a:pt x="2104429" y="105221"/>
                  </a:cubicBezTo>
                  <a:lnTo>
                    <a:pt x="2104429" y="946993"/>
                  </a:lnTo>
                  <a:cubicBezTo>
                    <a:pt x="2104429" y="1005105"/>
                    <a:pt x="2057320" y="1052214"/>
                    <a:pt x="1999208" y="1052214"/>
                  </a:cubicBezTo>
                  <a:lnTo>
                    <a:pt x="105221" y="1052214"/>
                  </a:lnTo>
                  <a:cubicBezTo>
                    <a:pt x="47109" y="1052214"/>
                    <a:pt x="0" y="1005105"/>
                    <a:pt x="0" y="946993"/>
                  </a:cubicBezTo>
                  <a:lnTo>
                    <a:pt x="0" y="10522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2258" tIns="122258" rIns="122258" bIns="122258" numCol="1" spcCol="1270" anchor="ctr" anchorCtr="0">
              <a:noAutofit/>
            </a:bodyPr>
            <a:lstStyle/>
            <a:p>
              <a:pPr lvl="0" algn="ctr" defTabSz="1066800">
                <a:lnSpc>
                  <a:spcPct val="90000"/>
                </a:lnSpc>
                <a:spcBef>
                  <a:spcPct val="0"/>
                </a:spcBef>
                <a:spcAft>
                  <a:spcPct val="35000"/>
                </a:spcAft>
              </a:pPr>
              <a:r>
                <a:rPr lang="en-GB" sz="2400" kern="1200" dirty="0" smtClean="0"/>
                <a:t>Carbon CO</a:t>
              </a:r>
              <a:r>
                <a:rPr lang="en-GB" sz="2400" kern="1200" baseline="-25000" dirty="0" smtClean="0"/>
                <a:t>2</a:t>
              </a:r>
              <a:r>
                <a:rPr lang="en-GB" sz="2400" kern="1200" dirty="0" smtClean="0"/>
                <a:t>e</a:t>
              </a:r>
              <a:endParaRPr lang="en-GB" sz="2400" kern="1200" dirty="0"/>
            </a:p>
          </p:txBody>
        </p:sp>
        <p:sp>
          <p:nvSpPr>
            <p:cNvPr id="5" name="Freeform 4"/>
            <p:cNvSpPr/>
            <p:nvPr/>
          </p:nvSpPr>
          <p:spPr>
            <a:xfrm rot="3600000">
              <a:off x="3458675" y="3638328"/>
              <a:ext cx="1096445" cy="368275"/>
            </a:xfrm>
            <a:custGeom>
              <a:avLst/>
              <a:gdLst>
                <a:gd name="connsiteX0" fmla="*/ 0 w 1096445"/>
                <a:gd name="connsiteY0" fmla="*/ 184138 h 368275"/>
                <a:gd name="connsiteX1" fmla="*/ 184138 w 1096445"/>
                <a:gd name="connsiteY1" fmla="*/ 0 h 368275"/>
                <a:gd name="connsiteX2" fmla="*/ 184138 w 1096445"/>
                <a:gd name="connsiteY2" fmla="*/ 73655 h 368275"/>
                <a:gd name="connsiteX3" fmla="*/ 912308 w 1096445"/>
                <a:gd name="connsiteY3" fmla="*/ 73655 h 368275"/>
                <a:gd name="connsiteX4" fmla="*/ 912308 w 1096445"/>
                <a:gd name="connsiteY4" fmla="*/ 0 h 368275"/>
                <a:gd name="connsiteX5" fmla="*/ 1096445 w 1096445"/>
                <a:gd name="connsiteY5" fmla="*/ 184138 h 368275"/>
                <a:gd name="connsiteX6" fmla="*/ 912308 w 1096445"/>
                <a:gd name="connsiteY6" fmla="*/ 368275 h 368275"/>
                <a:gd name="connsiteX7" fmla="*/ 912308 w 1096445"/>
                <a:gd name="connsiteY7" fmla="*/ 294620 h 368275"/>
                <a:gd name="connsiteX8" fmla="*/ 184138 w 1096445"/>
                <a:gd name="connsiteY8" fmla="*/ 294620 h 368275"/>
                <a:gd name="connsiteX9" fmla="*/ 184138 w 1096445"/>
                <a:gd name="connsiteY9" fmla="*/ 368275 h 368275"/>
                <a:gd name="connsiteX10" fmla="*/ 0 w 1096445"/>
                <a:gd name="connsiteY10" fmla="*/ 184138 h 368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6445" h="368275">
                  <a:moveTo>
                    <a:pt x="0" y="184138"/>
                  </a:moveTo>
                  <a:lnTo>
                    <a:pt x="184138" y="0"/>
                  </a:lnTo>
                  <a:lnTo>
                    <a:pt x="184138" y="73655"/>
                  </a:lnTo>
                  <a:lnTo>
                    <a:pt x="912308" y="73655"/>
                  </a:lnTo>
                  <a:lnTo>
                    <a:pt x="912308" y="0"/>
                  </a:lnTo>
                  <a:lnTo>
                    <a:pt x="1096445" y="184138"/>
                  </a:lnTo>
                  <a:lnTo>
                    <a:pt x="912308" y="368275"/>
                  </a:lnTo>
                  <a:lnTo>
                    <a:pt x="912308" y="294620"/>
                  </a:lnTo>
                  <a:lnTo>
                    <a:pt x="184138" y="294620"/>
                  </a:lnTo>
                  <a:lnTo>
                    <a:pt x="184138" y="368275"/>
                  </a:lnTo>
                  <a:lnTo>
                    <a:pt x="0" y="184138"/>
                  </a:lnTo>
                  <a:close/>
                </a:path>
              </a:pathLst>
            </a:custGeom>
            <a:gradFill flip="none" rotWithShape="1">
              <a:gsLst>
                <a:gs pos="0">
                  <a:schemeClr val="accent2">
                    <a:tint val="66000"/>
                    <a:satMod val="160000"/>
                  </a:schemeClr>
                </a:gs>
                <a:gs pos="0">
                  <a:schemeClr val="accent2"/>
                </a:gs>
                <a:gs pos="100000">
                  <a:schemeClr val="accent1"/>
                </a:gs>
                <a:gs pos="100000">
                  <a:schemeClr val="accent2">
                    <a:tint val="23500"/>
                    <a:satMod val="160000"/>
                  </a:schemeClr>
                </a:gs>
              </a:gsLst>
              <a:lin ang="10800000" scaled="1"/>
              <a:tileRect/>
            </a:gra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10482" tIns="73653" rIns="110482" bIns="73656" numCol="1" spcCol="1270" anchor="ctr" anchorCtr="0">
              <a:noAutofit/>
            </a:bodyPr>
            <a:lstStyle/>
            <a:p>
              <a:pPr lvl="0" algn="ctr" defTabSz="666750">
                <a:lnSpc>
                  <a:spcPct val="90000"/>
                </a:lnSpc>
                <a:spcBef>
                  <a:spcPct val="0"/>
                </a:spcBef>
                <a:spcAft>
                  <a:spcPct val="35000"/>
                </a:spcAft>
              </a:pPr>
              <a:endParaRPr lang="en-GB" sz="1500" kern="1200"/>
            </a:p>
          </p:txBody>
        </p:sp>
        <p:sp>
          <p:nvSpPr>
            <p:cNvPr id="6" name="Freeform 5"/>
            <p:cNvSpPr/>
            <p:nvPr/>
          </p:nvSpPr>
          <p:spPr>
            <a:xfrm>
              <a:off x="3823430" y="4801071"/>
              <a:ext cx="2104429" cy="1052214"/>
            </a:xfrm>
            <a:custGeom>
              <a:avLst/>
              <a:gdLst>
                <a:gd name="connsiteX0" fmla="*/ 0 w 2104429"/>
                <a:gd name="connsiteY0" fmla="*/ 105221 h 1052214"/>
                <a:gd name="connsiteX1" fmla="*/ 105221 w 2104429"/>
                <a:gd name="connsiteY1" fmla="*/ 0 h 1052214"/>
                <a:gd name="connsiteX2" fmla="*/ 1999208 w 2104429"/>
                <a:gd name="connsiteY2" fmla="*/ 0 h 1052214"/>
                <a:gd name="connsiteX3" fmla="*/ 2104429 w 2104429"/>
                <a:gd name="connsiteY3" fmla="*/ 105221 h 1052214"/>
                <a:gd name="connsiteX4" fmla="*/ 2104429 w 2104429"/>
                <a:gd name="connsiteY4" fmla="*/ 946993 h 1052214"/>
                <a:gd name="connsiteX5" fmla="*/ 1999208 w 2104429"/>
                <a:gd name="connsiteY5" fmla="*/ 1052214 h 1052214"/>
                <a:gd name="connsiteX6" fmla="*/ 105221 w 2104429"/>
                <a:gd name="connsiteY6" fmla="*/ 1052214 h 1052214"/>
                <a:gd name="connsiteX7" fmla="*/ 0 w 2104429"/>
                <a:gd name="connsiteY7" fmla="*/ 946993 h 1052214"/>
                <a:gd name="connsiteX8" fmla="*/ 0 w 2104429"/>
                <a:gd name="connsiteY8" fmla="*/ 105221 h 1052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4429" h="1052214">
                  <a:moveTo>
                    <a:pt x="0" y="105221"/>
                  </a:moveTo>
                  <a:cubicBezTo>
                    <a:pt x="0" y="47109"/>
                    <a:pt x="47109" y="0"/>
                    <a:pt x="105221" y="0"/>
                  </a:cubicBezTo>
                  <a:lnTo>
                    <a:pt x="1999208" y="0"/>
                  </a:lnTo>
                  <a:cubicBezTo>
                    <a:pt x="2057320" y="0"/>
                    <a:pt x="2104429" y="47109"/>
                    <a:pt x="2104429" y="105221"/>
                  </a:cubicBezTo>
                  <a:lnTo>
                    <a:pt x="2104429" y="946993"/>
                  </a:lnTo>
                  <a:cubicBezTo>
                    <a:pt x="2104429" y="1005105"/>
                    <a:pt x="2057320" y="1052214"/>
                    <a:pt x="1999208" y="1052214"/>
                  </a:cubicBezTo>
                  <a:lnTo>
                    <a:pt x="105221" y="1052214"/>
                  </a:lnTo>
                  <a:cubicBezTo>
                    <a:pt x="47109" y="1052214"/>
                    <a:pt x="0" y="1005105"/>
                    <a:pt x="0" y="946993"/>
                  </a:cubicBezTo>
                  <a:lnTo>
                    <a:pt x="0" y="105221"/>
                  </a:lnTo>
                  <a:close/>
                </a:path>
              </a:pathLst>
            </a:cu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2258" tIns="122258" rIns="122258" bIns="122258" numCol="1" spcCol="1270" anchor="ctr" anchorCtr="0">
              <a:noAutofit/>
            </a:bodyPr>
            <a:lstStyle/>
            <a:p>
              <a:pPr lvl="0" algn="ctr" defTabSz="1066800">
                <a:lnSpc>
                  <a:spcPct val="90000"/>
                </a:lnSpc>
                <a:spcBef>
                  <a:spcPct val="0"/>
                </a:spcBef>
                <a:spcAft>
                  <a:spcPct val="35000"/>
                </a:spcAft>
              </a:pPr>
              <a:r>
                <a:rPr lang="en-GB" sz="2400" kern="1200" dirty="0" smtClean="0"/>
                <a:t>Consumption e.g. kWh/litres</a:t>
              </a:r>
              <a:endParaRPr lang="en-GB" sz="2400" kern="1200" dirty="0"/>
            </a:p>
          </p:txBody>
        </p:sp>
        <p:sp>
          <p:nvSpPr>
            <p:cNvPr id="8" name="Freeform 7"/>
            <p:cNvSpPr/>
            <p:nvPr/>
          </p:nvSpPr>
          <p:spPr>
            <a:xfrm rot="21600000">
              <a:off x="2589929" y="5143040"/>
              <a:ext cx="1096446" cy="368276"/>
            </a:xfrm>
            <a:custGeom>
              <a:avLst/>
              <a:gdLst>
                <a:gd name="connsiteX0" fmla="*/ 0 w 1096445"/>
                <a:gd name="connsiteY0" fmla="*/ 184138 h 368275"/>
                <a:gd name="connsiteX1" fmla="*/ 184138 w 1096445"/>
                <a:gd name="connsiteY1" fmla="*/ 0 h 368275"/>
                <a:gd name="connsiteX2" fmla="*/ 184138 w 1096445"/>
                <a:gd name="connsiteY2" fmla="*/ 73655 h 368275"/>
                <a:gd name="connsiteX3" fmla="*/ 912308 w 1096445"/>
                <a:gd name="connsiteY3" fmla="*/ 73655 h 368275"/>
                <a:gd name="connsiteX4" fmla="*/ 912308 w 1096445"/>
                <a:gd name="connsiteY4" fmla="*/ 0 h 368275"/>
                <a:gd name="connsiteX5" fmla="*/ 1096445 w 1096445"/>
                <a:gd name="connsiteY5" fmla="*/ 184138 h 368275"/>
                <a:gd name="connsiteX6" fmla="*/ 912308 w 1096445"/>
                <a:gd name="connsiteY6" fmla="*/ 368275 h 368275"/>
                <a:gd name="connsiteX7" fmla="*/ 912308 w 1096445"/>
                <a:gd name="connsiteY7" fmla="*/ 294620 h 368275"/>
                <a:gd name="connsiteX8" fmla="*/ 184138 w 1096445"/>
                <a:gd name="connsiteY8" fmla="*/ 294620 h 368275"/>
                <a:gd name="connsiteX9" fmla="*/ 184138 w 1096445"/>
                <a:gd name="connsiteY9" fmla="*/ 368275 h 368275"/>
                <a:gd name="connsiteX10" fmla="*/ 0 w 1096445"/>
                <a:gd name="connsiteY10" fmla="*/ 184138 h 368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6445" h="368275">
                  <a:moveTo>
                    <a:pt x="1096445" y="184137"/>
                  </a:moveTo>
                  <a:lnTo>
                    <a:pt x="912307" y="368274"/>
                  </a:lnTo>
                  <a:lnTo>
                    <a:pt x="912307" y="294619"/>
                  </a:lnTo>
                  <a:lnTo>
                    <a:pt x="184137" y="294619"/>
                  </a:lnTo>
                  <a:lnTo>
                    <a:pt x="184137" y="368274"/>
                  </a:lnTo>
                  <a:lnTo>
                    <a:pt x="0" y="184137"/>
                  </a:lnTo>
                  <a:lnTo>
                    <a:pt x="184137" y="1"/>
                  </a:lnTo>
                  <a:lnTo>
                    <a:pt x="184137" y="73656"/>
                  </a:lnTo>
                  <a:lnTo>
                    <a:pt x="912307" y="73656"/>
                  </a:lnTo>
                  <a:lnTo>
                    <a:pt x="912307" y="1"/>
                  </a:lnTo>
                  <a:lnTo>
                    <a:pt x="1096445" y="184137"/>
                  </a:lnTo>
                  <a:close/>
                </a:path>
              </a:pathLst>
            </a:custGeom>
            <a:gradFill flip="none" rotWithShape="1">
              <a:gsLst>
                <a:gs pos="0">
                  <a:schemeClr val="accent3"/>
                </a:gs>
                <a:gs pos="100000">
                  <a:schemeClr val="accent2"/>
                </a:gs>
                <a:gs pos="100000">
                  <a:schemeClr val="accent1">
                    <a:tint val="60000"/>
                    <a:hueOff val="0"/>
                    <a:satOff val="0"/>
                    <a:lumOff val="0"/>
                    <a:tint val="23500"/>
                    <a:satMod val="160000"/>
                  </a:schemeClr>
                </a:gs>
              </a:gsLst>
              <a:lin ang="10800000" scaled="1"/>
              <a:tileRect/>
            </a:gra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10482" tIns="73656" rIns="110484" bIns="73655" numCol="1" spcCol="1270" anchor="ctr" anchorCtr="0">
              <a:noAutofit/>
            </a:bodyPr>
            <a:lstStyle/>
            <a:p>
              <a:pPr lvl="0" algn="ctr" defTabSz="666750">
                <a:lnSpc>
                  <a:spcPct val="90000"/>
                </a:lnSpc>
                <a:spcBef>
                  <a:spcPct val="0"/>
                </a:spcBef>
                <a:spcAft>
                  <a:spcPct val="35000"/>
                </a:spcAft>
              </a:pPr>
              <a:endParaRPr lang="en-GB" sz="1500" kern="1200"/>
            </a:p>
          </p:txBody>
        </p:sp>
        <p:sp>
          <p:nvSpPr>
            <p:cNvPr id="9" name="Freeform 8"/>
            <p:cNvSpPr/>
            <p:nvPr/>
          </p:nvSpPr>
          <p:spPr>
            <a:xfrm>
              <a:off x="348443" y="4801071"/>
              <a:ext cx="2104429" cy="1052214"/>
            </a:xfrm>
            <a:custGeom>
              <a:avLst/>
              <a:gdLst>
                <a:gd name="connsiteX0" fmla="*/ 0 w 2104429"/>
                <a:gd name="connsiteY0" fmla="*/ 105221 h 1052214"/>
                <a:gd name="connsiteX1" fmla="*/ 105221 w 2104429"/>
                <a:gd name="connsiteY1" fmla="*/ 0 h 1052214"/>
                <a:gd name="connsiteX2" fmla="*/ 1999208 w 2104429"/>
                <a:gd name="connsiteY2" fmla="*/ 0 h 1052214"/>
                <a:gd name="connsiteX3" fmla="*/ 2104429 w 2104429"/>
                <a:gd name="connsiteY3" fmla="*/ 105221 h 1052214"/>
                <a:gd name="connsiteX4" fmla="*/ 2104429 w 2104429"/>
                <a:gd name="connsiteY4" fmla="*/ 946993 h 1052214"/>
                <a:gd name="connsiteX5" fmla="*/ 1999208 w 2104429"/>
                <a:gd name="connsiteY5" fmla="*/ 1052214 h 1052214"/>
                <a:gd name="connsiteX6" fmla="*/ 105221 w 2104429"/>
                <a:gd name="connsiteY6" fmla="*/ 1052214 h 1052214"/>
                <a:gd name="connsiteX7" fmla="*/ 0 w 2104429"/>
                <a:gd name="connsiteY7" fmla="*/ 946993 h 1052214"/>
                <a:gd name="connsiteX8" fmla="*/ 0 w 2104429"/>
                <a:gd name="connsiteY8" fmla="*/ 105221 h 1052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4429" h="1052214">
                  <a:moveTo>
                    <a:pt x="0" y="105221"/>
                  </a:moveTo>
                  <a:cubicBezTo>
                    <a:pt x="0" y="47109"/>
                    <a:pt x="47109" y="0"/>
                    <a:pt x="105221" y="0"/>
                  </a:cubicBezTo>
                  <a:lnTo>
                    <a:pt x="1999208" y="0"/>
                  </a:lnTo>
                  <a:cubicBezTo>
                    <a:pt x="2057320" y="0"/>
                    <a:pt x="2104429" y="47109"/>
                    <a:pt x="2104429" y="105221"/>
                  </a:cubicBezTo>
                  <a:lnTo>
                    <a:pt x="2104429" y="946993"/>
                  </a:lnTo>
                  <a:cubicBezTo>
                    <a:pt x="2104429" y="1005105"/>
                    <a:pt x="2057320" y="1052214"/>
                    <a:pt x="1999208" y="1052214"/>
                  </a:cubicBezTo>
                  <a:lnTo>
                    <a:pt x="105221" y="1052214"/>
                  </a:lnTo>
                  <a:cubicBezTo>
                    <a:pt x="47109" y="1052214"/>
                    <a:pt x="0" y="1005105"/>
                    <a:pt x="0" y="946993"/>
                  </a:cubicBezTo>
                  <a:lnTo>
                    <a:pt x="0" y="105221"/>
                  </a:lnTo>
                  <a:close/>
                </a:path>
              </a:pathLst>
            </a:custGeom>
            <a:solidFill>
              <a:schemeClr val="accent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2258" tIns="122258" rIns="122258" bIns="122258" numCol="1" spcCol="1270" anchor="ctr" anchorCtr="0">
              <a:noAutofit/>
            </a:bodyPr>
            <a:lstStyle/>
            <a:p>
              <a:pPr lvl="0" algn="ctr" defTabSz="1066800">
                <a:lnSpc>
                  <a:spcPct val="90000"/>
                </a:lnSpc>
                <a:spcBef>
                  <a:spcPct val="0"/>
                </a:spcBef>
                <a:spcAft>
                  <a:spcPct val="35000"/>
                </a:spcAft>
              </a:pPr>
              <a:r>
                <a:rPr lang="en-GB" sz="2400" kern="1200" dirty="0" smtClean="0"/>
                <a:t>Cost £</a:t>
              </a:r>
              <a:endParaRPr lang="en-GB" sz="2400" kern="1200" dirty="0"/>
            </a:p>
          </p:txBody>
        </p:sp>
        <p:sp>
          <p:nvSpPr>
            <p:cNvPr id="11" name="Freeform 10"/>
            <p:cNvSpPr/>
            <p:nvPr/>
          </p:nvSpPr>
          <p:spPr>
            <a:xfrm rot="18000000">
              <a:off x="1721182" y="3638328"/>
              <a:ext cx="1096445" cy="368275"/>
            </a:xfrm>
            <a:custGeom>
              <a:avLst/>
              <a:gdLst>
                <a:gd name="connsiteX0" fmla="*/ 0 w 1096445"/>
                <a:gd name="connsiteY0" fmla="*/ 184138 h 368275"/>
                <a:gd name="connsiteX1" fmla="*/ 184138 w 1096445"/>
                <a:gd name="connsiteY1" fmla="*/ 0 h 368275"/>
                <a:gd name="connsiteX2" fmla="*/ 184138 w 1096445"/>
                <a:gd name="connsiteY2" fmla="*/ 73655 h 368275"/>
                <a:gd name="connsiteX3" fmla="*/ 912308 w 1096445"/>
                <a:gd name="connsiteY3" fmla="*/ 73655 h 368275"/>
                <a:gd name="connsiteX4" fmla="*/ 912308 w 1096445"/>
                <a:gd name="connsiteY4" fmla="*/ 0 h 368275"/>
                <a:gd name="connsiteX5" fmla="*/ 1096445 w 1096445"/>
                <a:gd name="connsiteY5" fmla="*/ 184138 h 368275"/>
                <a:gd name="connsiteX6" fmla="*/ 912308 w 1096445"/>
                <a:gd name="connsiteY6" fmla="*/ 368275 h 368275"/>
                <a:gd name="connsiteX7" fmla="*/ 912308 w 1096445"/>
                <a:gd name="connsiteY7" fmla="*/ 294620 h 368275"/>
                <a:gd name="connsiteX8" fmla="*/ 184138 w 1096445"/>
                <a:gd name="connsiteY8" fmla="*/ 294620 h 368275"/>
                <a:gd name="connsiteX9" fmla="*/ 184138 w 1096445"/>
                <a:gd name="connsiteY9" fmla="*/ 368275 h 368275"/>
                <a:gd name="connsiteX10" fmla="*/ 0 w 1096445"/>
                <a:gd name="connsiteY10" fmla="*/ 184138 h 368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6445" h="368275">
                  <a:moveTo>
                    <a:pt x="0" y="184138"/>
                  </a:moveTo>
                  <a:lnTo>
                    <a:pt x="184138" y="0"/>
                  </a:lnTo>
                  <a:lnTo>
                    <a:pt x="184138" y="73655"/>
                  </a:lnTo>
                  <a:lnTo>
                    <a:pt x="912308" y="73655"/>
                  </a:lnTo>
                  <a:lnTo>
                    <a:pt x="912308" y="0"/>
                  </a:lnTo>
                  <a:lnTo>
                    <a:pt x="1096445" y="184138"/>
                  </a:lnTo>
                  <a:lnTo>
                    <a:pt x="912308" y="368275"/>
                  </a:lnTo>
                  <a:lnTo>
                    <a:pt x="912308" y="294620"/>
                  </a:lnTo>
                  <a:lnTo>
                    <a:pt x="184138" y="294620"/>
                  </a:lnTo>
                  <a:lnTo>
                    <a:pt x="184138" y="368275"/>
                  </a:lnTo>
                  <a:lnTo>
                    <a:pt x="0" y="184138"/>
                  </a:lnTo>
                  <a:close/>
                </a:path>
              </a:pathLst>
            </a:custGeom>
            <a:gradFill flip="none" rotWithShape="1">
              <a:gsLst>
                <a:gs pos="0">
                  <a:schemeClr val="accent3"/>
                </a:gs>
                <a:gs pos="100000">
                  <a:schemeClr val="accent1"/>
                </a:gs>
                <a:gs pos="100000">
                  <a:schemeClr val="accent1">
                    <a:tint val="60000"/>
                    <a:hueOff val="0"/>
                    <a:satOff val="0"/>
                    <a:lumOff val="0"/>
                    <a:tint val="23500"/>
                    <a:satMod val="160000"/>
                  </a:schemeClr>
                </a:gs>
              </a:gsLst>
              <a:lin ang="0" scaled="1"/>
              <a:tileRect/>
            </a:gra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10482" tIns="73655" rIns="110482" bIns="73654" numCol="1" spcCol="1270" anchor="ctr" anchorCtr="0">
              <a:noAutofit/>
            </a:bodyPr>
            <a:lstStyle/>
            <a:p>
              <a:pPr lvl="0" algn="ctr" defTabSz="666750">
                <a:lnSpc>
                  <a:spcPct val="90000"/>
                </a:lnSpc>
                <a:spcBef>
                  <a:spcPct val="0"/>
                </a:spcBef>
                <a:spcAft>
                  <a:spcPct val="35000"/>
                </a:spcAft>
              </a:pPr>
              <a:endParaRPr lang="en-GB" sz="1500" kern="1200"/>
            </a:p>
          </p:txBody>
        </p:sp>
      </p:grpSp>
    </p:spTree>
    <p:extLst>
      <p:ext uri="{BB962C8B-B14F-4D97-AF65-F5344CB8AC3E}">
        <p14:creationId xmlns:p14="http://schemas.microsoft.com/office/powerpoint/2010/main" val="2163642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456069"/>
            <a:ext cx="5852161" cy="785991"/>
          </a:xfrm>
          <a:prstGeom prst="rect">
            <a:avLst/>
          </a:prstGeom>
          <a:solidFill>
            <a:srgbClr val="00B2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ectangle 6"/>
          <p:cNvSpPr/>
          <p:nvPr/>
        </p:nvSpPr>
        <p:spPr>
          <a:xfrm>
            <a:off x="1" y="561717"/>
            <a:ext cx="6111240" cy="584775"/>
          </a:xfrm>
          <a:prstGeom prst="rect">
            <a:avLst/>
          </a:prstGeom>
        </p:spPr>
        <p:txBody>
          <a:bodyPr wrap="square">
            <a:spAutoFit/>
          </a:bodyPr>
          <a:lstStyle/>
          <a:p>
            <a:r>
              <a:rPr lang="en-GB" sz="3200" dirty="0" smtClean="0">
                <a:solidFill>
                  <a:schemeClr val="bg1"/>
                </a:solidFill>
                <a:latin typeface="Arial"/>
                <a:cs typeface="Arial"/>
              </a:rPr>
              <a:t>Exercise B – table groups </a:t>
            </a:r>
            <a:endParaRPr lang="en-GB" sz="3200" dirty="0">
              <a:solidFill>
                <a:schemeClr val="bg1"/>
              </a:solidFill>
              <a:latin typeface="Arial"/>
              <a:cs typeface="Aria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9398" y="2400300"/>
            <a:ext cx="6083300" cy="2844800"/>
          </a:xfrm>
          <a:prstGeom prst="rect">
            <a:avLst/>
          </a:prstGeom>
        </p:spPr>
      </p:pic>
      <p:sp>
        <p:nvSpPr>
          <p:cNvPr id="5" name="TextBox 4"/>
          <p:cNvSpPr txBox="1"/>
          <p:nvPr/>
        </p:nvSpPr>
        <p:spPr>
          <a:xfrm>
            <a:off x="611505" y="5463634"/>
            <a:ext cx="8142971" cy="461665"/>
          </a:xfrm>
          <a:prstGeom prst="rect">
            <a:avLst/>
          </a:prstGeom>
          <a:noFill/>
        </p:spPr>
        <p:txBody>
          <a:bodyPr wrap="square" rtlCol="0">
            <a:spAutoFit/>
          </a:bodyPr>
          <a:lstStyle/>
          <a:p>
            <a:pPr algn="ctr"/>
            <a:r>
              <a:rPr lang="en-GB" sz="2400" dirty="0" smtClean="0">
                <a:solidFill>
                  <a:schemeClr val="tx1">
                    <a:lumMod val="75000"/>
                    <a:lumOff val="25000"/>
                  </a:schemeClr>
                </a:solidFill>
                <a:latin typeface="Arial"/>
                <a:cs typeface="Arial"/>
              </a:rPr>
              <a:t>Lessons learnt/outstanding issues from Part B?</a:t>
            </a:r>
            <a:endParaRPr lang="en-GB" sz="2400" dirty="0">
              <a:solidFill>
                <a:schemeClr val="tx1">
                  <a:lumMod val="75000"/>
                  <a:lumOff val="25000"/>
                </a:schemeClr>
              </a:solidFill>
              <a:latin typeface="Arial"/>
              <a:cs typeface="Arial"/>
            </a:endParaRPr>
          </a:p>
        </p:txBody>
      </p:sp>
    </p:spTree>
    <p:extLst>
      <p:ext uri="{BB962C8B-B14F-4D97-AF65-F5344CB8AC3E}">
        <p14:creationId xmlns:p14="http://schemas.microsoft.com/office/powerpoint/2010/main" val="3234245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8325" y="1600521"/>
            <a:ext cx="7891849" cy="5016758"/>
          </a:xfrm>
          <a:prstGeom prst="rect">
            <a:avLst/>
          </a:prstGeom>
        </p:spPr>
        <p:txBody>
          <a:bodyPr wrap="square">
            <a:spAutoFit/>
          </a:bodyPr>
          <a:lstStyle/>
          <a:p>
            <a:pPr marL="342900" indent="-342900">
              <a:spcBef>
                <a:spcPts val="1200"/>
              </a:spcBef>
              <a:buFont typeface="Arial" panose="020B0604020202020204" pitchFamily="34" charset="0"/>
              <a:buChar char="•"/>
            </a:pPr>
            <a:r>
              <a:rPr lang="en-GB" sz="2400" b="1" dirty="0" smtClean="0">
                <a:solidFill>
                  <a:schemeClr val="tx1">
                    <a:lumMod val="75000"/>
                    <a:lumOff val="25000"/>
                  </a:schemeClr>
                </a:solidFill>
                <a:latin typeface="Arial" panose="020B0604020202020204" pitchFamily="34" charset="0"/>
                <a:cs typeface="Arial" panose="020B0604020202020204" pitchFamily="34" charset="0"/>
              </a:rPr>
              <a:t>Reporting template</a:t>
            </a:r>
            <a:r>
              <a:rPr lang="en-GB" sz="2400" dirty="0" smtClean="0">
                <a:solidFill>
                  <a:schemeClr val="tx1">
                    <a:lumMod val="75000"/>
                    <a:lumOff val="25000"/>
                  </a:schemeClr>
                </a:solidFill>
                <a:latin typeface="Arial" panose="020B0604020202020204" pitchFamily="34" charset="0"/>
                <a:cs typeface="Arial" panose="020B0604020202020204" pitchFamily="34" charset="0"/>
              </a:rPr>
              <a:t>, </a:t>
            </a:r>
            <a:r>
              <a:rPr lang="en-GB" sz="2400" b="1" dirty="0" smtClean="0">
                <a:solidFill>
                  <a:schemeClr val="tx1">
                    <a:lumMod val="75000"/>
                    <a:lumOff val="25000"/>
                  </a:schemeClr>
                </a:solidFill>
                <a:latin typeface="Arial" panose="020B0604020202020204" pitchFamily="34" charset="0"/>
                <a:cs typeface="Arial" panose="020B0604020202020204" pitchFamily="34" charset="0"/>
              </a:rPr>
              <a:t>Guidance Notes </a:t>
            </a:r>
            <a:r>
              <a:rPr lang="en-GB" sz="2400" dirty="0" smtClean="0">
                <a:solidFill>
                  <a:schemeClr val="tx1">
                    <a:lumMod val="75000"/>
                    <a:lumOff val="25000"/>
                  </a:schemeClr>
                </a:solidFill>
                <a:latin typeface="Arial" panose="020B0604020202020204" pitchFamily="34" charset="0"/>
                <a:cs typeface="Arial" panose="020B0604020202020204" pitchFamily="34" charset="0"/>
              </a:rPr>
              <a:t>and </a:t>
            </a:r>
            <a:r>
              <a:rPr lang="en-GB" sz="2400" b="1" dirty="0" smtClean="0">
                <a:solidFill>
                  <a:schemeClr val="tx1">
                    <a:lumMod val="75000"/>
                    <a:lumOff val="25000"/>
                  </a:schemeClr>
                </a:solidFill>
                <a:latin typeface="Arial" panose="020B0604020202020204" pitchFamily="34" charset="0"/>
                <a:cs typeface="Arial" panose="020B0604020202020204" pitchFamily="34" charset="0"/>
              </a:rPr>
              <a:t>Frequently Asked Questions (FAQ’s)</a:t>
            </a:r>
            <a:r>
              <a:rPr lang="en-GB" sz="2400" dirty="0" smtClean="0">
                <a:solidFill>
                  <a:schemeClr val="tx1">
                    <a:lumMod val="75000"/>
                    <a:lumOff val="25000"/>
                  </a:schemeClr>
                </a:solidFill>
                <a:latin typeface="Arial" panose="020B0604020202020204" pitchFamily="34" charset="0"/>
                <a:cs typeface="Arial" panose="020B0604020202020204" pitchFamily="34" charset="0"/>
              </a:rPr>
              <a:t> are all available on the </a:t>
            </a:r>
            <a:r>
              <a:rPr lang="en-GB" sz="2400" dirty="0">
                <a:solidFill>
                  <a:schemeClr val="tx1">
                    <a:lumMod val="75000"/>
                    <a:lumOff val="25000"/>
                  </a:schemeClr>
                </a:solidFill>
                <a:latin typeface="Arial" panose="020B0604020202020204" pitchFamily="34" charset="0"/>
                <a:cs typeface="Arial" panose="020B0604020202020204" pitchFamily="34" charset="0"/>
              </a:rPr>
              <a:t>SSN </a:t>
            </a:r>
            <a:r>
              <a:rPr lang="en-GB" sz="2400" dirty="0" smtClean="0">
                <a:solidFill>
                  <a:schemeClr val="tx1">
                    <a:lumMod val="75000"/>
                    <a:lumOff val="25000"/>
                  </a:schemeClr>
                </a:solidFill>
                <a:latin typeface="Arial" panose="020B0604020202020204" pitchFamily="34" charset="0"/>
                <a:cs typeface="Arial" panose="020B0604020202020204" pitchFamily="34" charset="0"/>
                <a:hlinkClick r:id="rId2"/>
              </a:rPr>
              <a:t>website</a:t>
            </a:r>
            <a:endParaRPr lang="en-GB" sz="2400" dirty="0">
              <a:solidFill>
                <a:schemeClr val="tx1">
                  <a:lumMod val="75000"/>
                  <a:lumOff val="25000"/>
                </a:schemeClr>
              </a:solidFill>
              <a:latin typeface="Arial" panose="020B0604020202020204" pitchFamily="34" charset="0"/>
              <a:cs typeface="Arial" panose="020B0604020202020204" pitchFamily="34" charset="0"/>
            </a:endParaRPr>
          </a:p>
          <a:p>
            <a:pPr marL="342900" indent="-342900">
              <a:spcBef>
                <a:spcPts val="1200"/>
              </a:spcBef>
              <a:buFont typeface="Arial" panose="020B0604020202020204" pitchFamily="34" charset="0"/>
              <a:buChar char="•"/>
            </a:pPr>
            <a:r>
              <a:rPr lang="en-GB" sz="2400" dirty="0" smtClean="0">
                <a:solidFill>
                  <a:schemeClr val="tx1">
                    <a:lumMod val="75000"/>
                    <a:lumOff val="25000"/>
                  </a:schemeClr>
                </a:solidFill>
                <a:latin typeface="Arial" panose="020B0604020202020204" pitchFamily="34" charset="0"/>
                <a:cs typeface="Arial" panose="020B0604020202020204" pitchFamily="34" charset="0"/>
              </a:rPr>
              <a:t>Completed reports for 2014-15 (a pilot year) are due on </a:t>
            </a:r>
            <a:r>
              <a:rPr lang="en-GB" sz="2400" b="1" dirty="0" smtClean="0">
                <a:solidFill>
                  <a:schemeClr val="tx1">
                    <a:lumMod val="75000"/>
                    <a:lumOff val="25000"/>
                  </a:schemeClr>
                </a:solidFill>
                <a:latin typeface="Arial" panose="020B0604020202020204" pitchFamily="34" charset="0"/>
                <a:cs typeface="Arial" panose="020B0604020202020204" pitchFamily="34" charset="0"/>
              </a:rPr>
              <a:t>30 November 2015 </a:t>
            </a:r>
            <a:r>
              <a:rPr lang="en-GB" sz="2400" dirty="0" smtClean="0">
                <a:solidFill>
                  <a:schemeClr val="tx1">
                    <a:lumMod val="75000"/>
                    <a:lumOff val="25000"/>
                  </a:schemeClr>
                </a:solidFill>
                <a:latin typeface="Arial" panose="020B0604020202020204" pitchFamily="34" charset="0"/>
                <a:cs typeface="Arial" panose="020B0604020202020204" pitchFamily="34" charset="0"/>
              </a:rPr>
              <a:t>and should be submitted to </a:t>
            </a:r>
            <a:r>
              <a:rPr lang="en-GB" sz="2400" dirty="0">
                <a:solidFill>
                  <a:srgbClr val="0070C0"/>
                </a:solidFill>
                <a:latin typeface="Arial" panose="020B0604020202020204" pitchFamily="34" charset="0"/>
                <a:cs typeface="Arial" panose="020B0604020202020204" pitchFamily="34" charset="0"/>
                <a:hlinkClick r:id="rId3"/>
              </a:rPr>
              <a:t>ssn@keepscotlandbeautiful.org</a:t>
            </a:r>
            <a:r>
              <a:rPr lang="en-GB" sz="2400" dirty="0">
                <a:solidFill>
                  <a:srgbClr val="0070C0"/>
                </a:solidFill>
                <a:latin typeface="Arial" panose="020B0604020202020204" pitchFamily="34" charset="0"/>
                <a:cs typeface="Arial" panose="020B0604020202020204" pitchFamily="34" charset="0"/>
              </a:rPr>
              <a:t> </a:t>
            </a:r>
          </a:p>
          <a:p>
            <a:pPr marL="342900" indent="-342900">
              <a:spcBef>
                <a:spcPts val="1200"/>
              </a:spcBef>
              <a:buFont typeface="Arial" panose="020B0604020202020204" pitchFamily="34" charset="0"/>
              <a:buChar char="•"/>
            </a:pPr>
            <a:r>
              <a:rPr lang="en-GB" sz="2400" dirty="0">
                <a:solidFill>
                  <a:schemeClr val="tx1">
                    <a:lumMod val="75000"/>
                    <a:lumOff val="25000"/>
                  </a:schemeClr>
                </a:solidFill>
                <a:latin typeface="Arial" panose="020B0604020202020204" pitchFamily="34" charset="0"/>
                <a:cs typeface="Arial" panose="020B0604020202020204" pitchFamily="34" charset="0"/>
              </a:rPr>
              <a:t>After today, and if your query is </a:t>
            </a:r>
            <a:r>
              <a:rPr lang="en-GB" sz="2400" b="1" dirty="0">
                <a:solidFill>
                  <a:schemeClr val="tx1">
                    <a:lumMod val="75000"/>
                    <a:lumOff val="25000"/>
                  </a:schemeClr>
                </a:solidFill>
                <a:latin typeface="Arial" panose="020B0604020202020204" pitchFamily="34" charset="0"/>
                <a:cs typeface="Arial" panose="020B0604020202020204" pitchFamily="34" charset="0"/>
              </a:rPr>
              <a:t>NOT</a:t>
            </a:r>
            <a:r>
              <a:rPr lang="en-GB" sz="2400" dirty="0">
                <a:solidFill>
                  <a:schemeClr val="tx1">
                    <a:lumMod val="75000"/>
                    <a:lumOff val="25000"/>
                  </a:schemeClr>
                </a:solidFill>
                <a:latin typeface="Arial" panose="020B0604020202020204" pitchFamily="34" charset="0"/>
                <a:cs typeface="Arial" panose="020B0604020202020204" pitchFamily="34" charset="0"/>
              </a:rPr>
              <a:t> answered by the Guidance Notes or FAQ’s please email:</a:t>
            </a:r>
          </a:p>
          <a:p>
            <a:pPr marL="355600" indent="-355600"/>
            <a:r>
              <a:rPr lang="en-GB" sz="2400" dirty="0" smtClean="0">
                <a:latin typeface="Arial" panose="020B0604020202020204" pitchFamily="34" charset="0"/>
                <a:cs typeface="Arial" panose="020B0604020202020204" pitchFamily="34" charset="0"/>
              </a:rPr>
              <a:t>	</a:t>
            </a:r>
            <a:r>
              <a:rPr lang="en-GB" sz="2400" dirty="0" smtClean="0">
                <a:latin typeface="Arial" panose="020B0604020202020204" pitchFamily="34" charset="0"/>
                <a:cs typeface="Arial" panose="020B0604020202020204" pitchFamily="34" charset="0"/>
                <a:hlinkClick r:id="rId4"/>
              </a:rPr>
              <a:t>rebecca.vivers@keepscotlandbeautiful.org</a:t>
            </a:r>
            <a:endParaRPr lang="en-GB" sz="2400" dirty="0" smtClean="0">
              <a:latin typeface="Arial" panose="020B0604020202020204" pitchFamily="34" charset="0"/>
              <a:cs typeface="Arial" panose="020B0604020202020204" pitchFamily="34" charset="0"/>
            </a:endParaRPr>
          </a:p>
          <a:p>
            <a:pPr marL="355600" indent="-355600"/>
            <a:r>
              <a:rPr lang="en-GB" sz="2400" dirty="0">
                <a:latin typeface="Arial" panose="020B0604020202020204" pitchFamily="34" charset="0"/>
                <a:cs typeface="Arial" panose="020B0604020202020204" pitchFamily="34" charset="0"/>
              </a:rPr>
              <a:t>	</a:t>
            </a:r>
            <a:r>
              <a:rPr lang="en-GB" sz="2400" dirty="0" smtClean="0">
                <a:latin typeface="Arial" panose="020B0604020202020204" pitchFamily="34" charset="0"/>
                <a:cs typeface="Arial" panose="020B0604020202020204" pitchFamily="34" charset="0"/>
                <a:hlinkClick r:id="rId5"/>
              </a:rPr>
              <a:t>jennifer.kaczmarski@keepscotlandbeautiful.org</a:t>
            </a:r>
            <a:endParaRPr lang="en-GB" sz="2400" dirty="0" smtClean="0">
              <a:latin typeface="Arial" panose="020B0604020202020204" pitchFamily="34" charset="0"/>
              <a:cs typeface="Arial" panose="020B0604020202020204" pitchFamily="34" charset="0"/>
            </a:endParaRPr>
          </a:p>
          <a:p>
            <a:pPr marL="355600" indent="-355600"/>
            <a:r>
              <a:rPr lang="en-GB" sz="2400" dirty="0" smtClean="0">
                <a:solidFill>
                  <a:schemeClr val="tx1">
                    <a:lumMod val="75000"/>
                    <a:lumOff val="25000"/>
                  </a:schemeClr>
                </a:solidFill>
                <a:latin typeface="Arial" panose="020B0604020202020204" pitchFamily="34" charset="0"/>
                <a:cs typeface="Arial" panose="020B0604020202020204" pitchFamily="34" charset="0"/>
              </a:rPr>
              <a:t>	</a:t>
            </a:r>
            <a:r>
              <a:rPr lang="en-GB" sz="2400" dirty="0" smtClean="0">
                <a:solidFill>
                  <a:schemeClr val="tx1">
                    <a:lumMod val="75000"/>
                    <a:lumOff val="25000"/>
                  </a:schemeClr>
                </a:solidFill>
                <a:latin typeface="Arial" panose="020B0604020202020204" pitchFamily="34" charset="0"/>
                <a:cs typeface="Arial" panose="020B0604020202020204" pitchFamily="34" charset="0"/>
                <a:hlinkClick r:id="rId6"/>
              </a:rPr>
              <a:t>jen.cassells@keepscotlandbeautiful.org</a:t>
            </a:r>
            <a:endParaRPr lang="en-GB" sz="2400" dirty="0" smtClean="0">
              <a:solidFill>
                <a:schemeClr val="tx1">
                  <a:lumMod val="75000"/>
                  <a:lumOff val="25000"/>
                </a:schemeClr>
              </a:solidFill>
              <a:latin typeface="Arial" panose="020B0604020202020204" pitchFamily="34" charset="0"/>
              <a:cs typeface="Arial" panose="020B0604020202020204" pitchFamily="34" charset="0"/>
            </a:endParaRPr>
          </a:p>
          <a:p>
            <a:pPr marL="355600" indent="-355600"/>
            <a:endParaRPr lang="en-GB" dirty="0">
              <a:solidFill>
                <a:schemeClr val="tx1">
                  <a:lumMod val="75000"/>
                  <a:lumOff val="25000"/>
                </a:schemeClr>
              </a:solidFill>
              <a:latin typeface="Arial"/>
              <a:cs typeface="Arial"/>
            </a:endParaRPr>
          </a:p>
          <a:p>
            <a:pPr marL="342900" indent="-342900">
              <a:buFont typeface="Arial" panose="020B0604020202020204" pitchFamily="34" charset="0"/>
              <a:buChar char="•"/>
            </a:pPr>
            <a:endParaRPr lang="en-GB" dirty="0">
              <a:solidFill>
                <a:schemeClr val="tx1">
                  <a:lumMod val="75000"/>
                  <a:lumOff val="25000"/>
                </a:schemeClr>
              </a:solidFill>
              <a:latin typeface="Arial"/>
              <a:cs typeface="Arial"/>
            </a:endParaRPr>
          </a:p>
        </p:txBody>
      </p:sp>
      <p:sp>
        <p:nvSpPr>
          <p:cNvPr id="3" name="Rectangle 2"/>
          <p:cNvSpPr/>
          <p:nvPr/>
        </p:nvSpPr>
        <p:spPr>
          <a:xfrm>
            <a:off x="0" y="456069"/>
            <a:ext cx="5852161" cy="785991"/>
          </a:xfrm>
          <a:prstGeom prst="rect">
            <a:avLst/>
          </a:prstGeom>
          <a:solidFill>
            <a:srgbClr val="00B2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3200" dirty="0" smtClean="0">
                <a:latin typeface="Arial" panose="020B0604020202020204" pitchFamily="34" charset="0"/>
                <a:cs typeface="Arial" panose="020B0604020202020204" pitchFamily="34" charset="0"/>
              </a:rPr>
              <a:t>	Reporting Process</a:t>
            </a:r>
            <a:endParaRPr lang="en-GB"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32827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456069"/>
            <a:ext cx="5852161" cy="785991"/>
          </a:xfrm>
          <a:prstGeom prst="rect">
            <a:avLst/>
          </a:prstGeom>
          <a:solidFill>
            <a:srgbClr val="00B2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ectangle 6"/>
          <p:cNvSpPr/>
          <p:nvPr/>
        </p:nvSpPr>
        <p:spPr>
          <a:xfrm>
            <a:off x="1" y="561717"/>
            <a:ext cx="6111240" cy="584775"/>
          </a:xfrm>
          <a:prstGeom prst="rect">
            <a:avLst/>
          </a:prstGeom>
        </p:spPr>
        <p:txBody>
          <a:bodyPr wrap="square">
            <a:spAutoFit/>
          </a:bodyPr>
          <a:lstStyle/>
          <a:p>
            <a:r>
              <a:rPr lang="en-GB" sz="3200" dirty="0" smtClean="0">
                <a:solidFill>
                  <a:schemeClr val="bg1"/>
                </a:solidFill>
                <a:latin typeface="Arial"/>
                <a:cs typeface="Arial"/>
              </a:rPr>
              <a:t>Part 3 – Projects </a:t>
            </a:r>
            <a:endParaRPr lang="en-GB" sz="3200" dirty="0">
              <a:solidFill>
                <a:schemeClr val="bg1"/>
              </a:solidFill>
              <a:latin typeface="Arial"/>
              <a:cs typeface="Arial"/>
            </a:endParaRPr>
          </a:p>
        </p:txBody>
      </p:sp>
      <p:graphicFrame>
        <p:nvGraphicFramePr>
          <p:cNvPr id="6" name="Table 5"/>
          <p:cNvGraphicFramePr>
            <a:graphicFrameLocks noGrp="1"/>
          </p:cNvGraphicFramePr>
          <p:nvPr>
            <p:extLst>
              <p:ext uri="{D42A27DB-BD31-4B8C-83A1-F6EECF244321}">
                <p14:modId xmlns:p14="http://schemas.microsoft.com/office/powerpoint/2010/main" val="4088079787"/>
              </p:ext>
            </p:extLst>
          </p:nvPr>
        </p:nvGraphicFramePr>
        <p:xfrm>
          <a:off x="2326528" y="2440365"/>
          <a:ext cx="3924300" cy="2181860"/>
        </p:xfrm>
        <a:graphic>
          <a:graphicData uri="http://schemas.openxmlformats.org/drawingml/2006/table">
            <a:tbl>
              <a:tblPr firstRow="1" bandRow="1">
                <a:tableStyleId>{93296810-A885-4BE3-A3E7-6D5BEEA58F35}</a:tableStyleId>
              </a:tblPr>
              <a:tblGrid>
                <a:gridCol w="3924300"/>
              </a:tblGrid>
              <a:tr h="6985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b="1" dirty="0" smtClean="0">
                          <a:solidFill>
                            <a:schemeClr val="tx1"/>
                          </a:solidFill>
                          <a:latin typeface="Arial" panose="020B0604020202020204" pitchFamily="34" charset="0"/>
                          <a:cs typeface="Arial" panose="020B0604020202020204" pitchFamily="34" charset="0"/>
                        </a:rPr>
                        <a:t>Part C - Carbon reductions from projects</a:t>
                      </a:r>
                    </a:p>
                  </a:txBody>
                  <a:tcPr>
                    <a:solidFill>
                      <a:srgbClr val="FFC000"/>
                    </a:solidFill>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dirty="0" smtClean="0">
                          <a:solidFill>
                            <a:schemeClr val="tx1"/>
                          </a:solidFill>
                          <a:latin typeface="Arial" panose="020B0604020202020204" pitchFamily="34" charset="0"/>
                          <a:cs typeface="Arial" panose="020B0604020202020204" pitchFamily="34" charset="0"/>
                        </a:rPr>
                        <a:t>Question 3e</a:t>
                      </a:r>
                    </a:p>
                  </a:txBody>
                  <a:tcPr>
                    <a:solidFill>
                      <a:srgbClr val="FFF2CD"/>
                    </a:solidFill>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dirty="0" smtClean="0">
                          <a:solidFill>
                            <a:schemeClr val="tx1"/>
                          </a:solidFill>
                          <a:latin typeface="Arial" panose="020B0604020202020204" pitchFamily="34" charset="0"/>
                          <a:cs typeface="Arial" panose="020B0604020202020204" pitchFamily="34" charset="0"/>
                        </a:rPr>
                        <a:t>Question 3f</a:t>
                      </a:r>
                    </a:p>
                  </a:txBody>
                  <a:tcPr>
                    <a:solidFill>
                      <a:srgbClr val="FFF2CD"/>
                    </a:solidFill>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dirty="0" smtClean="0">
                          <a:solidFill>
                            <a:schemeClr val="tx1"/>
                          </a:solidFill>
                          <a:latin typeface="Arial" panose="020B0604020202020204" pitchFamily="34" charset="0"/>
                          <a:cs typeface="Arial" panose="020B0604020202020204" pitchFamily="34" charset="0"/>
                        </a:rPr>
                        <a:t>Question 3h</a:t>
                      </a:r>
                    </a:p>
                  </a:txBody>
                  <a:tcPr>
                    <a:solidFill>
                      <a:srgbClr val="FFF2CD"/>
                    </a:solidFill>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dirty="0" smtClean="0">
                          <a:solidFill>
                            <a:schemeClr val="tx1"/>
                          </a:solidFill>
                          <a:latin typeface="Arial" panose="020B0604020202020204" pitchFamily="34" charset="0"/>
                          <a:cs typeface="Arial" panose="020B0604020202020204" pitchFamily="34" charset="0"/>
                        </a:rPr>
                        <a:t>Question 3j</a:t>
                      </a:r>
                    </a:p>
                  </a:txBody>
                  <a:tcPr>
                    <a:solidFill>
                      <a:srgbClr val="FFF2CD"/>
                    </a:solidFill>
                  </a:tcPr>
                </a:tc>
              </a:tr>
            </a:tbl>
          </a:graphicData>
        </a:graphic>
      </p:graphicFrame>
    </p:spTree>
    <p:extLst>
      <p:ext uri="{BB962C8B-B14F-4D97-AF65-F5344CB8AC3E}">
        <p14:creationId xmlns:p14="http://schemas.microsoft.com/office/powerpoint/2010/main" val="32246854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14343703"/>
              </p:ext>
            </p:extLst>
          </p:nvPr>
        </p:nvGraphicFramePr>
        <p:xfrm>
          <a:off x="231913" y="221974"/>
          <a:ext cx="6043738" cy="1391599"/>
        </p:xfrm>
        <a:graphic>
          <a:graphicData uri="http://schemas.openxmlformats.org/drawingml/2006/table">
            <a:tbl>
              <a:tblPr/>
              <a:tblGrid>
                <a:gridCol w="643440"/>
                <a:gridCol w="3343589"/>
                <a:gridCol w="2056709"/>
              </a:tblGrid>
              <a:tr h="467674">
                <a:tc>
                  <a:txBody>
                    <a:bodyPr/>
                    <a:lstStyle/>
                    <a:p>
                      <a:pPr algn="ctr" fontAlgn="ctr"/>
                      <a:r>
                        <a:rPr lang="en-GB" sz="1400" b="1" i="0" u="none" strike="noStrike" dirty="0">
                          <a:solidFill>
                            <a:srgbClr val="000000"/>
                          </a:solidFill>
                          <a:effectLst/>
                          <a:latin typeface="Calibri" panose="020F0502020204030204" pitchFamily="34" charset="0"/>
                        </a:rPr>
                        <a:t> </a:t>
                      </a:r>
                    </a:p>
                  </a:txBody>
                  <a:tcPr marL="9525" marR="9525" marT="9525" marB="0" anchor="ctr">
                    <a:lnL w="12700" cap="flat" cmpd="sng" algn="ctr">
                      <a:noFill/>
                      <a:prstDash val="solid"/>
                      <a:round/>
                      <a:headEnd type="none" w="med" len="med"/>
                      <a:tailEnd type="none" w="med" len="med"/>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algn="l" fontAlgn="ctr"/>
                      <a:r>
                        <a:rPr lang="en-GB" sz="2400" b="1" i="0" u="none" strike="noStrike" dirty="0" smtClean="0">
                          <a:solidFill>
                            <a:srgbClr val="000000"/>
                          </a:solidFill>
                          <a:effectLst/>
                          <a:latin typeface="Calibri" panose="020F0502020204030204" pitchFamily="34" charset="0"/>
                        </a:rPr>
                        <a:t>Projects and changes</a:t>
                      </a:r>
                      <a:endParaRPr lang="en-GB" sz="2400" b="1"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w="6350" cap="flat" cmpd="sng" algn="ctr">
                      <a:solidFill>
                        <a:srgbClr val="FFF2CC"/>
                      </a:solidFill>
                      <a:prstDash val="solid"/>
                      <a:round/>
                      <a:headEnd type="none" w="med" len="med"/>
                      <a:tailEnd type="none" w="med" len="med"/>
                    </a:lnB>
                    <a:solidFill>
                      <a:srgbClr val="FFD966"/>
                    </a:solidFill>
                  </a:tcPr>
                </a:tc>
                <a:tc>
                  <a:txBody>
                    <a:bodyPr/>
                    <a:lstStyle/>
                    <a:p>
                      <a:endParaRPr lang="en-GB"/>
                    </a:p>
                  </a:txBody>
                  <a:tcPr marL="9525" marR="9525" marT="9525" marB="0" anchor="ctr">
                    <a:lnL>
                      <a:noFill/>
                    </a:lnL>
                    <a:lnR>
                      <a:noFill/>
                    </a:lnR>
                    <a:lnT>
                      <a:noFill/>
                    </a:lnT>
                    <a:lnB w="6350" cap="flat" cmpd="sng" algn="ctr">
                      <a:solidFill>
                        <a:srgbClr val="FFF2CC"/>
                      </a:solidFill>
                      <a:prstDash val="solid"/>
                      <a:round/>
                      <a:headEnd type="none" w="med" len="med"/>
                      <a:tailEnd type="none" w="med" len="med"/>
                    </a:lnB>
                    <a:solidFill>
                      <a:srgbClr val="FFD966"/>
                    </a:solidFill>
                  </a:tcPr>
                </a:tc>
              </a:tr>
              <a:tr h="900613">
                <a:tc>
                  <a:txBody>
                    <a:bodyPr/>
                    <a:lstStyle/>
                    <a:p>
                      <a:pPr algn="ctr" fontAlgn="b"/>
                      <a:r>
                        <a:rPr lang="en-GB" sz="2000" b="1" i="0" u="none" strike="noStrike" dirty="0" smtClean="0">
                          <a:solidFill>
                            <a:srgbClr val="000000"/>
                          </a:solidFill>
                          <a:effectLst/>
                          <a:latin typeface="Calibri" panose="020F0502020204030204" pitchFamily="34" charset="0"/>
                        </a:rPr>
                        <a:t>3e</a:t>
                      </a:r>
                      <a:endParaRPr lang="en-GB" sz="2000" b="1" i="0" u="none" strike="noStrike" dirty="0">
                        <a:solidFill>
                          <a:srgbClr val="000000"/>
                        </a:solidFill>
                        <a:effectLst/>
                        <a:latin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2CC"/>
                    </a:solidFill>
                  </a:tcPr>
                </a:tc>
                <a:tc gridSpan="2">
                  <a:txBody>
                    <a:bodyPr/>
                    <a:lstStyle/>
                    <a:p>
                      <a:pPr algn="l" fontAlgn="b"/>
                      <a:r>
                        <a:rPr lang="en-GB" sz="2000" b="1" i="0" u="none" strike="noStrike" dirty="0" smtClean="0">
                          <a:solidFill>
                            <a:srgbClr val="000000"/>
                          </a:solidFill>
                          <a:effectLst/>
                          <a:latin typeface="Calibri" panose="020F0502020204030204" pitchFamily="34" charset="0"/>
                        </a:rPr>
                        <a:t>Estimated</a:t>
                      </a:r>
                      <a:r>
                        <a:rPr lang="en-GB" sz="2000" b="1" i="0" u="none" strike="noStrike" baseline="0" dirty="0" smtClean="0">
                          <a:solidFill>
                            <a:srgbClr val="000000"/>
                          </a:solidFill>
                          <a:effectLst/>
                          <a:latin typeface="Calibri" panose="020F0502020204030204" pitchFamily="34" charset="0"/>
                        </a:rPr>
                        <a:t> total annual carbon savings from all projects implemented by the organisations in the report year</a:t>
                      </a:r>
                      <a:r>
                        <a:rPr lang="en-GB" sz="2000" b="1" i="0" u="none" strike="noStrike" dirty="0">
                          <a:solidFill>
                            <a:srgbClr val="000000"/>
                          </a:solidFill>
                          <a:effectLst/>
                          <a:latin typeface="Calibri" panose="020F0502020204030204" pitchFamily="34" charset="0"/>
                        </a:rPr>
                        <a:t> </a:t>
                      </a:r>
                    </a:p>
                  </a:txBody>
                  <a:tcPr marL="9525" marR="9525" marT="9525" marB="0" anchor="ctr">
                    <a:lnL w="6350" cap="flat" cmpd="sng" algn="ctr">
                      <a:noFill/>
                      <a:prstDash val="solid"/>
                      <a:round/>
                      <a:headEnd type="none" w="med" len="med"/>
                      <a:tailEnd type="none" w="med" len="med"/>
                    </a:lnL>
                    <a:lnR w="6350" cap="flat" cmpd="sng" algn="ctr">
                      <a:solidFill>
                        <a:srgbClr val="FFF2CC"/>
                      </a:solidFill>
                      <a:prstDash val="solid"/>
                      <a:round/>
                      <a:headEnd type="none" w="med" len="med"/>
                      <a:tailEnd type="none" w="med" len="med"/>
                    </a:lnR>
                    <a:lnT w="6350" cap="flat" cmpd="sng" algn="ctr">
                      <a:solidFill>
                        <a:srgbClr val="FFF2CC"/>
                      </a:solidFill>
                      <a:prstDash val="solid"/>
                      <a:round/>
                      <a:headEnd type="none" w="med" len="med"/>
                      <a:tailEnd type="none" w="med" len="med"/>
                    </a:lnT>
                    <a:lnB w="6350" cap="flat" cmpd="sng" algn="ctr">
                      <a:solidFill>
                        <a:srgbClr val="FFF2CC"/>
                      </a:solidFill>
                      <a:prstDash val="solid"/>
                      <a:round/>
                      <a:headEnd type="none" w="med" len="med"/>
                      <a:tailEnd type="none" w="med" len="med"/>
                    </a:lnB>
                    <a:solidFill>
                      <a:srgbClr val="FFF2CC"/>
                    </a:solidFill>
                  </a:tcPr>
                </a:tc>
                <a:tc hMerge="1">
                  <a:txBody>
                    <a:bodyPr/>
                    <a:lstStyle/>
                    <a:p>
                      <a:pPr algn="ctr" fontAlgn="b"/>
                      <a:endParaRPr lang="en-GB" sz="1100" b="1"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FFF2CC"/>
                      </a:solidFill>
                      <a:prstDash val="solid"/>
                      <a:round/>
                      <a:headEnd type="none" w="med" len="med"/>
                      <a:tailEnd type="none" w="med" len="med"/>
                    </a:lnL>
                    <a:lnR w="6350" cap="flat" cmpd="sng" algn="ctr">
                      <a:solidFill>
                        <a:srgbClr val="FFF2CC"/>
                      </a:solidFill>
                      <a:prstDash val="solid"/>
                      <a:round/>
                      <a:headEnd type="none" w="med" len="med"/>
                      <a:tailEnd type="none" w="med" len="med"/>
                    </a:lnR>
                    <a:lnT w="6350" cap="flat" cmpd="sng" algn="ctr">
                      <a:solidFill>
                        <a:srgbClr val="FFF2CC"/>
                      </a:solidFill>
                      <a:prstDash val="solid"/>
                      <a:round/>
                      <a:headEnd type="none" w="med" len="med"/>
                      <a:tailEnd type="none" w="med" len="med"/>
                    </a:lnT>
                    <a:lnB w="6350" cap="flat" cmpd="sng" algn="ctr">
                      <a:solidFill>
                        <a:srgbClr val="FFF2CC"/>
                      </a:solidFill>
                      <a:prstDash val="solid"/>
                      <a:round/>
                      <a:headEnd type="none" w="med" len="med"/>
                      <a:tailEnd type="none" w="med" len="med"/>
                    </a:lnB>
                    <a:solidFill>
                      <a:srgbClr val="FFF2CC"/>
                    </a:solidFill>
                  </a:tcPr>
                </a:tc>
              </a:tr>
            </a:tbl>
          </a:graphicData>
        </a:graphic>
      </p:graphicFrame>
      <p:sp>
        <p:nvSpPr>
          <p:cNvPr id="3" name="TextBox 2"/>
          <p:cNvSpPr txBox="1"/>
          <p:nvPr/>
        </p:nvSpPr>
        <p:spPr>
          <a:xfrm>
            <a:off x="489584" y="1749712"/>
            <a:ext cx="8142971" cy="4524315"/>
          </a:xfrm>
          <a:prstGeom prst="rect">
            <a:avLst/>
          </a:prstGeom>
          <a:noFill/>
        </p:spPr>
        <p:txBody>
          <a:bodyPr wrap="square" rtlCol="0">
            <a:spAutoFit/>
          </a:bodyPr>
          <a:lstStyle/>
          <a:p>
            <a:r>
              <a:rPr lang="en-GB" sz="2400" b="1" dirty="0" smtClean="0">
                <a:solidFill>
                  <a:schemeClr val="tx1">
                    <a:lumMod val="75000"/>
                    <a:lumOff val="25000"/>
                  </a:schemeClr>
                </a:solidFill>
                <a:latin typeface="Arial"/>
                <a:cs typeface="Arial"/>
              </a:rPr>
              <a:t>Key points:</a:t>
            </a:r>
          </a:p>
          <a:p>
            <a:pPr marL="342900" indent="-342900">
              <a:buFont typeface="Arial" panose="020B0604020202020204" pitchFamily="34" charset="0"/>
              <a:buChar char="•"/>
            </a:pPr>
            <a:r>
              <a:rPr lang="en-GB" sz="2400" dirty="0" smtClean="0">
                <a:solidFill>
                  <a:schemeClr val="tx1">
                    <a:lumMod val="75000"/>
                    <a:lumOff val="25000"/>
                  </a:schemeClr>
                </a:solidFill>
                <a:latin typeface="Arial"/>
                <a:cs typeface="Arial"/>
              </a:rPr>
              <a:t>Focus is on </a:t>
            </a:r>
            <a:r>
              <a:rPr lang="en-GB" sz="2400" b="1" dirty="0" smtClean="0">
                <a:solidFill>
                  <a:schemeClr val="tx1">
                    <a:lumMod val="75000"/>
                    <a:lumOff val="25000"/>
                  </a:schemeClr>
                </a:solidFill>
                <a:latin typeface="Arial"/>
                <a:cs typeface="Arial"/>
              </a:rPr>
              <a:t>estimated </a:t>
            </a:r>
            <a:r>
              <a:rPr lang="en-GB" sz="2400" dirty="0" smtClean="0">
                <a:solidFill>
                  <a:schemeClr val="tx1">
                    <a:lumMod val="75000"/>
                    <a:lumOff val="25000"/>
                  </a:schemeClr>
                </a:solidFill>
                <a:latin typeface="Arial"/>
                <a:cs typeface="Arial"/>
              </a:rPr>
              <a:t>annual savings that you will get from all projects implemented in the reporting year e.g. 2014/15</a:t>
            </a:r>
          </a:p>
          <a:p>
            <a:pPr marL="342900" indent="-342900">
              <a:buFont typeface="Arial" panose="020B0604020202020204" pitchFamily="34" charset="0"/>
              <a:buChar char="•"/>
            </a:pPr>
            <a:r>
              <a:rPr lang="en-GB" sz="2400" dirty="0" smtClean="0">
                <a:solidFill>
                  <a:schemeClr val="tx1">
                    <a:lumMod val="75000"/>
                    <a:lumOff val="25000"/>
                  </a:schemeClr>
                </a:solidFill>
                <a:latin typeface="Arial"/>
                <a:cs typeface="Arial"/>
              </a:rPr>
              <a:t>Savings are put against emission sources – one question is where the public sector is focusing effort</a:t>
            </a:r>
          </a:p>
          <a:p>
            <a:pPr marL="342900" indent="-342900">
              <a:buFont typeface="Arial" panose="020B0604020202020204" pitchFamily="34" charset="0"/>
              <a:buChar char="•"/>
            </a:pPr>
            <a:r>
              <a:rPr lang="en-GB" sz="2400" dirty="0">
                <a:solidFill>
                  <a:schemeClr val="tx1">
                    <a:lumMod val="75000"/>
                    <a:lumOff val="25000"/>
                  </a:schemeClr>
                </a:solidFill>
                <a:latin typeface="Arial"/>
                <a:cs typeface="Arial"/>
              </a:rPr>
              <a:t>If the implementation phase of a project runs over more than one reporting period, count it in the year that it is complete e.g. a CHP project starts in June 2013 and finishes in June 2014; therefore the implementation year is 2014/15 and it is reported in Question 3e and 3f</a:t>
            </a:r>
          </a:p>
          <a:p>
            <a:pPr marL="342900" indent="-342900">
              <a:buFont typeface="Arial" panose="020B0604020202020204" pitchFamily="34" charset="0"/>
              <a:buChar char="•"/>
            </a:pPr>
            <a:r>
              <a:rPr lang="en-GB" sz="2400" dirty="0" smtClean="0">
                <a:solidFill>
                  <a:schemeClr val="tx1">
                    <a:lumMod val="75000"/>
                    <a:lumOff val="25000"/>
                  </a:schemeClr>
                </a:solidFill>
                <a:latin typeface="Arial"/>
                <a:cs typeface="Arial"/>
              </a:rPr>
              <a:t>Clarify uncertainties in the comments box e.g.</a:t>
            </a:r>
          </a:p>
        </p:txBody>
      </p:sp>
    </p:spTree>
    <p:extLst>
      <p:ext uri="{BB962C8B-B14F-4D97-AF65-F5344CB8AC3E}">
        <p14:creationId xmlns:p14="http://schemas.microsoft.com/office/powerpoint/2010/main" val="4730550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63276744"/>
              </p:ext>
            </p:extLst>
          </p:nvPr>
        </p:nvGraphicFramePr>
        <p:xfrm>
          <a:off x="333783" y="1299154"/>
          <a:ext cx="8505372" cy="2671626"/>
        </p:xfrm>
        <a:graphic>
          <a:graphicData uri="http://schemas.openxmlformats.org/drawingml/2006/table">
            <a:tbl>
              <a:tblPr firstRow="1" bandRow="1">
                <a:tableStyleId>{5C22544A-7EE6-4342-B048-85BDC9FD1C3A}</a:tableStyleId>
              </a:tblPr>
              <a:tblGrid>
                <a:gridCol w="1463081"/>
                <a:gridCol w="1890233"/>
                <a:gridCol w="5152058"/>
              </a:tblGrid>
              <a:tr h="959359">
                <a:tc>
                  <a:txBody>
                    <a:bodyPr/>
                    <a:lstStyle/>
                    <a:p>
                      <a:r>
                        <a:rPr lang="en-GB" sz="2000" dirty="0" smtClean="0">
                          <a:solidFill>
                            <a:schemeClr val="tx1"/>
                          </a:solidFill>
                        </a:rPr>
                        <a:t>Emission source</a:t>
                      </a:r>
                      <a:endParaRPr lang="en-GB" sz="2000" dirty="0">
                        <a:solidFill>
                          <a:schemeClr val="tx1"/>
                        </a:solidFill>
                      </a:endParaRPr>
                    </a:p>
                  </a:txBody>
                  <a:tcPr>
                    <a:solidFill>
                      <a:srgbClr val="FFC000"/>
                    </a:solidFill>
                  </a:tcPr>
                </a:tc>
                <a:tc>
                  <a:txBody>
                    <a:bodyPr/>
                    <a:lstStyle/>
                    <a:p>
                      <a:r>
                        <a:rPr lang="en-GB" sz="2000" dirty="0" smtClean="0">
                          <a:solidFill>
                            <a:schemeClr val="tx1"/>
                          </a:solidFill>
                        </a:rPr>
                        <a:t>Total est.</a:t>
                      </a:r>
                      <a:r>
                        <a:rPr lang="en-GB" sz="2000" baseline="0" dirty="0" smtClean="0">
                          <a:solidFill>
                            <a:schemeClr val="tx1"/>
                          </a:solidFill>
                        </a:rPr>
                        <a:t> annual carbon savings (tCO</a:t>
                      </a:r>
                      <a:r>
                        <a:rPr lang="en-GB" sz="2000" baseline="-25000" dirty="0" smtClean="0">
                          <a:solidFill>
                            <a:schemeClr val="tx1"/>
                          </a:solidFill>
                        </a:rPr>
                        <a:t>2</a:t>
                      </a:r>
                      <a:r>
                        <a:rPr lang="en-GB" sz="2000" baseline="0" dirty="0" smtClean="0">
                          <a:solidFill>
                            <a:schemeClr val="tx1"/>
                          </a:solidFill>
                        </a:rPr>
                        <a:t>e)</a:t>
                      </a:r>
                      <a:endParaRPr lang="en-GB" sz="2000" dirty="0">
                        <a:solidFill>
                          <a:schemeClr val="tx1"/>
                        </a:solidFill>
                      </a:endParaRPr>
                    </a:p>
                  </a:txBody>
                  <a:tcPr>
                    <a:solidFill>
                      <a:srgbClr val="FFC000"/>
                    </a:solidFill>
                  </a:tcPr>
                </a:tc>
                <a:tc>
                  <a:txBody>
                    <a:bodyPr/>
                    <a:lstStyle/>
                    <a:p>
                      <a:r>
                        <a:rPr lang="en-GB" sz="2000" dirty="0" smtClean="0">
                          <a:solidFill>
                            <a:schemeClr val="tx1"/>
                          </a:solidFill>
                        </a:rPr>
                        <a:t>Comments</a:t>
                      </a:r>
                      <a:endParaRPr lang="en-GB" sz="2000" dirty="0">
                        <a:solidFill>
                          <a:schemeClr val="tx1"/>
                        </a:solidFill>
                      </a:endParaRPr>
                    </a:p>
                  </a:txBody>
                  <a:tcPr>
                    <a:solidFill>
                      <a:srgbClr val="FFC000"/>
                    </a:solidFill>
                  </a:tcPr>
                </a:tc>
              </a:tr>
              <a:tr h="710292">
                <a:tc>
                  <a:txBody>
                    <a:bodyPr/>
                    <a:lstStyle/>
                    <a:p>
                      <a:r>
                        <a:rPr lang="en-GB" sz="2000" dirty="0" smtClean="0"/>
                        <a:t>Electricity</a:t>
                      </a:r>
                      <a:endParaRPr lang="en-GB" sz="2000" dirty="0"/>
                    </a:p>
                  </a:txBody>
                  <a:tcPr>
                    <a:solidFill>
                      <a:srgbClr val="FFF2CC"/>
                    </a:solidFill>
                  </a:tcPr>
                </a:tc>
                <a:tc>
                  <a:txBody>
                    <a:bodyPr/>
                    <a:lstStyle/>
                    <a:p>
                      <a:pPr algn="r"/>
                      <a:r>
                        <a:rPr lang="en-GB" sz="2000" dirty="0" smtClean="0"/>
                        <a:t>2,295</a:t>
                      </a:r>
                      <a:endParaRPr lang="en-GB" sz="2000" dirty="0"/>
                    </a:p>
                  </a:txBody>
                  <a:tcPr>
                    <a:solidFill>
                      <a:srgbClr val="FFF2CC"/>
                    </a:solidFill>
                  </a:tcPr>
                </a:tc>
                <a:tc>
                  <a:txBody>
                    <a:bodyPr/>
                    <a:lstStyle/>
                    <a:p>
                      <a:r>
                        <a:rPr lang="en-GB" sz="2000" dirty="0" smtClean="0"/>
                        <a:t>Estimated</a:t>
                      </a:r>
                      <a:r>
                        <a:rPr lang="en-GB" sz="2000" baseline="0" dirty="0" smtClean="0"/>
                        <a:t> total based on </a:t>
                      </a:r>
                      <a:r>
                        <a:rPr lang="en-GB" sz="2000" dirty="0" smtClean="0"/>
                        <a:t>5 projects including one renewable (PV</a:t>
                      </a:r>
                      <a:r>
                        <a:rPr lang="en-GB" sz="2000" baseline="0" dirty="0" smtClean="0"/>
                        <a:t> panels) and one CHP</a:t>
                      </a:r>
                      <a:endParaRPr lang="en-GB" sz="2000" dirty="0"/>
                    </a:p>
                  </a:txBody>
                  <a:tcPr>
                    <a:solidFill>
                      <a:schemeClr val="bg1">
                        <a:lumMod val="75000"/>
                      </a:schemeClr>
                    </a:solidFill>
                  </a:tcPr>
                </a:tc>
              </a:tr>
              <a:tr h="955494">
                <a:tc>
                  <a:txBody>
                    <a:bodyPr/>
                    <a:lstStyle/>
                    <a:p>
                      <a:r>
                        <a:rPr lang="en-GB" sz="2000" dirty="0" smtClean="0"/>
                        <a:t>Natural gas</a:t>
                      </a:r>
                      <a:endParaRPr lang="en-GB" sz="2000" dirty="0"/>
                    </a:p>
                  </a:txBody>
                  <a:tcPr>
                    <a:solidFill>
                      <a:srgbClr val="FFF2CC"/>
                    </a:solidFill>
                  </a:tcPr>
                </a:tc>
                <a:tc>
                  <a:txBody>
                    <a:bodyPr/>
                    <a:lstStyle/>
                    <a:p>
                      <a:pPr algn="r"/>
                      <a:r>
                        <a:rPr lang="en-GB" sz="2000" dirty="0" smtClean="0"/>
                        <a:t>-692</a:t>
                      </a:r>
                      <a:endParaRPr lang="en-GB" sz="2000" dirty="0"/>
                    </a:p>
                  </a:txBody>
                  <a:tcPr>
                    <a:solidFill>
                      <a:srgbClr val="FFF2CC"/>
                    </a:solidFill>
                  </a:tcPr>
                </a:tc>
                <a:tc>
                  <a:txBody>
                    <a:bodyPr/>
                    <a:lstStyle/>
                    <a:p>
                      <a:r>
                        <a:rPr lang="en-GB" sz="2000" dirty="0" smtClean="0"/>
                        <a:t>Impact</a:t>
                      </a:r>
                      <a:r>
                        <a:rPr lang="en-GB" sz="2000" baseline="0" dirty="0" smtClean="0"/>
                        <a:t> of the CHP project on gas consumption</a:t>
                      </a:r>
                      <a:endParaRPr lang="en-GB" sz="2000" dirty="0"/>
                    </a:p>
                  </a:txBody>
                  <a:tcPr>
                    <a:solidFill>
                      <a:schemeClr val="bg1">
                        <a:lumMod val="75000"/>
                      </a:schemeClr>
                    </a:solidFill>
                  </a:tcPr>
                </a:tc>
              </a:tr>
            </a:tbl>
          </a:graphicData>
        </a:graphic>
      </p:graphicFrame>
      <p:sp>
        <p:nvSpPr>
          <p:cNvPr id="3" name="TextBox 2"/>
          <p:cNvSpPr txBox="1"/>
          <p:nvPr/>
        </p:nvSpPr>
        <p:spPr>
          <a:xfrm>
            <a:off x="168992" y="4307310"/>
            <a:ext cx="8142971" cy="1569660"/>
          </a:xfrm>
          <a:prstGeom prst="rect">
            <a:avLst/>
          </a:prstGeom>
          <a:noFill/>
        </p:spPr>
        <p:txBody>
          <a:bodyPr wrap="square" rtlCol="0">
            <a:spAutoFit/>
          </a:bodyPr>
          <a:lstStyle/>
          <a:p>
            <a:r>
              <a:rPr lang="en-GB" sz="2400" b="1" dirty="0" smtClean="0">
                <a:solidFill>
                  <a:schemeClr val="tx1">
                    <a:lumMod val="75000"/>
                    <a:lumOff val="25000"/>
                  </a:schemeClr>
                </a:solidFill>
                <a:latin typeface="Arial"/>
                <a:cs typeface="Arial"/>
              </a:rPr>
              <a:t>Data management</a:t>
            </a:r>
          </a:p>
          <a:p>
            <a:pPr marL="342900" indent="-342900">
              <a:buFont typeface="Arial" panose="020B0604020202020204" pitchFamily="34" charset="0"/>
              <a:buChar char="•"/>
            </a:pPr>
            <a:r>
              <a:rPr lang="en-GB" sz="2400" dirty="0" smtClean="0">
                <a:solidFill>
                  <a:schemeClr val="tx1">
                    <a:lumMod val="75000"/>
                    <a:lumOff val="25000"/>
                  </a:schemeClr>
                </a:solidFill>
                <a:latin typeface="Arial"/>
                <a:cs typeface="Arial"/>
              </a:rPr>
              <a:t>This is an area where it will help to have a record of all projects in one place</a:t>
            </a:r>
          </a:p>
          <a:p>
            <a:pPr marL="342900" indent="-342900">
              <a:buFont typeface="Arial" panose="020B0604020202020204" pitchFamily="34" charset="0"/>
              <a:buChar char="•"/>
            </a:pPr>
            <a:r>
              <a:rPr lang="en-GB" sz="2400" dirty="0" smtClean="0">
                <a:solidFill>
                  <a:schemeClr val="tx1">
                    <a:lumMod val="75000"/>
                    <a:lumOff val="25000"/>
                  </a:schemeClr>
                </a:solidFill>
                <a:latin typeface="Arial"/>
                <a:cs typeface="Arial"/>
              </a:rPr>
              <a:t>The CF&amp;PR tool can help with this</a:t>
            </a:r>
          </a:p>
        </p:txBody>
      </p:sp>
      <p:sp>
        <p:nvSpPr>
          <p:cNvPr id="4" name="Rectangle 3"/>
          <p:cNvSpPr/>
          <p:nvPr/>
        </p:nvSpPr>
        <p:spPr>
          <a:xfrm>
            <a:off x="0" y="252870"/>
            <a:ext cx="6591300" cy="699630"/>
          </a:xfrm>
          <a:prstGeom prst="rect">
            <a:avLst/>
          </a:prstGeom>
          <a:solidFill>
            <a:srgbClr val="00B2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Rectangle 4"/>
          <p:cNvSpPr/>
          <p:nvPr/>
        </p:nvSpPr>
        <p:spPr>
          <a:xfrm>
            <a:off x="0" y="320161"/>
            <a:ext cx="7366000" cy="523220"/>
          </a:xfrm>
          <a:prstGeom prst="rect">
            <a:avLst/>
          </a:prstGeom>
        </p:spPr>
        <p:txBody>
          <a:bodyPr wrap="square">
            <a:spAutoFit/>
          </a:bodyPr>
          <a:lstStyle/>
          <a:p>
            <a:r>
              <a:rPr lang="en-GB" sz="2800" dirty="0" smtClean="0">
                <a:solidFill>
                  <a:schemeClr val="bg1"/>
                </a:solidFill>
                <a:latin typeface="Arial"/>
                <a:cs typeface="Arial"/>
              </a:rPr>
              <a:t>Overall project savings in reporting year</a:t>
            </a:r>
            <a:endParaRPr lang="en-GB" sz="2800" dirty="0">
              <a:solidFill>
                <a:schemeClr val="bg1"/>
              </a:solidFill>
              <a:latin typeface="Arial"/>
              <a:cs typeface="Arial"/>
            </a:endParaRPr>
          </a:p>
        </p:txBody>
      </p:sp>
      <p:graphicFrame>
        <p:nvGraphicFramePr>
          <p:cNvPr id="6" name="Table 5"/>
          <p:cNvGraphicFramePr>
            <a:graphicFrameLocks noGrp="1"/>
          </p:cNvGraphicFramePr>
          <p:nvPr>
            <p:extLst>
              <p:ext uri="{D42A27DB-BD31-4B8C-83A1-F6EECF244321}">
                <p14:modId xmlns:p14="http://schemas.microsoft.com/office/powerpoint/2010/main" val="3853551454"/>
              </p:ext>
            </p:extLst>
          </p:nvPr>
        </p:nvGraphicFramePr>
        <p:xfrm>
          <a:off x="251388" y="1299153"/>
          <a:ext cx="8670162" cy="4577817"/>
        </p:xfrm>
        <a:graphic>
          <a:graphicData uri="http://schemas.openxmlformats.org/drawingml/2006/table">
            <a:tbl>
              <a:tblPr/>
              <a:tblGrid>
                <a:gridCol w="2957666"/>
                <a:gridCol w="1533832"/>
                <a:gridCol w="1342104"/>
                <a:gridCol w="1533832"/>
                <a:gridCol w="1302728"/>
              </a:tblGrid>
              <a:tr h="1110332">
                <a:tc>
                  <a:txBody>
                    <a:bodyPr/>
                    <a:lstStyle/>
                    <a:p>
                      <a:pPr algn="ctr" fontAlgn="ctr"/>
                      <a:r>
                        <a:rPr lang="en-GB" sz="1400" b="1" i="0" u="none" strike="noStrike" dirty="0">
                          <a:solidFill>
                            <a:srgbClr val="FFFFFF"/>
                          </a:solidFill>
                          <a:effectLst/>
                          <a:latin typeface="Verdana" panose="020B0604030504040204" pitchFamily="34" charset="0"/>
                        </a:rPr>
                        <a:t>Project Description</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8B95"/>
                    </a:solidFill>
                  </a:tcPr>
                </a:tc>
                <a:tc>
                  <a:txBody>
                    <a:bodyPr/>
                    <a:lstStyle/>
                    <a:p>
                      <a:pPr algn="ctr" fontAlgn="ctr"/>
                      <a:r>
                        <a:rPr lang="en-GB" sz="1400" b="1" i="0" u="none" strike="noStrike" dirty="0">
                          <a:solidFill>
                            <a:srgbClr val="FFFFFF"/>
                          </a:solidFill>
                          <a:effectLst/>
                          <a:latin typeface="Verdana" panose="020B0604030504040204" pitchFamily="34" charset="0"/>
                        </a:rPr>
                        <a:t>Location</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8B95"/>
                    </a:solidFill>
                  </a:tcPr>
                </a:tc>
                <a:tc>
                  <a:txBody>
                    <a:bodyPr/>
                    <a:lstStyle/>
                    <a:p>
                      <a:pPr algn="ctr" fontAlgn="ctr"/>
                      <a:r>
                        <a:rPr lang="en-GB" sz="1400" b="1" i="0" u="none" strike="noStrike" dirty="0">
                          <a:solidFill>
                            <a:srgbClr val="FFFFFF"/>
                          </a:solidFill>
                          <a:effectLst/>
                          <a:latin typeface="Verdana" panose="020B0604030504040204" pitchFamily="34" charset="0"/>
                        </a:rPr>
                        <a:t>Capital Spend Year</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8B95"/>
                    </a:solidFill>
                  </a:tcPr>
                </a:tc>
                <a:tc>
                  <a:txBody>
                    <a:bodyPr/>
                    <a:lstStyle/>
                    <a:p>
                      <a:pPr algn="ctr" fontAlgn="ctr"/>
                      <a:r>
                        <a:rPr lang="en-GB" sz="1400" b="1" i="0" u="none" strike="noStrike" dirty="0">
                          <a:solidFill>
                            <a:srgbClr val="FFFFFF"/>
                          </a:solidFill>
                          <a:effectLst/>
                          <a:latin typeface="Verdana" panose="020B0604030504040204" pitchFamily="34" charset="0"/>
                        </a:rPr>
                        <a:t>Commissioning Year</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8B95"/>
                    </a:solidFill>
                  </a:tcPr>
                </a:tc>
                <a:tc>
                  <a:txBody>
                    <a:bodyPr/>
                    <a:lstStyle/>
                    <a:p>
                      <a:pPr algn="ctr" fontAlgn="ctr"/>
                      <a:r>
                        <a:rPr lang="en-GB" sz="1400" b="1" i="0" u="none" strike="noStrike" dirty="0">
                          <a:solidFill>
                            <a:srgbClr val="FFFFFF"/>
                          </a:solidFill>
                          <a:effectLst/>
                          <a:latin typeface="Verdana" panose="020B0604030504040204" pitchFamily="34" charset="0"/>
                        </a:rPr>
                        <a:t>First Full Year of CO2e savings</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8B95"/>
                    </a:solidFill>
                  </a:tcPr>
                </a:tc>
              </a:tr>
              <a:tr h="693497">
                <a:tc>
                  <a:txBody>
                    <a:bodyPr/>
                    <a:lstStyle/>
                    <a:p>
                      <a:pPr algn="l" fontAlgn="b"/>
                      <a:r>
                        <a:rPr lang="en-GB" sz="1600" b="0" i="0" u="none" strike="noStrike" dirty="0">
                          <a:solidFill>
                            <a:srgbClr val="000000"/>
                          </a:solidFill>
                          <a:effectLst/>
                          <a:latin typeface="Verdana" panose="020B0604030504040204" pitchFamily="34" charset="0"/>
                        </a:rPr>
                        <a:t>Replace existing T8 lamps with LED alternatives</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63CECA"/>
                    </a:solidFill>
                  </a:tcPr>
                </a:tc>
                <a:tc>
                  <a:txBody>
                    <a:bodyPr/>
                    <a:lstStyle/>
                    <a:p>
                      <a:pPr algn="l" fontAlgn="b"/>
                      <a:r>
                        <a:rPr lang="en-GB" sz="1600" b="0" i="0" u="none" strike="noStrike" dirty="0">
                          <a:solidFill>
                            <a:srgbClr val="000000"/>
                          </a:solidFill>
                          <a:effectLst/>
                          <a:latin typeface="Verdana" panose="020B0604030504040204" pitchFamily="34" charset="0"/>
                        </a:rPr>
                        <a:t>Buildings 1,2,3,4,5,6</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63CECA"/>
                    </a:solidFill>
                  </a:tcPr>
                </a:tc>
                <a:tc>
                  <a:txBody>
                    <a:bodyPr/>
                    <a:lstStyle/>
                    <a:p>
                      <a:pPr algn="ctr" fontAlgn="b"/>
                      <a:r>
                        <a:rPr lang="en-GB" sz="1600" b="0" i="0" u="none" strike="noStrike" dirty="0">
                          <a:solidFill>
                            <a:srgbClr val="000000"/>
                          </a:solidFill>
                          <a:effectLst/>
                          <a:latin typeface="Verdana" panose="020B0604030504040204" pitchFamily="34" charset="0"/>
                        </a:rPr>
                        <a:t>2014/15</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63CECA"/>
                    </a:solidFill>
                  </a:tcPr>
                </a:tc>
                <a:tc>
                  <a:txBody>
                    <a:bodyPr/>
                    <a:lstStyle/>
                    <a:p>
                      <a:pPr algn="ctr" fontAlgn="b"/>
                      <a:r>
                        <a:rPr lang="en-GB" sz="1600" b="0" i="0" u="none" strike="noStrike" dirty="0">
                          <a:solidFill>
                            <a:srgbClr val="000000"/>
                          </a:solidFill>
                          <a:effectLst/>
                          <a:latin typeface="Verdana" panose="020B0604030504040204" pitchFamily="34" charset="0"/>
                        </a:rPr>
                        <a:t>2014/15</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63CECA"/>
                    </a:solidFill>
                  </a:tcPr>
                </a:tc>
                <a:tc>
                  <a:txBody>
                    <a:bodyPr/>
                    <a:lstStyle/>
                    <a:p>
                      <a:pPr algn="ctr" fontAlgn="b"/>
                      <a:r>
                        <a:rPr lang="en-GB" sz="1600" b="0" i="0" u="none" strike="noStrike">
                          <a:solidFill>
                            <a:srgbClr val="000000"/>
                          </a:solidFill>
                          <a:effectLst/>
                          <a:latin typeface="Verdana" panose="020B0604030504040204" pitchFamily="34" charset="0"/>
                        </a:rPr>
                        <a:t>2015/16</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7AB800"/>
                    </a:solidFill>
                  </a:tcPr>
                </a:tc>
              </a:tr>
              <a:tr h="693497">
                <a:tc>
                  <a:txBody>
                    <a:bodyPr/>
                    <a:lstStyle/>
                    <a:p>
                      <a:pPr algn="l" fontAlgn="b"/>
                      <a:r>
                        <a:rPr lang="en-GB" sz="1600" b="0" i="0" u="none" strike="noStrike" dirty="0">
                          <a:solidFill>
                            <a:srgbClr val="000000"/>
                          </a:solidFill>
                          <a:effectLst/>
                          <a:latin typeface="Verdana" panose="020B0604030504040204" pitchFamily="34" charset="0"/>
                        </a:rPr>
                        <a:t>Optimise AHU operating timings</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63CECA"/>
                    </a:solidFill>
                  </a:tcPr>
                </a:tc>
                <a:tc>
                  <a:txBody>
                    <a:bodyPr/>
                    <a:lstStyle/>
                    <a:p>
                      <a:pPr algn="l" fontAlgn="b"/>
                      <a:r>
                        <a:rPr lang="en-GB" sz="1600" b="0" i="0" u="none" strike="noStrike" dirty="0" smtClean="0">
                          <a:solidFill>
                            <a:srgbClr val="000000"/>
                          </a:solidFill>
                          <a:effectLst/>
                          <a:latin typeface="Verdana" panose="020B0604030504040204" pitchFamily="34" charset="0"/>
                        </a:rPr>
                        <a:t>Buildings </a:t>
                      </a:r>
                      <a:r>
                        <a:rPr lang="en-GB" sz="1600" b="0" i="0" u="none" strike="noStrike" dirty="0">
                          <a:solidFill>
                            <a:srgbClr val="000000"/>
                          </a:solidFill>
                          <a:effectLst/>
                          <a:latin typeface="Verdana" panose="020B0604030504040204" pitchFamily="34" charset="0"/>
                        </a:rPr>
                        <a:t>1,2, 3, 4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63CECA"/>
                    </a:solidFill>
                  </a:tcPr>
                </a:tc>
                <a:tc>
                  <a:txBody>
                    <a:bodyPr/>
                    <a:lstStyle/>
                    <a:p>
                      <a:pPr algn="ctr" fontAlgn="b"/>
                      <a:r>
                        <a:rPr lang="en-GB" sz="1600" b="0" i="0" u="none" strike="noStrike" dirty="0">
                          <a:solidFill>
                            <a:srgbClr val="000000"/>
                          </a:solidFill>
                          <a:effectLst/>
                          <a:latin typeface="Verdana" panose="020B0604030504040204" pitchFamily="34" charset="0"/>
                        </a:rPr>
                        <a:t>2014/15</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63CECA"/>
                    </a:solidFill>
                  </a:tcPr>
                </a:tc>
                <a:tc>
                  <a:txBody>
                    <a:bodyPr/>
                    <a:lstStyle/>
                    <a:p>
                      <a:pPr algn="ctr" fontAlgn="b"/>
                      <a:r>
                        <a:rPr lang="en-GB" sz="1600" b="0" i="0" u="none" strike="noStrike" dirty="0">
                          <a:solidFill>
                            <a:srgbClr val="000000"/>
                          </a:solidFill>
                          <a:effectLst/>
                          <a:latin typeface="Verdana" panose="020B0604030504040204" pitchFamily="34" charset="0"/>
                        </a:rPr>
                        <a:t>2014/15</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63CECA"/>
                    </a:solidFill>
                  </a:tcPr>
                </a:tc>
                <a:tc>
                  <a:txBody>
                    <a:bodyPr/>
                    <a:lstStyle/>
                    <a:p>
                      <a:pPr algn="ctr" fontAlgn="b"/>
                      <a:r>
                        <a:rPr lang="en-GB" sz="1600" b="0" i="0" u="none" strike="noStrike" dirty="0">
                          <a:solidFill>
                            <a:srgbClr val="000000"/>
                          </a:solidFill>
                          <a:effectLst/>
                          <a:latin typeface="Verdana" panose="020B0604030504040204" pitchFamily="34" charset="0"/>
                        </a:rPr>
                        <a:t>2015/16</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7AB800"/>
                    </a:solidFill>
                  </a:tcPr>
                </a:tc>
              </a:tr>
              <a:tr h="693497">
                <a:tc>
                  <a:txBody>
                    <a:bodyPr/>
                    <a:lstStyle/>
                    <a:p>
                      <a:pPr algn="l" fontAlgn="b"/>
                      <a:r>
                        <a:rPr lang="en-GB" sz="1600" b="0" i="0" u="none" strike="noStrike">
                          <a:solidFill>
                            <a:srgbClr val="000000"/>
                          </a:solidFill>
                          <a:effectLst/>
                          <a:latin typeface="Verdana" panose="020B0604030504040204" pitchFamily="34" charset="0"/>
                        </a:rPr>
                        <a:t>Install VSDs on AHU motors</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63CECA"/>
                    </a:solidFill>
                  </a:tcPr>
                </a:tc>
                <a:tc>
                  <a:txBody>
                    <a:bodyPr/>
                    <a:lstStyle/>
                    <a:p>
                      <a:pPr algn="l" fontAlgn="b"/>
                      <a:r>
                        <a:rPr lang="en-GB" sz="1600" b="0" i="0" u="none" strike="noStrike">
                          <a:solidFill>
                            <a:srgbClr val="000000"/>
                          </a:solidFill>
                          <a:effectLst/>
                          <a:latin typeface="Verdana" panose="020B0604030504040204" pitchFamily="34" charset="0"/>
                        </a:rPr>
                        <a:t>Buildings 1,2,3,4,5,6</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63CECA"/>
                    </a:solidFill>
                  </a:tcPr>
                </a:tc>
                <a:tc>
                  <a:txBody>
                    <a:bodyPr/>
                    <a:lstStyle/>
                    <a:p>
                      <a:pPr algn="ctr" fontAlgn="b"/>
                      <a:r>
                        <a:rPr lang="en-GB" sz="1600" b="0" i="0" u="none" strike="noStrike">
                          <a:solidFill>
                            <a:srgbClr val="000000"/>
                          </a:solidFill>
                          <a:effectLst/>
                          <a:latin typeface="Verdana" panose="020B0604030504040204" pitchFamily="34" charset="0"/>
                        </a:rPr>
                        <a:t>2014/15</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63CECA"/>
                    </a:solidFill>
                  </a:tcPr>
                </a:tc>
                <a:tc>
                  <a:txBody>
                    <a:bodyPr/>
                    <a:lstStyle/>
                    <a:p>
                      <a:pPr algn="ctr" fontAlgn="b"/>
                      <a:r>
                        <a:rPr lang="en-GB" sz="1600" b="0" i="0" u="none" strike="noStrike" dirty="0">
                          <a:solidFill>
                            <a:srgbClr val="000000"/>
                          </a:solidFill>
                          <a:effectLst/>
                          <a:latin typeface="Verdana" panose="020B0604030504040204" pitchFamily="34" charset="0"/>
                        </a:rPr>
                        <a:t>2014/15</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63CECA"/>
                    </a:solidFill>
                  </a:tcPr>
                </a:tc>
                <a:tc>
                  <a:txBody>
                    <a:bodyPr/>
                    <a:lstStyle/>
                    <a:p>
                      <a:pPr algn="ctr" fontAlgn="b"/>
                      <a:r>
                        <a:rPr lang="en-GB" sz="1600" b="0" i="0" u="none" strike="noStrike" dirty="0">
                          <a:solidFill>
                            <a:srgbClr val="000000"/>
                          </a:solidFill>
                          <a:effectLst/>
                          <a:latin typeface="Verdana" panose="020B0604030504040204" pitchFamily="34" charset="0"/>
                        </a:rPr>
                        <a:t>2015/16</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7AB800"/>
                    </a:solidFill>
                  </a:tcPr>
                </a:tc>
              </a:tr>
              <a:tr h="693497">
                <a:tc>
                  <a:txBody>
                    <a:bodyPr/>
                    <a:lstStyle/>
                    <a:p>
                      <a:pPr algn="l" fontAlgn="b"/>
                      <a:r>
                        <a:rPr lang="en-GB" sz="1600" b="0" i="0" u="none" strike="noStrike">
                          <a:solidFill>
                            <a:srgbClr val="000000"/>
                          </a:solidFill>
                          <a:effectLst/>
                          <a:latin typeface="Verdana" panose="020B0604030504040204" pitchFamily="34" charset="0"/>
                        </a:rPr>
                        <a:t>Install CHP (elec)</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63CECA"/>
                    </a:solidFill>
                  </a:tcPr>
                </a:tc>
                <a:tc>
                  <a:txBody>
                    <a:bodyPr/>
                    <a:lstStyle/>
                    <a:p>
                      <a:pPr algn="l" fontAlgn="b"/>
                      <a:r>
                        <a:rPr lang="en-GB" sz="1600" b="0" i="0" u="none" strike="noStrike">
                          <a:solidFill>
                            <a:srgbClr val="000000"/>
                          </a:solidFill>
                          <a:effectLst/>
                          <a:latin typeface="Verdana" panose="020B0604030504040204" pitchFamily="34" charset="0"/>
                        </a:rPr>
                        <a:t>Buildings 3,4,5,7,8</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63CECA"/>
                    </a:solidFill>
                  </a:tcPr>
                </a:tc>
                <a:tc>
                  <a:txBody>
                    <a:bodyPr/>
                    <a:lstStyle/>
                    <a:p>
                      <a:pPr algn="ctr" fontAlgn="b"/>
                      <a:r>
                        <a:rPr lang="en-GB" sz="1600" b="0" i="0" u="none" strike="noStrike">
                          <a:solidFill>
                            <a:srgbClr val="000000"/>
                          </a:solidFill>
                          <a:effectLst/>
                          <a:latin typeface="Verdana" panose="020B0604030504040204" pitchFamily="34" charset="0"/>
                        </a:rPr>
                        <a:t>2014/15</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63CECA"/>
                    </a:solidFill>
                  </a:tcPr>
                </a:tc>
                <a:tc>
                  <a:txBody>
                    <a:bodyPr/>
                    <a:lstStyle/>
                    <a:p>
                      <a:pPr algn="ctr" fontAlgn="b"/>
                      <a:r>
                        <a:rPr lang="en-GB" sz="1600" b="0" i="0" u="none" strike="noStrike" dirty="0">
                          <a:solidFill>
                            <a:srgbClr val="000000"/>
                          </a:solidFill>
                          <a:effectLst/>
                          <a:latin typeface="Verdana" panose="020B0604030504040204" pitchFamily="34" charset="0"/>
                        </a:rPr>
                        <a:t>2014/15</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63CECA"/>
                    </a:solidFill>
                  </a:tcPr>
                </a:tc>
                <a:tc>
                  <a:txBody>
                    <a:bodyPr/>
                    <a:lstStyle/>
                    <a:p>
                      <a:pPr algn="ctr" fontAlgn="b"/>
                      <a:r>
                        <a:rPr lang="en-GB" sz="1600" b="0" i="0" u="none" strike="noStrike" dirty="0">
                          <a:solidFill>
                            <a:srgbClr val="000000"/>
                          </a:solidFill>
                          <a:effectLst/>
                          <a:latin typeface="Verdana" panose="020B0604030504040204" pitchFamily="34" charset="0"/>
                        </a:rPr>
                        <a:t>2015/16</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7AB800"/>
                    </a:solidFill>
                  </a:tcPr>
                </a:tc>
              </a:tr>
              <a:tr h="693497">
                <a:tc>
                  <a:txBody>
                    <a:bodyPr/>
                    <a:lstStyle/>
                    <a:p>
                      <a:pPr algn="l" fontAlgn="b"/>
                      <a:r>
                        <a:rPr lang="en-GB" sz="1600" b="0" i="0" u="none" strike="noStrike" dirty="0">
                          <a:solidFill>
                            <a:srgbClr val="000000"/>
                          </a:solidFill>
                          <a:effectLst/>
                          <a:latin typeface="Verdana" panose="020B0604030504040204" pitchFamily="34" charset="0"/>
                        </a:rPr>
                        <a:t>Install CHP (gas)</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63CECA"/>
                    </a:solidFill>
                  </a:tcPr>
                </a:tc>
                <a:tc>
                  <a:txBody>
                    <a:bodyPr/>
                    <a:lstStyle/>
                    <a:p>
                      <a:pPr algn="l" fontAlgn="b"/>
                      <a:r>
                        <a:rPr lang="en-GB" sz="1600" b="0" i="0" u="none" strike="noStrike">
                          <a:solidFill>
                            <a:srgbClr val="000000"/>
                          </a:solidFill>
                          <a:effectLst/>
                          <a:latin typeface="Verdana" panose="020B0604030504040204" pitchFamily="34" charset="0"/>
                        </a:rPr>
                        <a:t>Buildings 3,4,5,7,9</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63CECA"/>
                    </a:solidFill>
                  </a:tcPr>
                </a:tc>
                <a:tc>
                  <a:txBody>
                    <a:bodyPr/>
                    <a:lstStyle/>
                    <a:p>
                      <a:pPr algn="ctr" fontAlgn="b"/>
                      <a:r>
                        <a:rPr lang="en-GB" sz="1600" b="0" i="0" u="none" strike="noStrike">
                          <a:solidFill>
                            <a:srgbClr val="000000"/>
                          </a:solidFill>
                          <a:effectLst/>
                          <a:latin typeface="Verdana" panose="020B0604030504040204" pitchFamily="34" charset="0"/>
                        </a:rPr>
                        <a:t>2014/15</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63CECA"/>
                    </a:solidFill>
                  </a:tcPr>
                </a:tc>
                <a:tc>
                  <a:txBody>
                    <a:bodyPr/>
                    <a:lstStyle/>
                    <a:p>
                      <a:pPr algn="ctr" fontAlgn="b"/>
                      <a:r>
                        <a:rPr lang="en-GB" sz="1600" b="0" i="0" u="none" strike="noStrike" dirty="0">
                          <a:solidFill>
                            <a:srgbClr val="000000"/>
                          </a:solidFill>
                          <a:effectLst/>
                          <a:latin typeface="Verdana" panose="020B0604030504040204" pitchFamily="34" charset="0"/>
                        </a:rPr>
                        <a:t>2014/15</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63CECA"/>
                    </a:solidFill>
                  </a:tcPr>
                </a:tc>
                <a:tc>
                  <a:txBody>
                    <a:bodyPr/>
                    <a:lstStyle/>
                    <a:p>
                      <a:pPr algn="ctr" fontAlgn="b"/>
                      <a:r>
                        <a:rPr lang="en-GB" sz="1600" b="0" i="0" u="none" strike="noStrike" dirty="0">
                          <a:solidFill>
                            <a:srgbClr val="000000"/>
                          </a:solidFill>
                          <a:effectLst/>
                          <a:latin typeface="Verdana" panose="020B0604030504040204" pitchFamily="34" charset="0"/>
                        </a:rPr>
                        <a:t>2015/16</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7AB800"/>
                    </a:solidFill>
                  </a:tcPr>
                </a:tc>
              </a:tr>
            </a:tbl>
          </a:graphicData>
        </a:graphic>
      </p:graphicFrame>
    </p:spTree>
    <p:extLst>
      <p:ext uri="{BB962C8B-B14F-4D97-AF65-F5344CB8AC3E}">
        <p14:creationId xmlns:p14="http://schemas.microsoft.com/office/powerpoint/2010/main" val="2649437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887886173"/>
              </p:ext>
            </p:extLst>
          </p:nvPr>
        </p:nvGraphicFramePr>
        <p:xfrm>
          <a:off x="231913" y="221974"/>
          <a:ext cx="6043738" cy="1391599"/>
        </p:xfrm>
        <a:graphic>
          <a:graphicData uri="http://schemas.openxmlformats.org/drawingml/2006/table">
            <a:tbl>
              <a:tblPr/>
              <a:tblGrid>
                <a:gridCol w="643440"/>
                <a:gridCol w="3343589"/>
                <a:gridCol w="2056709"/>
              </a:tblGrid>
              <a:tr h="467674">
                <a:tc>
                  <a:txBody>
                    <a:bodyPr/>
                    <a:lstStyle/>
                    <a:p>
                      <a:pPr algn="ctr" fontAlgn="ctr"/>
                      <a:r>
                        <a:rPr lang="en-GB" sz="1400" b="1" i="0" u="none" strike="noStrike" dirty="0">
                          <a:solidFill>
                            <a:srgbClr val="000000"/>
                          </a:solidFill>
                          <a:effectLst/>
                          <a:latin typeface="Calibri" panose="020F0502020204030204" pitchFamily="34" charset="0"/>
                        </a:rPr>
                        <a:t> </a:t>
                      </a:r>
                    </a:p>
                  </a:txBody>
                  <a:tcPr marL="9525" marR="9525" marT="9525" marB="0" anchor="ctr">
                    <a:lnL w="12700" cap="flat" cmpd="sng" algn="ctr">
                      <a:noFill/>
                      <a:prstDash val="solid"/>
                      <a:round/>
                      <a:headEnd type="none" w="med" len="med"/>
                      <a:tailEnd type="none" w="med" len="med"/>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algn="l" fontAlgn="ctr"/>
                      <a:r>
                        <a:rPr lang="en-GB" sz="2400" b="1" i="0" u="none" strike="noStrike" dirty="0" smtClean="0">
                          <a:solidFill>
                            <a:srgbClr val="000000"/>
                          </a:solidFill>
                          <a:effectLst/>
                          <a:latin typeface="Calibri" panose="020F0502020204030204" pitchFamily="34" charset="0"/>
                        </a:rPr>
                        <a:t>Projects and changes</a:t>
                      </a:r>
                      <a:endParaRPr lang="en-GB" sz="2400" b="1"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w="6350" cap="flat" cmpd="sng" algn="ctr">
                      <a:solidFill>
                        <a:srgbClr val="FFF2CC"/>
                      </a:solidFill>
                      <a:prstDash val="solid"/>
                      <a:round/>
                      <a:headEnd type="none" w="med" len="med"/>
                      <a:tailEnd type="none" w="med" len="med"/>
                    </a:lnB>
                    <a:solidFill>
                      <a:srgbClr val="FFD966"/>
                    </a:solidFill>
                  </a:tcPr>
                </a:tc>
                <a:tc>
                  <a:txBody>
                    <a:bodyPr/>
                    <a:lstStyle/>
                    <a:p>
                      <a:endParaRPr lang="en-GB"/>
                    </a:p>
                  </a:txBody>
                  <a:tcPr marL="9525" marR="9525" marT="9525" marB="0" anchor="ctr">
                    <a:lnL>
                      <a:noFill/>
                    </a:lnL>
                    <a:lnR>
                      <a:noFill/>
                    </a:lnR>
                    <a:lnT>
                      <a:noFill/>
                    </a:lnT>
                    <a:lnB w="6350" cap="flat" cmpd="sng" algn="ctr">
                      <a:solidFill>
                        <a:srgbClr val="FFF2CC"/>
                      </a:solidFill>
                      <a:prstDash val="solid"/>
                      <a:round/>
                      <a:headEnd type="none" w="med" len="med"/>
                      <a:tailEnd type="none" w="med" len="med"/>
                    </a:lnB>
                    <a:solidFill>
                      <a:srgbClr val="FFD966"/>
                    </a:solidFill>
                  </a:tcPr>
                </a:tc>
              </a:tr>
              <a:tr h="900613">
                <a:tc>
                  <a:txBody>
                    <a:bodyPr/>
                    <a:lstStyle/>
                    <a:p>
                      <a:pPr algn="ctr" fontAlgn="b"/>
                      <a:r>
                        <a:rPr lang="en-GB" sz="2000" b="1" i="0" u="none" strike="noStrike" dirty="0" smtClean="0">
                          <a:solidFill>
                            <a:srgbClr val="000000"/>
                          </a:solidFill>
                          <a:effectLst/>
                          <a:latin typeface="Calibri" panose="020F0502020204030204" pitchFamily="34" charset="0"/>
                        </a:rPr>
                        <a:t>3f</a:t>
                      </a:r>
                      <a:endParaRPr lang="en-GB" sz="2000" b="1" i="0" u="none" strike="noStrike" dirty="0">
                        <a:solidFill>
                          <a:srgbClr val="000000"/>
                        </a:solidFill>
                        <a:effectLst/>
                        <a:latin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2CC"/>
                    </a:solidFill>
                  </a:tcPr>
                </a:tc>
                <a:tc gridSpan="2">
                  <a:txBody>
                    <a:bodyPr/>
                    <a:lstStyle/>
                    <a:p>
                      <a:pPr algn="l" fontAlgn="b"/>
                      <a:r>
                        <a:rPr lang="en-GB" sz="2000" b="1" i="0" u="none" strike="noStrike" dirty="0" smtClean="0">
                          <a:solidFill>
                            <a:srgbClr val="000000"/>
                          </a:solidFill>
                          <a:effectLst/>
                          <a:latin typeface="Calibri" panose="020F0502020204030204" pitchFamily="34" charset="0"/>
                        </a:rPr>
                        <a:t>Detail</a:t>
                      </a:r>
                      <a:r>
                        <a:rPr lang="en-GB" sz="2000" b="1" i="0" u="none" strike="noStrike" baseline="0" dirty="0" smtClean="0">
                          <a:solidFill>
                            <a:srgbClr val="000000"/>
                          </a:solidFill>
                          <a:effectLst/>
                          <a:latin typeface="Calibri" panose="020F0502020204030204" pitchFamily="34" charset="0"/>
                        </a:rPr>
                        <a:t> the top 10 carbon reduction projects implemented by the organisation in the report year</a:t>
                      </a:r>
                      <a:endParaRPr lang="en-GB" sz="2000" b="1" i="0" u="none" strike="noStrike" dirty="0">
                        <a:solidFill>
                          <a:srgbClr val="000000"/>
                        </a:solidFill>
                        <a:effectLst/>
                        <a:latin typeface="Calibri" panose="020F0502020204030204" pitchFamily="34" charset="0"/>
                      </a:endParaRPr>
                    </a:p>
                  </a:txBody>
                  <a:tcPr marL="9525" marR="9525" marT="9525" marB="0" anchor="ctr">
                    <a:lnL w="6350" cap="flat" cmpd="sng" algn="ctr">
                      <a:noFill/>
                      <a:prstDash val="solid"/>
                      <a:round/>
                      <a:headEnd type="none" w="med" len="med"/>
                      <a:tailEnd type="none" w="med" len="med"/>
                    </a:lnL>
                    <a:lnR w="6350" cap="flat" cmpd="sng" algn="ctr">
                      <a:solidFill>
                        <a:srgbClr val="FFF2CC"/>
                      </a:solidFill>
                      <a:prstDash val="solid"/>
                      <a:round/>
                      <a:headEnd type="none" w="med" len="med"/>
                      <a:tailEnd type="none" w="med" len="med"/>
                    </a:lnR>
                    <a:lnT w="6350" cap="flat" cmpd="sng" algn="ctr">
                      <a:solidFill>
                        <a:srgbClr val="FFF2CC"/>
                      </a:solidFill>
                      <a:prstDash val="solid"/>
                      <a:round/>
                      <a:headEnd type="none" w="med" len="med"/>
                      <a:tailEnd type="none" w="med" len="med"/>
                    </a:lnT>
                    <a:lnB w="6350" cap="flat" cmpd="sng" algn="ctr">
                      <a:solidFill>
                        <a:srgbClr val="FFF2CC"/>
                      </a:solidFill>
                      <a:prstDash val="solid"/>
                      <a:round/>
                      <a:headEnd type="none" w="med" len="med"/>
                      <a:tailEnd type="none" w="med" len="med"/>
                    </a:lnB>
                    <a:solidFill>
                      <a:srgbClr val="FFF2CC"/>
                    </a:solidFill>
                  </a:tcPr>
                </a:tc>
                <a:tc hMerge="1">
                  <a:txBody>
                    <a:bodyPr/>
                    <a:lstStyle/>
                    <a:p>
                      <a:pPr algn="ctr" fontAlgn="b"/>
                      <a:endParaRPr lang="en-GB" sz="1100" b="1"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FFF2CC"/>
                      </a:solidFill>
                      <a:prstDash val="solid"/>
                      <a:round/>
                      <a:headEnd type="none" w="med" len="med"/>
                      <a:tailEnd type="none" w="med" len="med"/>
                    </a:lnL>
                    <a:lnR w="6350" cap="flat" cmpd="sng" algn="ctr">
                      <a:solidFill>
                        <a:srgbClr val="FFF2CC"/>
                      </a:solidFill>
                      <a:prstDash val="solid"/>
                      <a:round/>
                      <a:headEnd type="none" w="med" len="med"/>
                      <a:tailEnd type="none" w="med" len="med"/>
                    </a:lnR>
                    <a:lnT w="6350" cap="flat" cmpd="sng" algn="ctr">
                      <a:solidFill>
                        <a:srgbClr val="FFF2CC"/>
                      </a:solidFill>
                      <a:prstDash val="solid"/>
                      <a:round/>
                      <a:headEnd type="none" w="med" len="med"/>
                      <a:tailEnd type="none" w="med" len="med"/>
                    </a:lnT>
                    <a:lnB w="6350" cap="flat" cmpd="sng" algn="ctr">
                      <a:solidFill>
                        <a:srgbClr val="FFF2CC"/>
                      </a:solidFill>
                      <a:prstDash val="solid"/>
                      <a:round/>
                      <a:headEnd type="none" w="med" len="med"/>
                      <a:tailEnd type="none" w="med" len="med"/>
                    </a:lnB>
                    <a:solidFill>
                      <a:srgbClr val="FFF2CC"/>
                    </a:solidFill>
                  </a:tcPr>
                </a:tc>
              </a:tr>
            </a:tbl>
          </a:graphicData>
        </a:graphic>
      </p:graphicFrame>
      <p:sp>
        <p:nvSpPr>
          <p:cNvPr id="4" name="TextBox 3"/>
          <p:cNvSpPr txBox="1"/>
          <p:nvPr/>
        </p:nvSpPr>
        <p:spPr>
          <a:xfrm>
            <a:off x="489584" y="1749712"/>
            <a:ext cx="8142971" cy="3785652"/>
          </a:xfrm>
          <a:prstGeom prst="rect">
            <a:avLst/>
          </a:prstGeom>
          <a:noFill/>
        </p:spPr>
        <p:txBody>
          <a:bodyPr wrap="square" rtlCol="0">
            <a:spAutoFit/>
          </a:bodyPr>
          <a:lstStyle/>
          <a:p>
            <a:r>
              <a:rPr lang="en-GB" sz="2400" b="1" dirty="0" smtClean="0">
                <a:solidFill>
                  <a:schemeClr val="tx1">
                    <a:lumMod val="75000"/>
                    <a:lumOff val="25000"/>
                  </a:schemeClr>
                </a:solidFill>
                <a:latin typeface="Arial"/>
                <a:cs typeface="Arial"/>
              </a:rPr>
              <a:t>Key points:</a:t>
            </a:r>
          </a:p>
          <a:p>
            <a:pPr marL="342900" indent="-342900">
              <a:buFont typeface="Arial" panose="020B0604020202020204" pitchFamily="34" charset="0"/>
              <a:buChar char="•"/>
            </a:pPr>
            <a:r>
              <a:rPr lang="en-GB" sz="2400" dirty="0" smtClean="0">
                <a:solidFill>
                  <a:schemeClr val="tx1">
                    <a:lumMod val="75000"/>
                    <a:lumOff val="25000"/>
                  </a:schemeClr>
                </a:solidFill>
                <a:latin typeface="Arial"/>
                <a:cs typeface="Arial"/>
              </a:rPr>
              <a:t>Focus is on </a:t>
            </a:r>
            <a:r>
              <a:rPr lang="en-GB" sz="2400" b="1" dirty="0" smtClean="0">
                <a:solidFill>
                  <a:schemeClr val="tx1">
                    <a:lumMod val="75000"/>
                    <a:lumOff val="25000"/>
                  </a:schemeClr>
                </a:solidFill>
                <a:latin typeface="Arial"/>
                <a:cs typeface="Arial"/>
              </a:rPr>
              <a:t>estimated </a:t>
            </a:r>
            <a:r>
              <a:rPr lang="en-GB" sz="2400" dirty="0" smtClean="0">
                <a:solidFill>
                  <a:schemeClr val="tx1">
                    <a:lumMod val="75000"/>
                    <a:lumOff val="25000"/>
                  </a:schemeClr>
                </a:solidFill>
                <a:latin typeface="Arial"/>
                <a:cs typeface="Arial"/>
              </a:rPr>
              <a:t>annual savings that you will get from individual projects </a:t>
            </a:r>
            <a:r>
              <a:rPr lang="en-GB" sz="2400" u="sng" dirty="0" smtClean="0">
                <a:solidFill>
                  <a:schemeClr val="tx1">
                    <a:lumMod val="75000"/>
                    <a:lumOff val="25000"/>
                  </a:schemeClr>
                </a:solidFill>
                <a:latin typeface="Arial"/>
                <a:cs typeface="Arial"/>
              </a:rPr>
              <a:t>implemented</a:t>
            </a:r>
            <a:r>
              <a:rPr lang="en-GB" sz="2400" dirty="0" smtClean="0">
                <a:solidFill>
                  <a:schemeClr val="tx1">
                    <a:lumMod val="75000"/>
                    <a:lumOff val="25000"/>
                  </a:schemeClr>
                </a:solidFill>
                <a:latin typeface="Arial"/>
                <a:cs typeface="Arial"/>
              </a:rPr>
              <a:t> in the reporting year e.g. 2014/15</a:t>
            </a:r>
          </a:p>
          <a:p>
            <a:pPr marL="342900" indent="-342900">
              <a:buFont typeface="Arial" panose="020B0604020202020204" pitchFamily="34" charset="0"/>
              <a:buChar char="•"/>
            </a:pPr>
            <a:r>
              <a:rPr lang="en-GB" sz="2400" dirty="0" smtClean="0">
                <a:solidFill>
                  <a:schemeClr val="tx1">
                    <a:lumMod val="75000"/>
                    <a:lumOff val="25000"/>
                  </a:schemeClr>
                </a:solidFill>
                <a:latin typeface="Arial"/>
                <a:cs typeface="Arial"/>
              </a:rPr>
              <a:t>If your organisation has not completed 10 projects, include all that have been done</a:t>
            </a:r>
          </a:p>
          <a:p>
            <a:pPr marL="342900" indent="-342900">
              <a:buFont typeface="Arial" panose="020B0604020202020204" pitchFamily="34" charset="0"/>
              <a:buChar char="•"/>
            </a:pPr>
            <a:r>
              <a:rPr lang="en-GB" sz="2400" dirty="0" smtClean="0">
                <a:solidFill>
                  <a:schemeClr val="tx1">
                    <a:lumMod val="75000"/>
                    <a:lumOff val="25000"/>
                  </a:schemeClr>
                </a:solidFill>
                <a:latin typeface="Arial"/>
                <a:cs typeface="Arial"/>
              </a:rPr>
              <a:t>Top 10 can be a judgement call; it might be based on total saving or on best payback or include smaller pilot projects with innovative elements</a:t>
            </a:r>
          </a:p>
          <a:p>
            <a:pPr marL="342900" indent="-342900">
              <a:buFont typeface="Arial" panose="020B0604020202020204" pitchFamily="34" charset="0"/>
              <a:buChar char="•"/>
            </a:pPr>
            <a:endParaRPr lang="en-GB" sz="2400" dirty="0" smtClean="0">
              <a:solidFill>
                <a:schemeClr val="tx1">
                  <a:lumMod val="75000"/>
                  <a:lumOff val="25000"/>
                </a:schemeClr>
              </a:solidFill>
              <a:latin typeface="Arial"/>
              <a:cs typeface="Arial"/>
            </a:endParaRPr>
          </a:p>
        </p:txBody>
      </p:sp>
    </p:spTree>
    <p:extLst>
      <p:ext uri="{BB962C8B-B14F-4D97-AF65-F5344CB8AC3E}">
        <p14:creationId xmlns:p14="http://schemas.microsoft.com/office/powerpoint/2010/main" val="18727617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231913" y="221974"/>
          <a:ext cx="6043738" cy="1391599"/>
        </p:xfrm>
        <a:graphic>
          <a:graphicData uri="http://schemas.openxmlformats.org/drawingml/2006/table">
            <a:tbl>
              <a:tblPr/>
              <a:tblGrid>
                <a:gridCol w="643440"/>
                <a:gridCol w="3343589"/>
                <a:gridCol w="2056709"/>
              </a:tblGrid>
              <a:tr h="467674">
                <a:tc>
                  <a:txBody>
                    <a:bodyPr/>
                    <a:lstStyle/>
                    <a:p>
                      <a:pPr algn="ctr" fontAlgn="ctr"/>
                      <a:r>
                        <a:rPr lang="en-GB" sz="1400" b="1" i="0" u="none" strike="noStrike" dirty="0">
                          <a:solidFill>
                            <a:srgbClr val="000000"/>
                          </a:solidFill>
                          <a:effectLst/>
                          <a:latin typeface="Calibri" panose="020F0502020204030204" pitchFamily="34" charset="0"/>
                        </a:rPr>
                        <a:t> </a:t>
                      </a:r>
                    </a:p>
                  </a:txBody>
                  <a:tcPr marL="9525" marR="9525" marT="9525" marB="0" anchor="ctr">
                    <a:lnL w="12700" cap="flat" cmpd="sng" algn="ctr">
                      <a:noFill/>
                      <a:prstDash val="solid"/>
                      <a:round/>
                      <a:headEnd type="none" w="med" len="med"/>
                      <a:tailEnd type="none" w="med" len="med"/>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algn="l" fontAlgn="ctr"/>
                      <a:r>
                        <a:rPr lang="en-GB" sz="2400" b="1" i="0" u="none" strike="noStrike" dirty="0" smtClean="0">
                          <a:solidFill>
                            <a:srgbClr val="000000"/>
                          </a:solidFill>
                          <a:effectLst/>
                          <a:latin typeface="Calibri" panose="020F0502020204030204" pitchFamily="34" charset="0"/>
                        </a:rPr>
                        <a:t>Projects and changes</a:t>
                      </a:r>
                      <a:endParaRPr lang="en-GB" sz="2400" b="1"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w="6350" cap="flat" cmpd="sng" algn="ctr">
                      <a:solidFill>
                        <a:srgbClr val="FFF2CC"/>
                      </a:solidFill>
                      <a:prstDash val="solid"/>
                      <a:round/>
                      <a:headEnd type="none" w="med" len="med"/>
                      <a:tailEnd type="none" w="med" len="med"/>
                    </a:lnB>
                    <a:solidFill>
                      <a:srgbClr val="FFD966"/>
                    </a:solidFill>
                  </a:tcPr>
                </a:tc>
                <a:tc>
                  <a:txBody>
                    <a:bodyPr/>
                    <a:lstStyle/>
                    <a:p>
                      <a:endParaRPr lang="en-GB"/>
                    </a:p>
                  </a:txBody>
                  <a:tcPr marL="9525" marR="9525" marT="9525" marB="0" anchor="ctr">
                    <a:lnL>
                      <a:noFill/>
                    </a:lnL>
                    <a:lnR>
                      <a:noFill/>
                    </a:lnR>
                    <a:lnT>
                      <a:noFill/>
                    </a:lnT>
                    <a:lnB w="6350" cap="flat" cmpd="sng" algn="ctr">
                      <a:solidFill>
                        <a:srgbClr val="FFF2CC"/>
                      </a:solidFill>
                      <a:prstDash val="solid"/>
                      <a:round/>
                      <a:headEnd type="none" w="med" len="med"/>
                      <a:tailEnd type="none" w="med" len="med"/>
                    </a:lnB>
                    <a:solidFill>
                      <a:srgbClr val="FFD966"/>
                    </a:solidFill>
                  </a:tcPr>
                </a:tc>
              </a:tr>
              <a:tr h="900613">
                <a:tc>
                  <a:txBody>
                    <a:bodyPr/>
                    <a:lstStyle/>
                    <a:p>
                      <a:pPr algn="ctr" fontAlgn="b"/>
                      <a:r>
                        <a:rPr lang="en-GB" sz="2000" b="1" i="0" u="none" strike="noStrike" dirty="0" smtClean="0">
                          <a:solidFill>
                            <a:srgbClr val="000000"/>
                          </a:solidFill>
                          <a:effectLst/>
                          <a:latin typeface="Calibri" panose="020F0502020204030204" pitchFamily="34" charset="0"/>
                        </a:rPr>
                        <a:t>3f</a:t>
                      </a:r>
                      <a:endParaRPr lang="en-GB" sz="2000" b="1" i="0" u="none" strike="noStrike" dirty="0">
                        <a:solidFill>
                          <a:srgbClr val="000000"/>
                        </a:solidFill>
                        <a:effectLst/>
                        <a:latin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2CC"/>
                    </a:solidFill>
                  </a:tcPr>
                </a:tc>
                <a:tc gridSpan="2">
                  <a:txBody>
                    <a:bodyPr/>
                    <a:lstStyle/>
                    <a:p>
                      <a:pPr algn="l" fontAlgn="b"/>
                      <a:r>
                        <a:rPr lang="en-GB" sz="2000" b="1" i="0" u="none" strike="noStrike" dirty="0" smtClean="0">
                          <a:solidFill>
                            <a:srgbClr val="000000"/>
                          </a:solidFill>
                          <a:effectLst/>
                          <a:latin typeface="Calibri" panose="020F0502020204030204" pitchFamily="34" charset="0"/>
                        </a:rPr>
                        <a:t>Detail</a:t>
                      </a:r>
                      <a:r>
                        <a:rPr lang="en-GB" sz="2000" b="1" i="0" u="none" strike="noStrike" baseline="0" dirty="0" smtClean="0">
                          <a:solidFill>
                            <a:srgbClr val="000000"/>
                          </a:solidFill>
                          <a:effectLst/>
                          <a:latin typeface="Calibri" panose="020F0502020204030204" pitchFamily="34" charset="0"/>
                        </a:rPr>
                        <a:t> the top 10 carbon reduction projects implemented by the organisation in the reporting year</a:t>
                      </a:r>
                      <a:endParaRPr lang="en-GB" sz="2000" b="1" i="0" u="none" strike="noStrike" dirty="0">
                        <a:solidFill>
                          <a:srgbClr val="000000"/>
                        </a:solidFill>
                        <a:effectLst/>
                        <a:latin typeface="Calibri" panose="020F0502020204030204" pitchFamily="34" charset="0"/>
                      </a:endParaRPr>
                    </a:p>
                  </a:txBody>
                  <a:tcPr marL="9525" marR="9525" marT="9525" marB="0" anchor="ctr">
                    <a:lnL w="6350" cap="flat" cmpd="sng" algn="ctr">
                      <a:noFill/>
                      <a:prstDash val="solid"/>
                      <a:round/>
                      <a:headEnd type="none" w="med" len="med"/>
                      <a:tailEnd type="none" w="med" len="med"/>
                    </a:lnL>
                    <a:lnR w="6350" cap="flat" cmpd="sng" algn="ctr">
                      <a:solidFill>
                        <a:srgbClr val="FFF2CC"/>
                      </a:solidFill>
                      <a:prstDash val="solid"/>
                      <a:round/>
                      <a:headEnd type="none" w="med" len="med"/>
                      <a:tailEnd type="none" w="med" len="med"/>
                    </a:lnR>
                    <a:lnT w="6350" cap="flat" cmpd="sng" algn="ctr">
                      <a:solidFill>
                        <a:srgbClr val="FFF2CC"/>
                      </a:solidFill>
                      <a:prstDash val="solid"/>
                      <a:round/>
                      <a:headEnd type="none" w="med" len="med"/>
                      <a:tailEnd type="none" w="med" len="med"/>
                    </a:lnT>
                    <a:lnB w="6350" cap="flat" cmpd="sng" algn="ctr">
                      <a:solidFill>
                        <a:srgbClr val="FFF2CC"/>
                      </a:solidFill>
                      <a:prstDash val="solid"/>
                      <a:round/>
                      <a:headEnd type="none" w="med" len="med"/>
                      <a:tailEnd type="none" w="med" len="med"/>
                    </a:lnB>
                    <a:solidFill>
                      <a:srgbClr val="FFF2CC"/>
                    </a:solidFill>
                  </a:tcPr>
                </a:tc>
                <a:tc hMerge="1">
                  <a:txBody>
                    <a:bodyPr/>
                    <a:lstStyle/>
                    <a:p>
                      <a:pPr algn="ctr" fontAlgn="b"/>
                      <a:endParaRPr lang="en-GB" sz="1100" b="1"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FFF2CC"/>
                      </a:solidFill>
                      <a:prstDash val="solid"/>
                      <a:round/>
                      <a:headEnd type="none" w="med" len="med"/>
                      <a:tailEnd type="none" w="med" len="med"/>
                    </a:lnL>
                    <a:lnR w="6350" cap="flat" cmpd="sng" algn="ctr">
                      <a:solidFill>
                        <a:srgbClr val="FFF2CC"/>
                      </a:solidFill>
                      <a:prstDash val="solid"/>
                      <a:round/>
                      <a:headEnd type="none" w="med" len="med"/>
                      <a:tailEnd type="none" w="med" len="med"/>
                    </a:lnR>
                    <a:lnT w="6350" cap="flat" cmpd="sng" algn="ctr">
                      <a:solidFill>
                        <a:srgbClr val="FFF2CC"/>
                      </a:solidFill>
                      <a:prstDash val="solid"/>
                      <a:round/>
                      <a:headEnd type="none" w="med" len="med"/>
                      <a:tailEnd type="none" w="med" len="med"/>
                    </a:lnT>
                    <a:lnB w="6350" cap="flat" cmpd="sng" algn="ctr">
                      <a:solidFill>
                        <a:srgbClr val="FFF2CC"/>
                      </a:solidFill>
                      <a:prstDash val="solid"/>
                      <a:round/>
                      <a:headEnd type="none" w="med" len="med"/>
                      <a:tailEnd type="none" w="med" len="med"/>
                    </a:lnB>
                    <a:solidFill>
                      <a:srgbClr val="FFF2CC"/>
                    </a:solidFill>
                  </a:tcPr>
                </a:tc>
              </a:tr>
            </a:tbl>
          </a:graphicData>
        </a:graphic>
      </p:graphicFrame>
      <p:sp>
        <p:nvSpPr>
          <p:cNvPr id="4" name="TextBox 3"/>
          <p:cNvSpPr txBox="1"/>
          <p:nvPr/>
        </p:nvSpPr>
        <p:spPr>
          <a:xfrm>
            <a:off x="489584" y="1749712"/>
            <a:ext cx="8142971" cy="3416320"/>
          </a:xfrm>
          <a:prstGeom prst="rect">
            <a:avLst/>
          </a:prstGeom>
          <a:noFill/>
        </p:spPr>
        <p:txBody>
          <a:bodyPr wrap="square" rtlCol="0">
            <a:spAutoFit/>
          </a:bodyPr>
          <a:lstStyle/>
          <a:p>
            <a:r>
              <a:rPr lang="en-GB" sz="2400" b="1" dirty="0" smtClean="0">
                <a:solidFill>
                  <a:schemeClr val="tx1">
                    <a:lumMod val="75000"/>
                    <a:lumOff val="25000"/>
                  </a:schemeClr>
                </a:solidFill>
                <a:latin typeface="Arial"/>
                <a:cs typeface="Arial"/>
              </a:rPr>
              <a:t>Specific data management</a:t>
            </a:r>
          </a:p>
          <a:p>
            <a:pPr marL="342900" indent="-342900">
              <a:buFont typeface="Arial" panose="020B0604020202020204" pitchFamily="34" charset="0"/>
              <a:buChar char="•"/>
            </a:pPr>
            <a:r>
              <a:rPr lang="en-GB" sz="2400" dirty="0" smtClean="0">
                <a:solidFill>
                  <a:schemeClr val="tx1">
                    <a:lumMod val="75000"/>
                    <a:lumOff val="25000"/>
                  </a:schemeClr>
                </a:solidFill>
                <a:latin typeface="Arial"/>
                <a:cs typeface="Arial"/>
              </a:rPr>
              <a:t>Funding source</a:t>
            </a:r>
          </a:p>
          <a:p>
            <a:pPr marL="342900" indent="-342900">
              <a:buFont typeface="Arial" panose="020B0604020202020204" pitchFamily="34" charset="0"/>
              <a:buChar char="•"/>
            </a:pPr>
            <a:r>
              <a:rPr lang="en-GB" sz="2400" dirty="0" smtClean="0">
                <a:solidFill>
                  <a:schemeClr val="tx1">
                    <a:lumMod val="75000"/>
                    <a:lumOff val="25000"/>
                  </a:schemeClr>
                </a:solidFill>
                <a:latin typeface="Arial"/>
                <a:cs typeface="Arial"/>
              </a:rPr>
              <a:t>First full year of saving</a:t>
            </a:r>
          </a:p>
          <a:p>
            <a:pPr marL="342900" indent="-342900">
              <a:buFont typeface="Arial" panose="020B0604020202020204" pitchFamily="34" charset="0"/>
              <a:buChar char="•"/>
            </a:pPr>
            <a:r>
              <a:rPr lang="en-GB" sz="2400" dirty="0" smtClean="0">
                <a:solidFill>
                  <a:schemeClr val="tx1">
                    <a:lumMod val="75000"/>
                    <a:lumOff val="25000"/>
                  </a:schemeClr>
                </a:solidFill>
                <a:latin typeface="Arial"/>
                <a:cs typeface="Arial"/>
              </a:rPr>
              <a:t>Capital cost</a:t>
            </a:r>
          </a:p>
          <a:p>
            <a:pPr marL="342900" indent="-342900">
              <a:buFont typeface="Arial" panose="020B0604020202020204" pitchFamily="34" charset="0"/>
              <a:buChar char="•"/>
            </a:pPr>
            <a:r>
              <a:rPr lang="en-GB" sz="2400" dirty="0" smtClean="0">
                <a:solidFill>
                  <a:schemeClr val="tx1">
                    <a:lumMod val="75000"/>
                    <a:lumOff val="25000"/>
                  </a:schemeClr>
                </a:solidFill>
                <a:latin typeface="Arial"/>
                <a:cs typeface="Arial"/>
              </a:rPr>
              <a:t>Operational cost</a:t>
            </a:r>
          </a:p>
          <a:p>
            <a:pPr marL="342900" indent="-342900">
              <a:buFont typeface="Arial" panose="020B0604020202020204" pitchFamily="34" charset="0"/>
              <a:buChar char="•"/>
            </a:pPr>
            <a:r>
              <a:rPr lang="en-GB" sz="2400" dirty="0" smtClean="0">
                <a:solidFill>
                  <a:schemeClr val="tx1">
                    <a:lumMod val="75000"/>
                    <a:lumOff val="25000"/>
                  </a:schemeClr>
                </a:solidFill>
                <a:latin typeface="Arial"/>
                <a:cs typeface="Arial"/>
              </a:rPr>
              <a:t>Project lifetime</a:t>
            </a:r>
          </a:p>
          <a:p>
            <a:pPr marL="342900" indent="-342900">
              <a:buFont typeface="Arial" panose="020B0604020202020204" pitchFamily="34" charset="0"/>
              <a:buChar char="•"/>
            </a:pPr>
            <a:r>
              <a:rPr lang="en-GB" sz="2400" dirty="0" smtClean="0">
                <a:solidFill>
                  <a:srgbClr val="FF0000"/>
                </a:solidFill>
                <a:latin typeface="Arial"/>
                <a:cs typeface="Arial"/>
              </a:rPr>
              <a:t>Primary fuel source saved</a:t>
            </a:r>
          </a:p>
          <a:p>
            <a:pPr marL="342900" indent="-342900">
              <a:buFont typeface="Arial" panose="020B0604020202020204" pitchFamily="34" charset="0"/>
              <a:buChar char="•"/>
            </a:pPr>
            <a:r>
              <a:rPr lang="en-GB" sz="2400" dirty="0">
                <a:solidFill>
                  <a:schemeClr val="tx1">
                    <a:lumMod val="75000"/>
                    <a:lumOff val="25000"/>
                  </a:schemeClr>
                </a:solidFill>
                <a:latin typeface="Arial"/>
                <a:cs typeface="Arial"/>
              </a:rPr>
              <a:t>Estimated carbon and cost saving</a:t>
            </a:r>
          </a:p>
          <a:p>
            <a:pPr marL="342900" indent="-342900">
              <a:buFont typeface="Arial" panose="020B0604020202020204" pitchFamily="34" charset="0"/>
              <a:buChar char="•"/>
            </a:pPr>
            <a:r>
              <a:rPr lang="en-GB" sz="2400" dirty="0">
                <a:solidFill>
                  <a:srgbClr val="FF0000"/>
                </a:solidFill>
                <a:latin typeface="Arial"/>
                <a:cs typeface="Arial"/>
              </a:rPr>
              <a:t>Behaviour change</a:t>
            </a:r>
          </a:p>
        </p:txBody>
      </p:sp>
    </p:spTree>
    <p:extLst>
      <p:ext uri="{BB962C8B-B14F-4D97-AF65-F5344CB8AC3E}">
        <p14:creationId xmlns:p14="http://schemas.microsoft.com/office/powerpoint/2010/main" val="23398183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660517522"/>
              </p:ext>
            </p:extLst>
          </p:nvPr>
        </p:nvGraphicFramePr>
        <p:xfrm>
          <a:off x="231913" y="221974"/>
          <a:ext cx="6043738" cy="1391599"/>
        </p:xfrm>
        <a:graphic>
          <a:graphicData uri="http://schemas.openxmlformats.org/drawingml/2006/table">
            <a:tbl>
              <a:tblPr/>
              <a:tblGrid>
                <a:gridCol w="643440"/>
                <a:gridCol w="3343589"/>
                <a:gridCol w="2056709"/>
              </a:tblGrid>
              <a:tr h="467674">
                <a:tc>
                  <a:txBody>
                    <a:bodyPr/>
                    <a:lstStyle/>
                    <a:p>
                      <a:pPr algn="ctr" fontAlgn="ctr"/>
                      <a:r>
                        <a:rPr lang="en-GB" sz="1400" b="1" i="0" u="none" strike="noStrike" dirty="0">
                          <a:solidFill>
                            <a:srgbClr val="000000"/>
                          </a:solidFill>
                          <a:effectLst/>
                          <a:latin typeface="Calibri" panose="020F0502020204030204" pitchFamily="34" charset="0"/>
                        </a:rPr>
                        <a:t> </a:t>
                      </a:r>
                    </a:p>
                  </a:txBody>
                  <a:tcPr marL="9525" marR="9525" marT="9525" marB="0" anchor="ctr">
                    <a:lnL w="12700" cap="flat" cmpd="sng" algn="ctr">
                      <a:noFill/>
                      <a:prstDash val="solid"/>
                      <a:round/>
                      <a:headEnd type="none" w="med" len="med"/>
                      <a:tailEnd type="none" w="med" len="med"/>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algn="l" fontAlgn="ctr"/>
                      <a:r>
                        <a:rPr lang="en-GB" sz="2400" b="1" i="0" u="none" strike="noStrike" dirty="0" smtClean="0">
                          <a:solidFill>
                            <a:srgbClr val="000000"/>
                          </a:solidFill>
                          <a:effectLst/>
                          <a:latin typeface="Calibri" panose="020F0502020204030204" pitchFamily="34" charset="0"/>
                        </a:rPr>
                        <a:t>Projects and changes</a:t>
                      </a:r>
                      <a:endParaRPr lang="en-GB" sz="2400" b="1"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w="6350" cap="flat" cmpd="sng" algn="ctr">
                      <a:solidFill>
                        <a:srgbClr val="FFF2CC"/>
                      </a:solidFill>
                      <a:prstDash val="solid"/>
                      <a:round/>
                      <a:headEnd type="none" w="med" len="med"/>
                      <a:tailEnd type="none" w="med" len="med"/>
                    </a:lnB>
                    <a:solidFill>
                      <a:srgbClr val="FFD966"/>
                    </a:solidFill>
                  </a:tcPr>
                </a:tc>
                <a:tc>
                  <a:txBody>
                    <a:bodyPr/>
                    <a:lstStyle/>
                    <a:p>
                      <a:endParaRPr lang="en-GB"/>
                    </a:p>
                  </a:txBody>
                  <a:tcPr marL="9525" marR="9525" marT="9525" marB="0" anchor="ctr">
                    <a:lnL>
                      <a:noFill/>
                    </a:lnL>
                    <a:lnR>
                      <a:noFill/>
                    </a:lnR>
                    <a:lnT>
                      <a:noFill/>
                    </a:lnT>
                    <a:lnB w="6350" cap="flat" cmpd="sng" algn="ctr">
                      <a:solidFill>
                        <a:srgbClr val="FFF2CC"/>
                      </a:solidFill>
                      <a:prstDash val="solid"/>
                      <a:round/>
                      <a:headEnd type="none" w="med" len="med"/>
                      <a:tailEnd type="none" w="med" len="med"/>
                    </a:lnB>
                    <a:solidFill>
                      <a:srgbClr val="FFD966"/>
                    </a:solidFill>
                  </a:tcPr>
                </a:tc>
              </a:tr>
              <a:tr h="900613">
                <a:tc>
                  <a:txBody>
                    <a:bodyPr/>
                    <a:lstStyle/>
                    <a:p>
                      <a:pPr algn="ctr" fontAlgn="b"/>
                      <a:r>
                        <a:rPr lang="en-GB" sz="2000" b="1" i="0" u="none" strike="noStrike" dirty="0" smtClean="0">
                          <a:solidFill>
                            <a:srgbClr val="000000"/>
                          </a:solidFill>
                          <a:effectLst/>
                          <a:latin typeface="Calibri" panose="020F0502020204030204" pitchFamily="34" charset="0"/>
                        </a:rPr>
                        <a:t>3h</a:t>
                      </a:r>
                      <a:endParaRPr lang="en-GB" sz="2000" b="1" i="0" u="none" strike="noStrike" dirty="0">
                        <a:solidFill>
                          <a:srgbClr val="000000"/>
                        </a:solidFill>
                        <a:effectLst/>
                        <a:latin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2CC"/>
                    </a:solidFill>
                  </a:tcPr>
                </a:tc>
                <a:tc gridSpan="2">
                  <a:txBody>
                    <a:bodyPr/>
                    <a:lstStyle/>
                    <a:p>
                      <a:pPr algn="l" fontAlgn="b"/>
                      <a:r>
                        <a:rPr lang="en-GB" sz="2000" b="1" i="0" u="none" strike="noStrike" dirty="0" smtClean="0">
                          <a:solidFill>
                            <a:srgbClr val="000000"/>
                          </a:solidFill>
                          <a:effectLst/>
                          <a:latin typeface="Calibri" panose="020F0502020204030204" pitchFamily="34" charset="0"/>
                        </a:rPr>
                        <a:t>Anticipated annual</a:t>
                      </a:r>
                      <a:r>
                        <a:rPr lang="en-GB" sz="2000" b="1" i="0" u="none" strike="noStrike" baseline="0" dirty="0" smtClean="0">
                          <a:solidFill>
                            <a:srgbClr val="000000"/>
                          </a:solidFill>
                          <a:effectLst/>
                          <a:latin typeface="Calibri" panose="020F0502020204030204" pitchFamily="34" charset="0"/>
                        </a:rPr>
                        <a:t> carbon savings from all projects implemented by the organisation in the year ahead</a:t>
                      </a:r>
                      <a:endParaRPr lang="en-GB" sz="2000" b="1" i="0" u="none" strike="noStrike" dirty="0">
                        <a:solidFill>
                          <a:srgbClr val="000000"/>
                        </a:solidFill>
                        <a:effectLst/>
                        <a:latin typeface="Calibri" panose="020F0502020204030204" pitchFamily="34" charset="0"/>
                      </a:endParaRPr>
                    </a:p>
                  </a:txBody>
                  <a:tcPr marL="9525" marR="9525" marT="9525" marB="0" anchor="ctr">
                    <a:lnL w="6350" cap="flat" cmpd="sng" algn="ctr">
                      <a:noFill/>
                      <a:prstDash val="solid"/>
                      <a:round/>
                      <a:headEnd type="none" w="med" len="med"/>
                      <a:tailEnd type="none" w="med" len="med"/>
                    </a:lnL>
                    <a:lnR w="6350" cap="flat" cmpd="sng" algn="ctr">
                      <a:solidFill>
                        <a:srgbClr val="FFF2CC"/>
                      </a:solidFill>
                      <a:prstDash val="solid"/>
                      <a:round/>
                      <a:headEnd type="none" w="med" len="med"/>
                      <a:tailEnd type="none" w="med" len="med"/>
                    </a:lnR>
                    <a:lnT w="6350" cap="flat" cmpd="sng" algn="ctr">
                      <a:solidFill>
                        <a:srgbClr val="FFF2CC"/>
                      </a:solidFill>
                      <a:prstDash val="solid"/>
                      <a:round/>
                      <a:headEnd type="none" w="med" len="med"/>
                      <a:tailEnd type="none" w="med" len="med"/>
                    </a:lnT>
                    <a:lnB w="6350" cap="flat" cmpd="sng" algn="ctr">
                      <a:solidFill>
                        <a:srgbClr val="FFF2CC"/>
                      </a:solidFill>
                      <a:prstDash val="solid"/>
                      <a:round/>
                      <a:headEnd type="none" w="med" len="med"/>
                      <a:tailEnd type="none" w="med" len="med"/>
                    </a:lnB>
                    <a:solidFill>
                      <a:srgbClr val="FFF2CC"/>
                    </a:solidFill>
                  </a:tcPr>
                </a:tc>
                <a:tc hMerge="1">
                  <a:txBody>
                    <a:bodyPr/>
                    <a:lstStyle/>
                    <a:p>
                      <a:pPr algn="ctr" fontAlgn="b"/>
                      <a:endParaRPr lang="en-GB" sz="1100" b="1"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FFF2CC"/>
                      </a:solidFill>
                      <a:prstDash val="solid"/>
                      <a:round/>
                      <a:headEnd type="none" w="med" len="med"/>
                      <a:tailEnd type="none" w="med" len="med"/>
                    </a:lnL>
                    <a:lnR w="6350" cap="flat" cmpd="sng" algn="ctr">
                      <a:solidFill>
                        <a:srgbClr val="FFF2CC"/>
                      </a:solidFill>
                      <a:prstDash val="solid"/>
                      <a:round/>
                      <a:headEnd type="none" w="med" len="med"/>
                      <a:tailEnd type="none" w="med" len="med"/>
                    </a:lnR>
                    <a:lnT w="6350" cap="flat" cmpd="sng" algn="ctr">
                      <a:solidFill>
                        <a:srgbClr val="FFF2CC"/>
                      </a:solidFill>
                      <a:prstDash val="solid"/>
                      <a:round/>
                      <a:headEnd type="none" w="med" len="med"/>
                      <a:tailEnd type="none" w="med" len="med"/>
                    </a:lnT>
                    <a:lnB w="6350" cap="flat" cmpd="sng" algn="ctr">
                      <a:solidFill>
                        <a:srgbClr val="FFF2CC"/>
                      </a:solidFill>
                      <a:prstDash val="solid"/>
                      <a:round/>
                      <a:headEnd type="none" w="med" len="med"/>
                      <a:tailEnd type="none" w="med" len="med"/>
                    </a:lnB>
                    <a:solidFill>
                      <a:srgbClr val="FFF2CC"/>
                    </a:solidFill>
                  </a:tcPr>
                </a:tc>
              </a:tr>
            </a:tbl>
          </a:graphicData>
        </a:graphic>
      </p:graphicFrame>
      <p:sp>
        <p:nvSpPr>
          <p:cNvPr id="5" name="TextBox 4"/>
          <p:cNvSpPr txBox="1"/>
          <p:nvPr/>
        </p:nvSpPr>
        <p:spPr>
          <a:xfrm>
            <a:off x="603884" y="1737012"/>
            <a:ext cx="8142971" cy="4154984"/>
          </a:xfrm>
          <a:prstGeom prst="rect">
            <a:avLst/>
          </a:prstGeom>
          <a:noFill/>
        </p:spPr>
        <p:txBody>
          <a:bodyPr wrap="square" rtlCol="0">
            <a:spAutoFit/>
          </a:bodyPr>
          <a:lstStyle/>
          <a:p>
            <a:r>
              <a:rPr lang="en-GB" sz="2400" b="1" dirty="0" smtClean="0">
                <a:solidFill>
                  <a:schemeClr val="tx1">
                    <a:lumMod val="75000"/>
                    <a:lumOff val="25000"/>
                  </a:schemeClr>
                </a:solidFill>
                <a:latin typeface="Arial"/>
                <a:cs typeface="Arial"/>
              </a:rPr>
              <a:t>Key points:</a:t>
            </a:r>
          </a:p>
          <a:p>
            <a:pPr marL="342900" indent="-342900">
              <a:buFont typeface="Arial" panose="020B0604020202020204" pitchFamily="34" charset="0"/>
              <a:buChar char="•"/>
            </a:pPr>
            <a:r>
              <a:rPr lang="en-GB" sz="2400" dirty="0" smtClean="0">
                <a:solidFill>
                  <a:schemeClr val="tx1">
                    <a:lumMod val="75000"/>
                    <a:lumOff val="25000"/>
                  </a:schemeClr>
                </a:solidFill>
                <a:latin typeface="Arial"/>
                <a:cs typeface="Arial"/>
              </a:rPr>
              <a:t>Focus is on </a:t>
            </a:r>
            <a:r>
              <a:rPr lang="en-GB" sz="2400" b="1" dirty="0" smtClean="0">
                <a:solidFill>
                  <a:schemeClr val="tx1">
                    <a:lumMod val="75000"/>
                    <a:lumOff val="25000"/>
                  </a:schemeClr>
                </a:solidFill>
                <a:latin typeface="Arial"/>
                <a:cs typeface="Arial"/>
              </a:rPr>
              <a:t>estimated </a:t>
            </a:r>
            <a:r>
              <a:rPr lang="en-GB" sz="2400" dirty="0" smtClean="0">
                <a:solidFill>
                  <a:schemeClr val="tx1">
                    <a:lumMod val="75000"/>
                    <a:lumOff val="25000"/>
                  </a:schemeClr>
                </a:solidFill>
                <a:latin typeface="Arial"/>
                <a:cs typeface="Arial"/>
              </a:rPr>
              <a:t>annual savings that you will get from all projects implemented in the year ahead e.g. 2015/16</a:t>
            </a:r>
          </a:p>
          <a:p>
            <a:pPr marL="342900" indent="-342900">
              <a:buFont typeface="Arial" panose="020B0604020202020204" pitchFamily="34" charset="0"/>
              <a:buChar char="•"/>
            </a:pPr>
            <a:r>
              <a:rPr lang="en-GB" sz="2400" dirty="0" smtClean="0">
                <a:solidFill>
                  <a:schemeClr val="tx1">
                    <a:lumMod val="75000"/>
                    <a:lumOff val="25000"/>
                  </a:schemeClr>
                </a:solidFill>
                <a:latin typeface="Arial"/>
                <a:cs typeface="Arial"/>
              </a:rPr>
              <a:t>Most organisations should have a reasonably good idea of what these are because approx. 50% will have already happened</a:t>
            </a:r>
          </a:p>
          <a:p>
            <a:pPr marL="342900" indent="-342900">
              <a:buFont typeface="Arial" panose="020B0604020202020204" pitchFamily="34" charset="0"/>
              <a:buChar char="•"/>
            </a:pPr>
            <a:r>
              <a:rPr lang="en-GB" sz="2400" dirty="0" smtClean="0">
                <a:solidFill>
                  <a:schemeClr val="tx1">
                    <a:lumMod val="75000"/>
                    <a:lumOff val="25000"/>
                  </a:schemeClr>
                </a:solidFill>
                <a:latin typeface="Arial"/>
                <a:cs typeface="Arial"/>
              </a:rPr>
              <a:t>If you are uncertain about the annual savings or if the project/s will even go ahead, document this in the comments</a:t>
            </a:r>
          </a:p>
          <a:p>
            <a:pPr marL="342900" indent="-342900">
              <a:buFont typeface="Arial" panose="020B0604020202020204" pitchFamily="34" charset="0"/>
              <a:buChar char="•"/>
            </a:pPr>
            <a:endParaRPr lang="en-GB" sz="2400" dirty="0" smtClean="0">
              <a:solidFill>
                <a:schemeClr val="tx1">
                  <a:lumMod val="75000"/>
                  <a:lumOff val="25000"/>
                </a:schemeClr>
              </a:solidFill>
              <a:latin typeface="Arial"/>
              <a:cs typeface="Arial"/>
            </a:endParaRPr>
          </a:p>
        </p:txBody>
      </p:sp>
    </p:spTree>
    <p:extLst>
      <p:ext uri="{BB962C8B-B14F-4D97-AF65-F5344CB8AC3E}">
        <p14:creationId xmlns:p14="http://schemas.microsoft.com/office/powerpoint/2010/main" val="34405154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129830840"/>
              </p:ext>
            </p:extLst>
          </p:nvPr>
        </p:nvGraphicFramePr>
        <p:xfrm>
          <a:off x="231913" y="221974"/>
          <a:ext cx="6043738" cy="1368287"/>
        </p:xfrm>
        <a:graphic>
          <a:graphicData uri="http://schemas.openxmlformats.org/drawingml/2006/table">
            <a:tbl>
              <a:tblPr/>
              <a:tblGrid>
                <a:gridCol w="643440"/>
                <a:gridCol w="3343589"/>
                <a:gridCol w="2056709"/>
              </a:tblGrid>
              <a:tr h="467674">
                <a:tc>
                  <a:txBody>
                    <a:bodyPr/>
                    <a:lstStyle/>
                    <a:p>
                      <a:pPr algn="ctr" fontAlgn="ctr"/>
                      <a:r>
                        <a:rPr lang="en-GB" sz="1400" b="1" i="0" u="none" strike="noStrike" dirty="0">
                          <a:solidFill>
                            <a:srgbClr val="000000"/>
                          </a:solidFill>
                          <a:effectLst/>
                          <a:latin typeface="Calibri" panose="020F0502020204030204" pitchFamily="34" charset="0"/>
                        </a:rPr>
                        <a:t> </a:t>
                      </a:r>
                    </a:p>
                  </a:txBody>
                  <a:tcPr marL="9525" marR="9525" marT="9525" marB="0" anchor="ctr">
                    <a:lnL w="12700" cap="flat" cmpd="sng" algn="ctr">
                      <a:noFill/>
                      <a:prstDash val="solid"/>
                      <a:round/>
                      <a:headEnd type="none" w="med" len="med"/>
                      <a:tailEnd type="none" w="med" len="med"/>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algn="l" fontAlgn="ctr"/>
                      <a:r>
                        <a:rPr lang="en-GB" sz="2400" b="1" i="0" u="none" strike="noStrike" dirty="0" smtClean="0">
                          <a:solidFill>
                            <a:srgbClr val="000000"/>
                          </a:solidFill>
                          <a:effectLst/>
                          <a:latin typeface="Calibri" panose="020F0502020204030204" pitchFamily="34" charset="0"/>
                        </a:rPr>
                        <a:t>Projects and changes</a:t>
                      </a:r>
                      <a:endParaRPr lang="en-GB" sz="2400" b="1"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w="6350" cap="flat" cmpd="sng" algn="ctr">
                      <a:solidFill>
                        <a:srgbClr val="FFF2CC"/>
                      </a:solidFill>
                      <a:prstDash val="solid"/>
                      <a:round/>
                      <a:headEnd type="none" w="med" len="med"/>
                      <a:tailEnd type="none" w="med" len="med"/>
                    </a:lnB>
                    <a:solidFill>
                      <a:srgbClr val="FFD966"/>
                    </a:solidFill>
                  </a:tcPr>
                </a:tc>
                <a:tc>
                  <a:txBody>
                    <a:bodyPr/>
                    <a:lstStyle/>
                    <a:p>
                      <a:endParaRPr lang="en-GB"/>
                    </a:p>
                  </a:txBody>
                  <a:tcPr marL="9525" marR="9525" marT="9525" marB="0" anchor="ctr">
                    <a:lnL>
                      <a:noFill/>
                    </a:lnL>
                    <a:lnR>
                      <a:noFill/>
                    </a:lnR>
                    <a:lnT>
                      <a:noFill/>
                    </a:lnT>
                    <a:lnB w="6350" cap="flat" cmpd="sng" algn="ctr">
                      <a:solidFill>
                        <a:srgbClr val="FFF2CC"/>
                      </a:solidFill>
                      <a:prstDash val="solid"/>
                      <a:round/>
                      <a:headEnd type="none" w="med" len="med"/>
                      <a:tailEnd type="none" w="med" len="med"/>
                    </a:lnB>
                    <a:solidFill>
                      <a:srgbClr val="FFD966"/>
                    </a:solidFill>
                  </a:tcPr>
                </a:tc>
              </a:tr>
              <a:tr h="900613">
                <a:tc>
                  <a:txBody>
                    <a:bodyPr/>
                    <a:lstStyle/>
                    <a:p>
                      <a:pPr algn="ctr" fontAlgn="b"/>
                      <a:r>
                        <a:rPr lang="en-GB" sz="2000" b="1" i="0" u="none" strike="noStrike" dirty="0" smtClean="0">
                          <a:solidFill>
                            <a:srgbClr val="000000"/>
                          </a:solidFill>
                          <a:effectLst/>
                          <a:latin typeface="Calibri" panose="020F0502020204030204" pitchFamily="34" charset="0"/>
                        </a:rPr>
                        <a:t>3j</a:t>
                      </a:r>
                      <a:endParaRPr lang="en-GB" sz="2000" b="1" i="0" u="none" strike="noStrike" dirty="0">
                        <a:solidFill>
                          <a:srgbClr val="000000"/>
                        </a:solidFill>
                        <a:effectLst/>
                        <a:latin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2CC"/>
                    </a:solidFill>
                  </a:tcPr>
                </a:tc>
                <a:tc gridSpan="2">
                  <a:txBody>
                    <a:bodyPr/>
                    <a:lstStyle/>
                    <a:p>
                      <a:pPr algn="l" fontAlgn="b"/>
                      <a:r>
                        <a:rPr lang="en-GB" sz="2000" b="1" i="0" u="none" strike="noStrike" dirty="0" smtClean="0">
                          <a:solidFill>
                            <a:srgbClr val="000000"/>
                          </a:solidFill>
                          <a:effectLst/>
                          <a:latin typeface="Calibri" panose="020F0502020204030204" pitchFamily="34" charset="0"/>
                        </a:rPr>
                        <a:t>Total</a:t>
                      </a:r>
                      <a:r>
                        <a:rPr lang="en-GB" sz="2000" b="1" i="0" u="none" strike="noStrike" baseline="0" dirty="0" smtClean="0">
                          <a:solidFill>
                            <a:srgbClr val="000000"/>
                          </a:solidFill>
                          <a:effectLst/>
                          <a:latin typeface="Calibri" panose="020F0502020204030204" pitchFamily="34" charset="0"/>
                        </a:rPr>
                        <a:t> carbon reduction savings from the baseline year</a:t>
                      </a:r>
                      <a:endParaRPr lang="en-GB" sz="2000" b="1" i="0" u="none" strike="noStrike" dirty="0">
                        <a:solidFill>
                          <a:srgbClr val="000000"/>
                        </a:solidFill>
                        <a:effectLst/>
                        <a:latin typeface="Calibri" panose="020F0502020204030204" pitchFamily="34" charset="0"/>
                      </a:endParaRPr>
                    </a:p>
                  </a:txBody>
                  <a:tcPr marL="9525" marR="9525" marT="9525" marB="0" anchor="ctr">
                    <a:lnL w="6350" cap="flat" cmpd="sng" algn="ctr">
                      <a:noFill/>
                      <a:prstDash val="solid"/>
                      <a:round/>
                      <a:headEnd type="none" w="med" len="med"/>
                      <a:tailEnd type="none" w="med" len="med"/>
                    </a:lnL>
                    <a:lnR w="6350" cap="flat" cmpd="sng" algn="ctr">
                      <a:solidFill>
                        <a:srgbClr val="FFF2CC"/>
                      </a:solidFill>
                      <a:prstDash val="solid"/>
                      <a:round/>
                      <a:headEnd type="none" w="med" len="med"/>
                      <a:tailEnd type="none" w="med" len="med"/>
                    </a:lnR>
                    <a:lnT w="6350" cap="flat" cmpd="sng" algn="ctr">
                      <a:solidFill>
                        <a:srgbClr val="FFF2CC"/>
                      </a:solidFill>
                      <a:prstDash val="solid"/>
                      <a:round/>
                      <a:headEnd type="none" w="med" len="med"/>
                      <a:tailEnd type="none" w="med" len="med"/>
                    </a:lnT>
                    <a:lnB w="6350" cap="flat" cmpd="sng" algn="ctr">
                      <a:solidFill>
                        <a:srgbClr val="FFF2CC"/>
                      </a:solidFill>
                      <a:prstDash val="solid"/>
                      <a:round/>
                      <a:headEnd type="none" w="med" len="med"/>
                      <a:tailEnd type="none" w="med" len="med"/>
                    </a:lnB>
                    <a:solidFill>
                      <a:srgbClr val="FFF2CC"/>
                    </a:solidFill>
                  </a:tcPr>
                </a:tc>
                <a:tc hMerge="1">
                  <a:txBody>
                    <a:bodyPr/>
                    <a:lstStyle/>
                    <a:p>
                      <a:pPr algn="ctr" fontAlgn="b"/>
                      <a:endParaRPr lang="en-GB" sz="1100" b="1"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FFF2CC"/>
                      </a:solidFill>
                      <a:prstDash val="solid"/>
                      <a:round/>
                      <a:headEnd type="none" w="med" len="med"/>
                      <a:tailEnd type="none" w="med" len="med"/>
                    </a:lnL>
                    <a:lnR w="6350" cap="flat" cmpd="sng" algn="ctr">
                      <a:solidFill>
                        <a:srgbClr val="FFF2CC"/>
                      </a:solidFill>
                      <a:prstDash val="solid"/>
                      <a:round/>
                      <a:headEnd type="none" w="med" len="med"/>
                      <a:tailEnd type="none" w="med" len="med"/>
                    </a:lnR>
                    <a:lnT w="6350" cap="flat" cmpd="sng" algn="ctr">
                      <a:solidFill>
                        <a:srgbClr val="FFF2CC"/>
                      </a:solidFill>
                      <a:prstDash val="solid"/>
                      <a:round/>
                      <a:headEnd type="none" w="med" len="med"/>
                      <a:tailEnd type="none" w="med" len="med"/>
                    </a:lnT>
                    <a:lnB w="6350" cap="flat" cmpd="sng" algn="ctr">
                      <a:solidFill>
                        <a:srgbClr val="FFF2CC"/>
                      </a:solidFill>
                      <a:prstDash val="solid"/>
                      <a:round/>
                      <a:headEnd type="none" w="med" len="med"/>
                      <a:tailEnd type="none" w="med" len="med"/>
                    </a:lnB>
                    <a:solidFill>
                      <a:srgbClr val="FFF2CC"/>
                    </a:solidFill>
                  </a:tcPr>
                </a:tc>
              </a:tr>
            </a:tbl>
          </a:graphicData>
        </a:graphic>
      </p:graphicFrame>
      <p:sp>
        <p:nvSpPr>
          <p:cNvPr id="5" name="TextBox 4"/>
          <p:cNvSpPr txBox="1"/>
          <p:nvPr/>
        </p:nvSpPr>
        <p:spPr>
          <a:xfrm>
            <a:off x="603884" y="1737012"/>
            <a:ext cx="8142971" cy="3046988"/>
          </a:xfrm>
          <a:prstGeom prst="rect">
            <a:avLst/>
          </a:prstGeom>
          <a:noFill/>
        </p:spPr>
        <p:txBody>
          <a:bodyPr wrap="square" rtlCol="0">
            <a:spAutoFit/>
          </a:bodyPr>
          <a:lstStyle/>
          <a:p>
            <a:r>
              <a:rPr lang="en-GB" sz="2400" b="1" dirty="0" smtClean="0">
                <a:solidFill>
                  <a:schemeClr val="tx1">
                    <a:lumMod val="75000"/>
                    <a:lumOff val="25000"/>
                  </a:schemeClr>
                </a:solidFill>
                <a:latin typeface="Arial"/>
                <a:cs typeface="Arial"/>
              </a:rPr>
              <a:t>Key points:</a:t>
            </a:r>
          </a:p>
          <a:p>
            <a:pPr marL="342900" indent="-342900">
              <a:buFont typeface="Arial" panose="020B0604020202020204" pitchFamily="34" charset="0"/>
              <a:buChar char="•"/>
            </a:pPr>
            <a:r>
              <a:rPr lang="en-GB" sz="2400" dirty="0" smtClean="0">
                <a:solidFill>
                  <a:schemeClr val="tx1">
                    <a:lumMod val="75000"/>
                    <a:lumOff val="25000"/>
                  </a:schemeClr>
                </a:solidFill>
                <a:latin typeface="Arial"/>
                <a:cs typeface="Arial"/>
              </a:rPr>
              <a:t>This can only be answered if your organisation has excellent carbon reduction project records</a:t>
            </a:r>
          </a:p>
          <a:p>
            <a:pPr marL="342900" indent="-342900">
              <a:buFont typeface="Arial" panose="020B0604020202020204" pitchFamily="34" charset="0"/>
              <a:buChar char="•"/>
            </a:pPr>
            <a:r>
              <a:rPr lang="en-GB" sz="2400" dirty="0" smtClean="0">
                <a:solidFill>
                  <a:schemeClr val="tx1">
                    <a:lumMod val="75000"/>
                    <a:lumOff val="25000"/>
                  </a:schemeClr>
                </a:solidFill>
                <a:latin typeface="Arial"/>
                <a:cs typeface="Arial"/>
              </a:rPr>
              <a:t>A project implemented in year 1 should produce savings each year (until the end of the project lifetime)</a:t>
            </a:r>
          </a:p>
          <a:p>
            <a:pPr marL="342900" indent="-342900">
              <a:buFont typeface="Arial" panose="020B0604020202020204" pitchFamily="34" charset="0"/>
              <a:buChar char="•"/>
            </a:pPr>
            <a:r>
              <a:rPr lang="en-GB" sz="2400" dirty="0" smtClean="0">
                <a:solidFill>
                  <a:schemeClr val="tx1">
                    <a:lumMod val="75000"/>
                    <a:lumOff val="25000"/>
                  </a:schemeClr>
                </a:solidFill>
                <a:latin typeface="Arial"/>
                <a:cs typeface="Arial"/>
              </a:rPr>
              <a:t>Therefore this is cumulative savings of all projects</a:t>
            </a:r>
          </a:p>
          <a:p>
            <a:pPr marL="342900" indent="-342900">
              <a:buFont typeface="Arial" panose="020B0604020202020204" pitchFamily="34" charset="0"/>
              <a:buChar char="•"/>
            </a:pPr>
            <a:r>
              <a:rPr lang="en-GB" sz="2400" dirty="0" smtClean="0">
                <a:solidFill>
                  <a:schemeClr val="tx1">
                    <a:lumMod val="75000"/>
                    <a:lumOff val="25000"/>
                  </a:schemeClr>
                </a:solidFill>
                <a:latin typeface="Arial"/>
                <a:cs typeface="Arial"/>
              </a:rPr>
              <a:t>If you are unable to answer this question, explain in the comments box e.g. </a:t>
            </a:r>
          </a:p>
        </p:txBody>
      </p:sp>
      <p:graphicFrame>
        <p:nvGraphicFramePr>
          <p:cNvPr id="2" name="Table 1"/>
          <p:cNvGraphicFramePr>
            <a:graphicFrameLocks noGrp="1"/>
          </p:cNvGraphicFramePr>
          <p:nvPr>
            <p:extLst>
              <p:ext uri="{D42A27DB-BD31-4B8C-83A1-F6EECF244321}">
                <p14:modId xmlns:p14="http://schemas.microsoft.com/office/powerpoint/2010/main" val="1284801099"/>
              </p:ext>
            </p:extLst>
          </p:nvPr>
        </p:nvGraphicFramePr>
        <p:xfrm>
          <a:off x="422683" y="4784000"/>
          <a:ext cx="8505372" cy="2011680"/>
        </p:xfrm>
        <a:graphic>
          <a:graphicData uri="http://schemas.openxmlformats.org/drawingml/2006/table">
            <a:tbl>
              <a:tblPr firstRow="1" bandRow="1">
                <a:tableStyleId>{5C22544A-7EE6-4342-B048-85BDC9FD1C3A}</a:tableStyleId>
              </a:tblPr>
              <a:tblGrid>
                <a:gridCol w="2624547"/>
                <a:gridCol w="1992573"/>
                <a:gridCol w="3888252"/>
              </a:tblGrid>
              <a:tr h="959359">
                <a:tc>
                  <a:txBody>
                    <a:bodyPr/>
                    <a:lstStyle/>
                    <a:p>
                      <a:r>
                        <a:rPr lang="en-GB" sz="2000" dirty="0" smtClean="0">
                          <a:solidFill>
                            <a:schemeClr val="tx1"/>
                          </a:solidFill>
                        </a:rPr>
                        <a:t>Total savings</a:t>
                      </a:r>
                      <a:endParaRPr lang="en-GB" sz="2000" dirty="0">
                        <a:solidFill>
                          <a:schemeClr val="tx1"/>
                        </a:solidFill>
                      </a:endParaRPr>
                    </a:p>
                  </a:txBody>
                  <a:tcPr>
                    <a:solidFill>
                      <a:srgbClr val="FFC000"/>
                    </a:solidFill>
                  </a:tcPr>
                </a:tc>
                <a:tc>
                  <a:txBody>
                    <a:bodyPr/>
                    <a:lstStyle/>
                    <a:p>
                      <a:r>
                        <a:rPr lang="en-GB" sz="2000" dirty="0" smtClean="0">
                          <a:solidFill>
                            <a:schemeClr val="tx1"/>
                          </a:solidFill>
                        </a:rPr>
                        <a:t>Total est.</a:t>
                      </a:r>
                      <a:r>
                        <a:rPr lang="en-GB" sz="2000" baseline="0" dirty="0" smtClean="0">
                          <a:solidFill>
                            <a:schemeClr val="tx1"/>
                          </a:solidFill>
                        </a:rPr>
                        <a:t> emissions savings (tCO2e)</a:t>
                      </a:r>
                      <a:endParaRPr lang="en-GB" sz="2000" dirty="0">
                        <a:solidFill>
                          <a:schemeClr val="tx1"/>
                        </a:solidFill>
                      </a:endParaRPr>
                    </a:p>
                  </a:txBody>
                  <a:tcPr>
                    <a:solidFill>
                      <a:srgbClr val="FFC000"/>
                    </a:solidFill>
                  </a:tcPr>
                </a:tc>
                <a:tc>
                  <a:txBody>
                    <a:bodyPr/>
                    <a:lstStyle/>
                    <a:p>
                      <a:r>
                        <a:rPr lang="en-GB" sz="2000" dirty="0" smtClean="0">
                          <a:solidFill>
                            <a:schemeClr val="tx1"/>
                          </a:solidFill>
                        </a:rPr>
                        <a:t>Comments</a:t>
                      </a:r>
                      <a:endParaRPr lang="en-GB" sz="2000" dirty="0">
                        <a:solidFill>
                          <a:schemeClr val="tx1"/>
                        </a:solidFill>
                      </a:endParaRPr>
                    </a:p>
                  </a:txBody>
                  <a:tcPr>
                    <a:solidFill>
                      <a:srgbClr val="FFC000"/>
                    </a:solidFill>
                  </a:tcPr>
                </a:tc>
              </a:tr>
              <a:tr h="710292">
                <a:tc>
                  <a:txBody>
                    <a:bodyPr/>
                    <a:lstStyle/>
                    <a:p>
                      <a:r>
                        <a:rPr lang="en-GB" sz="2000" dirty="0" smtClean="0"/>
                        <a:t>Total</a:t>
                      </a:r>
                      <a:r>
                        <a:rPr lang="en-GB" sz="2000" baseline="0" dirty="0" smtClean="0"/>
                        <a:t> project savings since the baseline year</a:t>
                      </a:r>
                      <a:endParaRPr lang="en-GB" sz="2000" dirty="0"/>
                    </a:p>
                  </a:txBody>
                  <a:tcPr>
                    <a:solidFill>
                      <a:srgbClr val="FFF2CC"/>
                    </a:solidFill>
                  </a:tcPr>
                </a:tc>
                <a:tc>
                  <a:txBody>
                    <a:bodyPr/>
                    <a:lstStyle/>
                    <a:p>
                      <a:pPr algn="r"/>
                      <a:endParaRPr lang="en-GB" sz="2000" dirty="0"/>
                    </a:p>
                  </a:txBody>
                  <a:tcPr>
                    <a:solidFill>
                      <a:srgbClr val="FFF2CC"/>
                    </a:solidFill>
                  </a:tcPr>
                </a:tc>
                <a:tc>
                  <a:txBody>
                    <a:bodyPr/>
                    <a:lstStyle/>
                    <a:p>
                      <a:r>
                        <a:rPr lang="en-GB" sz="2000" dirty="0" smtClean="0"/>
                        <a:t>Unknown</a:t>
                      </a:r>
                      <a:r>
                        <a:rPr lang="en-GB" sz="2000" baseline="0" dirty="0" smtClean="0"/>
                        <a:t> because no collated carbon reduction project records prior to 2013/14</a:t>
                      </a:r>
                      <a:endParaRPr lang="en-GB" sz="2000" dirty="0"/>
                    </a:p>
                  </a:txBody>
                  <a:tcPr>
                    <a:solidFill>
                      <a:schemeClr val="bg1">
                        <a:lumMod val="75000"/>
                      </a:schemeClr>
                    </a:solidFill>
                  </a:tcPr>
                </a:tc>
              </a:tr>
            </a:tbl>
          </a:graphicData>
        </a:graphic>
      </p:graphicFrame>
    </p:spTree>
    <p:extLst>
      <p:ext uri="{BB962C8B-B14F-4D97-AF65-F5344CB8AC3E}">
        <p14:creationId xmlns:p14="http://schemas.microsoft.com/office/powerpoint/2010/main" val="13098864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20161"/>
            <a:ext cx="6740012" cy="699630"/>
          </a:xfrm>
          <a:prstGeom prst="rect">
            <a:avLst/>
          </a:prstGeom>
          <a:solidFill>
            <a:srgbClr val="00B2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Rectangle 4"/>
          <p:cNvSpPr/>
          <p:nvPr/>
        </p:nvSpPr>
        <p:spPr>
          <a:xfrm>
            <a:off x="-1" y="345354"/>
            <a:ext cx="6740013" cy="523220"/>
          </a:xfrm>
          <a:prstGeom prst="rect">
            <a:avLst/>
          </a:prstGeom>
        </p:spPr>
        <p:txBody>
          <a:bodyPr wrap="square">
            <a:spAutoFit/>
          </a:bodyPr>
          <a:lstStyle/>
          <a:p>
            <a:r>
              <a:rPr lang="en-GB" sz="2800" dirty="0" smtClean="0">
                <a:solidFill>
                  <a:schemeClr val="bg1"/>
                </a:solidFill>
                <a:latin typeface="Arial"/>
                <a:cs typeface="Arial"/>
              </a:rPr>
              <a:t>Example 1 of how to carbon cost projects</a:t>
            </a:r>
            <a:endParaRPr lang="en-GB" sz="2800" dirty="0">
              <a:solidFill>
                <a:schemeClr val="bg1"/>
              </a:solidFill>
              <a:latin typeface="Arial"/>
              <a:cs typeface="Arial"/>
            </a:endParaRPr>
          </a:p>
        </p:txBody>
      </p:sp>
      <p:sp>
        <p:nvSpPr>
          <p:cNvPr id="6" name="Rectangle 5"/>
          <p:cNvSpPr/>
          <p:nvPr/>
        </p:nvSpPr>
        <p:spPr>
          <a:xfrm>
            <a:off x="387174" y="1254707"/>
            <a:ext cx="2381426" cy="154858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dirty="0">
                <a:latin typeface="Arial" panose="020B0604020202020204" pitchFamily="34" charset="0"/>
                <a:cs typeface="Arial" panose="020B0604020202020204" pitchFamily="34" charset="0"/>
              </a:rPr>
              <a:t>An LED lighting replacement for 50% of light fittings in Building 1</a:t>
            </a:r>
          </a:p>
        </p:txBody>
      </p:sp>
      <p:sp>
        <p:nvSpPr>
          <p:cNvPr id="7" name="Rectangle 6"/>
          <p:cNvSpPr/>
          <p:nvPr/>
        </p:nvSpPr>
        <p:spPr>
          <a:xfrm>
            <a:off x="3038135" y="1314755"/>
            <a:ext cx="3349965" cy="1516901"/>
          </a:xfrm>
          <a:prstGeom prst="rect">
            <a:avLst/>
          </a:prstGeom>
          <a:solidFill>
            <a:schemeClr val="accent5"/>
          </a:solidFill>
          <a:ln w="1270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r>
              <a:rPr lang="en-GB" sz="2000" b="1" dirty="0">
                <a:latin typeface="Arial" panose="020B0604020202020204" pitchFamily="34" charset="0"/>
                <a:cs typeface="Arial" panose="020B0604020202020204" pitchFamily="34" charset="0"/>
              </a:rPr>
              <a:t>Building 1</a:t>
            </a:r>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Electricity	6,500,000 kWh</a:t>
            </a:r>
          </a:p>
          <a:p>
            <a:r>
              <a:rPr lang="en-GB" sz="2000" dirty="0">
                <a:latin typeface="Arial" panose="020B0604020202020204" pitchFamily="34" charset="0"/>
                <a:cs typeface="Arial" panose="020B0604020202020204" pitchFamily="34" charset="0"/>
              </a:rPr>
              <a:t>Natural gas	7,000,000 kWh</a:t>
            </a:r>
          </a:p>
          <a:p>
            <a:r>
              <a:rPr lang="en-GB" sz="2000" dirty="0">
                <a:latin typeface="Arial" panose="020B0604020202020204" pitchFamily="34" charset="0"/>
                <a:cs typeface="Arial" panose="020B0604020202020204" pitchFamily="34" charset="0"/>
              </a:rPr>
              <a:t>Water use	40,000 m</a:t>
            </a:r>
            <a:r>
              <a:rPr lang="en-GB" sz="2000" baseline="30000" dirty="0">
                <a:latin typeface="Arial" panose="020B0604020202020204" pitchFamily="34" charset="0"/>
                <a:cs typeface="Arial" panose="020B0604020202020204" pitchFamily="34" charset="0"/>
              </a:rPr>
              <a:t>3</a:t>
            </a:r>
            <a:endParaRPr lang="en-GB" sz="2000" dirty="0">
              <a:latin typeface="Arial" panose="020B0604020202020204" pitchFamily="34" charset="0"/>
              <a:cs typeface="Arial" panose="020B0604020202020204" pitchFamily="34" charset="0"/>
            </a:endParaRPr>
          </a:p>
        </p:txBody>
      </p:sp>
      <p:sp>
        <p:nvSpPr>
          <p:cNvPr id="8" name="Rectangle 7"/>
          <p:cNvSpPr/>
          <p:nvPr/>
        </p:nvSpPr>
        <p:spPr>
          <a:xfrm>
            <a:off x="6657635" y="1254707"/>
            <a:ext cx="2419177" cy="1849863"/>
          </a:xfrm>
          <a:prstGeom prst="rect">
            <a:avLst/>
          </a:prstGeom>
          <a:solidFill>
            <a:srgbClr val="00B050"/>
          </a:solidFill>
          <a:ln w="1270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b="1" dirty="0" smtClean="0">
                <a:latin typeface="Arial" panose="020B0604020202020204" pitchFamily="34" charset="0"/>
                <a:ea typeface="Calibri" panose="020F0502020204030204" pitchFamily="34" charset="0"/>
                <a:cs typeface="Arial" panose="020B0604020202020204" pitchFamily="34" charset="0"/>
              </a:rPr>
              <a:t>Aim of project </a:t>
            </a:r>
            <a:r>
              <a:rPr lang="en-GB" dirty="0" smtClean="0">
                <a:latin typeface="Arial" panose="020B0604020202020204" pitchFamily="34" charset="0"/>
                <a:ea typeface="Calibri" panose="020F0502020204030204" pitchFamily="34" charset="0"/>
                <a:cs typeface="Arial" panose="020B0604020202020204" pitchFamily="34" charset="0"/>
              </a:rPr>
              <a:t>Reduce electricity from lighting (LED saving approximately 80% from average lights)</a:t>
            </a:r>
            <a:endParaRPr lang="en-GB" dirty="0">
              <a:effectLst/>
              <a:latin typeface="Arial" panose="020B0604020202020204" pitchFamily="34" charset="0"/>
              <a:ea typeface="Calibri" panose="020F0502020204030204" pitchFamily="34" charset="0"/>
              <a:cs typeface="Arial" panose="020B0604020202020204" pitchFamily="34" charset="0"/>
            </a:endParaRPr>
          </a:p>
        </p:txBody>
      </p:sp>
      <p:sp>
        <p:nvSpPr>
          <p:cNvPr id="9" name="Rectangle 8"/>
          <p:cNvSpPr/>
          <p:nvPr/>
        </p:nvSpPr>
        <p:spPr>
          <a:xfrm>
            <a:off x="2256503" y="3163327"/>
            <a:ext cx="2886998" cy="1674144"/>
          </a:xfrm>
          <a:prstGeom prst="rect">
            <a:avLst/>
          </a:prstGeom>
          <a:solidFill>
            <a:schemeClr val="accent2"/>
          </a:solidFill>
          <a:ln w="1270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b="1" dirty="0" smtClean="0">
                <a:effectLst/>
                <a:latin typeface="Arial" panose="020B0604020202020204" pitchFamily="34" charset="0"/>
                <a:ea typeface="Calibri" panose="020F0502020204030204" pitchFamily="34" charset="0"/>
                <a:cs typeface="Arial" panose="020B0604020202020204" pitchFamily="34" charset="0"/>
              </a:rPr>
              <a:t>Estimated project cost</a:t>
            </a:r>
          </a:p>
          <a:p>
            <a:pPr>
              <a:lnSpc>
                <a:spcPct val="107000"/>
              </a:lnSpc>
              <a:spcAft>
                <a:spcPts val="800"/>
              </a:spcAft>
            </a:pPr>
            <a:r>
              <a:rPr lang="en-GB" dirty="0" smtClean="0">
                <a:latin typeface="Arial" panose="020B0604020202020204" pitchFamily="34" charset="0"/>
                <a:ea typeface="Calibri" panose="020F0502020204030204" pitchFamily="34" charset="0"/>
                <a:cs typeface="Arial" panose="020B0604020202020204" pitchFamily="34" charset="0"/>
              </a:rPr>
              <a:t>Based on estimated payback of 3 years: multiply 780,000 x 3 x £0.1 = £234,000</a:t>
            </a:r>
            <a:endParaRPr lang="en-GB" dirty="0" smtClean="0">
              <a:effectLst/>
              <a:latin typeface="Arial" panose="020B0604020202020204" pitchFamily="34" charset="0"/>
              <a:ea typeface="Calibri" panose="020F0502020204030204" pitchFamily="34" charset="0"/>
              <a:cs typeface="Arial" panose="020B0604020202020204" pitchFamily="34" charset="0"/>
            </a:endParaRPr>
          </a:p>
        </p:txBody>
      </p:sp>
      <p:sp>
        <p:nvSpPr>
          <p:cNvPr id="10" name="Rectangle 9"/>
          <p:cNvSpPr/>
          <p:nvPr/>
        </p:nvSpPr>
        <p:spPr>
          <a:xfrm>
            <a:off x="516131" y="3104570"/>
            <a:ext cx="1499603" cy="1597707"/>
          </a:xfrm>
          <a:prstGeom prst="rect">
            <a:avLst/>
          </a:prstGeom>
          <a:solidFill>
            <a:srgbClr val="35A9A3"/>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2000" b="1" dirty="0" smtClean="0">
                <a:effectLst/>
                <a:latin typeface="Arial" panose="020B0604020202020204" pitchFamily="34" charset="0"/>
                <a:ea typeface="Calibri" panose="020F0502020204030204" pitchFamily="34" charset="0"/>
                <a:cs typeface="Arial" panose="020B0604020202020204" pitchFamily="34" charset="0"/>
              </a:rPr>
              <a:t>Dat</a:t>
            </a:r>
            <a:r>
              <a:rPr lang="en-GB" sz="2000" b="1" dirty="0" smtClean="0">
                <a:latin typeface="Arial" panose="020B0604020202020204" pitchFamily="34" charset="0"/>
                <a:ea typeface="Calibri" panose="020F0502020204030204" pitchFamily="34" charset="0"/>
                <a:cs typeface="Arial" panose="020B0604020202020204" pitchFamily="34" charset="0"/>
              </a:rPr>
              <a:t>a into CF&amp;PR tool</a:t>
            </a:r>
            <a:endParaRPr lang="en-GB" sz="2000" dirty="0">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11" name="Table 10"/>
          <p:cNvGraphicFramePr>
            <a:graphicFrameLocks noGrp="1"/>
          </p:cNvGraphicFramePr>
          <p:nvPr>
            <p:extLst/>
          </p:nvPr>
        </p:nvGraphicFramePr>
        <p:xfrm>
          <a:off x="280220" y="4975192"/>
          <a:ext cx="8377082" cy="1356569"/>
        </p:xfrm>
        <a:graphic>
          <a:graphicData uri="http://schemas.openxmlformats.org/drawingml/2006/table">
            <a:tbl>
              <a:tblPr/>
              <a:tblGrid>
                <a:gridCol w="2164129"/>
                <a:gridCol w="2835961"/>
                <a:gridCol w="1783623"/>
                <a:gridCol w="1593369"/>
              </a:tblGrid>
              <a:tr h="467604">
                <a:tc rowSpan="2">
                  <a:txBody>
                    <a:bodyPr/>
                    <a:lstStyle/>
                    <a:p>
                      <a:pPr algn="ctr" fontAlgn="ctr"/>
                      <a:r>
                        <a:rPr lang="en-GB" sz="1800" b="1" i="0" u="none" strike="noStrike" dirty="0">
                          <a:solidFill>
                            <a:srgbClr val="FFFFFF"/>
                          </a:solidFill>
                          <a:effectLst/>
                          <a:latin typeface="Arial" panose="020B0604020202020204" pitchFamily="34" charset="0"/>
                          <a:cs typeface="Arial" panose="020B0604020202020204" pitchFamily="34" charset="0"/>
                        </a:rPr>
                        <a:t>Simple Payback (Years</a:t>
                      </a:r>
                      <a:r>
                        <a:rPr lang="en-GB" sz="1800" b="1" i="0" u="none" strike="noStrike" dirty="0" smtClean="0">
                          <a:solidFill>
                            <a:srgbClr val="FFFFFF"/>
                          </a:solidFill>
                          <a:effectLst/>
                          <a:latin typeface="Arial" panose="020B0604020202020204" pitchFamily="34" charset="0"/>
                          <a:cs typeface="Arial" panose="020B0604020202020204" pitchFamily="34" charset="0"/>
                        </a:rPr>
                        <a:t>)</a:t>
                      </a:r>
                      <a:endParaRPr lang="en-GB" sz="1800" b="1" i="0" u="none" strike="noStrike" dirty="0">
                        <a:solidFill>
                          <a:srgbClr val="FFFFFF"/>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8B95"/>
                    </a:solidFill>
                  </a:tcPr>
                </a:tc>
                <a:tc rowSpan="2">
                  <a:txBody>
                    <a:bodyPr/>
                    <a:lstStyle/>
                    <a:p>
                      <a:pPr algn="ctr" fontAlgn="ctr"/>
                      <a:r>
                        <a:rPr lang="en-GB" sz="1800" b="1" i="0" u="none" strike="noStrike" dirty="0">
                          <a:solidFill>
                            <a:srgbClr val="FFFFFF"/>
                          </a:solidFill>
                          <a:effectLst/>
                          <a:latin typeface="Arial" panose="020B0604020202020204" pitchFamily="34" charset="0"/>
                          <a:cs typeface="Arial" panose="020B0604020202020204" pitchFamily="34" charset="0"/>
                        </a:rPr>
                        <a:t>Carbon Cost Effectiveness (£/</a:t>
                      </a:r>
                      <a:r>
                        <a:rPr lang="en-GB" sz="1800" b="1" i="0" u="none" strike="noStrike" dirty="0" smtClean="0">
                          <a:solidFill>
                            <a:srgbClr val="FFFFFF"/>
                          </a:solidFill>
                          <a:effectLst/>
                          <a:latin typeface="Arial" panose="020B0604020202020204" pitchFamily="34" charset="0"/>
                          <a:cs typeface="Arial" panose="020B0604020202020204" pitchFamily="34" charset="0"/>
                        </a:rPr>
                        <a:t>tCO</a:t>
                      </a:r>
                      <a:r>
                        <a:rPr lang="en-GB" sz="1800" b="1" i="0" u="none" strike="noStrike" baseline="-25000" dirty="0" smtClean="0">
                          <a:solidFill>
                            <a:srgbClr val="FFFFFF"/>
                          </a:solidFill>
                          <a:effectLst/>
                          <a:latin typeface="Arial" panose="020B0604020202020204" pitchFamily="34" charset="0"/>
                          <a:cs typeface="Arial" panose="020B0604020202020204" pitchFamily="34" charset="0"/>
                        </a:rPr>
                        <a:t>2</a:t>
                      </a:r>
                      <a:r>
                        <a:rPr lang="en-GB" sz="1800" b="1" i="0" u="none" strike="noStrike" dirty="0" smtClean="0">
                          <a:solidFill>
                            <a:srgbClr val="FFFFFF"/>
                          </a:solidFill>
                          <a:effectLst/>
                          <a:latin typeface="Arial" panose="020B0604020202020204" pitchFamily="34" charset="0"/>
                          <a:cs typeface="Arial" panose="020B0604020202020204" pitchFamily="34" charset="0"/>
                        </a:rPr>
                        <a:t>e)</a:t>
                      </a:r>
                      <a:endParaRPr lang="en-GB" sz="1800" b="1" i="0" u="none" strike="noStrike" dirty="0">
                        <a:solidFill>
                          <a:srgbClr val="FFFFFF"/>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8B95"/>
                    </a:solidFill>
                  </a:tcPr>
                </a:tc>
                <a:tc gridSpan="2">
                  <a:txBody>
                    <a:bodyPr/>
                    <a:lstStyle/>
                    <a:p>
                      <a:pPr algn="ctr" fontAlgn="ctr"/>
                      <a:r>
                        <a:rPr lang="en-GB" sz="1800" b="1" i="0" u="none" strike="noStrike" dirty="0">
                          <a:solidFill>
                            <a:srgbClr val="FFFFFF"/>
                          </a:solidFill>
                          <a:effectLst/>
                          <a:latin typeface="Arial" panose="020B0604020202020204" pitchFamily="34" charset="0"/>
                          <a:cs typeface="Arial" panose="020B0604020202020204" pitchFamily="34" charset="0"/>
                        </a:rPr>
                        <a:t>2015/16</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8B95"/>
                    </a:solidFill>
                  </a:tcPr>
                </a:tc>
                <a:tc hMerge="1">
                  <a:txBody>
                    <a:bodyPr/>
                    <a:lstStyle/>
                    <a:p>
                      <a:endParaRPr lang="en-GB"/>
                    </a:p>
                  </a:txBody>
                  <a:tcPr/>
                </a:tc>
              </a:tr>
              <a:tr h="574546">
                <a:tc vMerge="1">
                  <a:txBody>
                    <a:bodyPr/>
                    <a:lstStyle/>
                    <a:p>
                      <a:pPr algn="l" fontAlgn="b"/>
                      <a:endParaRPr lang="en-GB" sz="1800" b="1" i="0" u="none" strike="noStrike" dirty="0">
                        <a:solidFill>
                          <a:srgbClr val="FFFFFF"/>
                        </a:solidFill>
                        <a:effectLst/>
                        <a:latin typeface="Arial" panose="020B0604020202020204" pitchFamily="34" charset="0"/>
                        <a:cs typeface="Arial" panose="020B0604020202020204" pitchFamily="34" charset="0"/>
                      </a:endParaRP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8B95"/>
                    </a:solidFill>
                  </a:tcPr>
                </a:tc>
                <a:tc vMerge="1">
                  <a:txBody>
                    <a:bodyPr/>
                    <a:lstStyle/>
                    <a:p>
                      <a:pPr algn="l" fontAlgn="b"/>
                      <a:endParaRPr lang="en-GB" sz="1800" b="1" i="0" u="none" strike="noStrike" dirty="0">
                        <a:solidFill>
                          <a:srgbClr val="FFFFFF"/>
                        </a:solidFill>
                        <a:effectLst/>
                        <a:latin typeface="Arial" panose="020B0604020202020204" pitchFamily="34" charset="0"/>
                        <a:cs typeface="Arial" panose="020B0604020202020204" pitchFamily="34" charset="0"/>
                      </a:endParaRP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8B95"/>
                    </a:solidFill>
                  </a:tcPr>
                </a:tc>
                <a:tc>
                  <a:txBody>
                    <a:bodyPr/>
                    <a:lstStyle/>
                    <a:p>
                      <a:pPr algn="ctr" fontAlgn="ctr"/>
                      <a:r>
                        <a:rPr lang="en-GB" sz="1800" b="1" i="0" u="none" strike="noStrike" dirty="0">
                          <a:solidFill>
                            <a:srgbClr val="FFFFFF"/>
                          </a:solidFill>
                          <a:effectLst/>
                          <a:latin typeface="Arial" panose="020B0604020202020204" pitchFamily="34" charset="0"/>
                          <a:cs typeface="Arial" panose="020B0604020202020204" pitchFamily="34" charset="0"/>
                        </a:rPr>
                        <a:t>Carbon savings (tCO</a:t>
                      </a:r>
                      <a:r>
                        <a:rPr lang="en-GB" sz="1800" b="1" i="0" u="none" strike="noStrike" baseline="-25000" dirty="0">
                          <a:solidFill>
                            <a:srgbClr val="FFFFFF"/>
                          </a:solidFill>
                          <a:effectLst/>
                          <a:latin typeface="Arial" panose="020B0604020202020204" pitchFamily="34" charset="0"/>
                          <a:cs typeface="Arial" panose="020B0604020202020204" pitchFamily="34" charset="0"/>
                        </a:rPr>
                        <a:t>2</a:t>
                      </a:r>
                      <a:r>
                        <a:rPr lang="en-GB" sz="1800" b="1" i="0" u="none" strike="noStrike" dirty="0">
                          <a:solidFill>
                            <a:srgbClr val="FFFFFF"/>
                          </a:solidFill>
                          <a:effectLst/>
                          <a:latin typeface="Arial" panose="020B0604020202020204" pitchFamily="34" charset="0"/>
                          <a:cs typeface="Arial" panose="020B0604020202020204" pitchFamily="34" charset="0"/>
                        </a:rPr>
                        <a:t>e)</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8B95"/>
                    </a:solidFill>
                  </a:tcPr>
                </a:tc>
                <a:tc>
                  <a:txBody>
                    <a:bodyPr/>
                    <a:lstStyle/>
                    <a:p>
                      <a:pPr algn="ctr" fontAlgn="ctr"/>
                      <a:r>
                        <a:rPr lang="en-GB" sz="1800" b="1" i="0" u="none" strike="noStrike" dirty="0">
                          <a:solidFill>
                            <a:srgbClr val="FFFFFF"/>
                          </a:solidFill>
                          <a:effectLst/>
                          <a:latin typeface="Arial" panose="020B0604020202020204" pitchFamily="34" charset="0"/>
                          <a:cs typeface="Arial" panose="020B0604020202020204" pitchFamily="34" charset="0"/>
                        </a:rPr>
                        <a:t>Cost Saving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8B95"/>
                    </a:solidFill>
                  </a:tcPr>
                </a:tc>
              </a:tr>
              <a:tr h="314419">
                <a:tc>
                  <a:txBody>
                    <a:bodyPr/>
                    <a:lstStyle/>
                    <a:p>
                      <a:pPr algn="ctr" fontAlgn="b"/>
                      <a:r>
                        <a:rPr lang="en-GB" sz="1800" b="1" i="0" u="none" strike="noStrike" dirty="0" smtClean="0">
                          <a:solidFill>
                            <a:srgbClr val="000000"/>
                          </a:solidFill>
                          <a:effectLst/>
                          <a:latin typeface="Arial" panose="020B0604020202020204" pitchFamily="34" charset="0"/>
                          <a:cs typeface="Arial" panose="020B0604020202020204" pitchFamily="34" charset="0"/>
                        </a:rPr>
                        <a:t>2.9</a:t>
                      </a:r>
                      <a:endParaRPr lang="en-GB" sz="18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7AB800"/>
                    </a:solidFill>
                  </a:tcPr>
                </a:tc>
                <a:tc>
                  <a:txBody>
                    <a:bodyPr/>
                    <a:lstStyle/>
                    <a:p>
                      <a:pPr algn="ctr" fontAlgn="b"/>
                      <a:r>
                        <a:rPr lang="en-GB" sz="1800" b="1" i="0" u="none" strike="noStrike" dirty="0" smtClean="0">
                          <a:solidFill>
                            <a:srgbClr val="000000"/>
                          </a:solidFill>
                          <a:effectLst/>
                          <a:latin typeface="Arial" panose="020B0604020202020204" pitchFamily="34" charset="0"/>
                          <a:cs typeface="Arial" panose="020B0604020202020204" pitchFamily="34" charset="0"/>
                        </a:rPr>
                        <a:t>600</a:t>
                      </a:r>
                      <a:endParaRPr lang="en-GB" sz="18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7AB800"/>
                    </a:solidFill>
                  </a:tcPr>
                </a:tc>
                <a:tc>
                  <a:txBody>
                    <a:bodyPr/>
                    <a:lstStyle/>
                    <a:p>
                      <a:pPr algn="ctr" fontAlgn="b"/>
                      <a:r>
                        <a:rPr lang="en-GB" sz="1800" b="1" i="0" u="none" strike="noStrike" dirty="0" smtClean="0">
                          <a:solidFill>
                            <a:srgbClr val="000000"/>
                          </a:solidFill>
                          <a:effectLst/>
                          <a:latin typeface="Arial" panose="020B0604020202020204" pitchFamily="34" charset="0"/>
                          <a:cs typeface="Arial" panose="020B0604020202020204" pitchFamily="34" charset="0"/>
                        </a:rPr>
                        <a:t>390</a:t>
                      </a:r>
                      <a:endParaRPr lang="en-GB" sz="18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7AB800"/>
                    </a:solidFill>
                  </a:tcPr>
                </a:tc>
                <a:tc>
                  <a:txBody>
                    <a:bodyPr/>
                    <a:lstStyle/>
                    <a:p>
                      <a:pPr algn="ctr" fontAlgn="b"/>
                      <a:r>
                        <a:rPr lang="en-GB" sz="1800" b="1" i="0" u="none" strike="noStrike" dirty="0" smtClean="0">
                          <a:solidFill>
                            <a:srgbClr val="000000"/>
                          </a:solidFill>
                          <a:effectLst/>
                          <a:latin typeface="Arial" panose="020B0604020202020204" pitchFamily="34" charset="0"/>
                          <a:cs typeface="Arial" panose="020B0604020202020204" pitchFamily="34" charset="0"/>
                        </a:rPr>
                        <a:t>81,163</a:t>
                      </a:r>
                      <a:endParaRPr lang="en-GB" sz="18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7AB800"/>
                    </a:solidFill>
                  </a:tcPr>
                </a:tc>
              </a:tr>
            </a:tbl>
          </a:graphicData>
        </a:graphic>
      </p:graphicFrame>
      <p:sp>
        <p:nvSpPr>
          <p:cNvPr id="12" name="Right Arrow 11"/>
          <p:cNvSpPr/>
          <p:nvPr/>
        </p:nvSpPr>
        <p:spPr>
          <a:xfrm>
            <a:off x="2768600" y="1913496"/>
            <a:ext cx="269535" cy="231002"/>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Bent-Up Arrow 12"/>
          <p:cNvSpPr/>
          <p:nvPr/>
        </p:nvSpPr>
        <p:spPr>
          <a:xfrm rot="16200000" flipH="1">
            <a:off x="8112077" y="3381900"/>
            <a:ext cx="1029855" cy="475199"/>
          </a:xfrm>
          <a:prstGeom prst="bentUpArrow">
            <a:avLst>
              <a:gd name="adj1" fmla="val 19765"/>
              <a:gd name="adj2" fmla="val 25000"/>
              <a:gd name="adj3" fmla="val 25000"/>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Right Arrow 13"/>
          <p:cNvSpPr/>
          <p:nvPr/>
        </p:nvSpPr>
        <p:spPr>
          <a:xfrm flipH="1">
            <a:off x="5153092" y="3903423"/>
            <a:ext cx="437535" cy="231002"/>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Right Arrow 14"/>
          <p:cNvSpPr/>
          <p:nvPr/>
        </p:nvSpPr>
        <p:spPr>
          <a:xfrm flipH="1">
            <a:off x="1886593" y="3868971"/>
            <a:ext cx="437535" cy="231002"/>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Right Arrow 15"/>
          <p:cNvSpPr/>
          <p:nvPr/>
        </p:nvSpPr>
        <p:spPr>
          <a:xfrm rot="16200000" flipH="1">
            <a:off x="931664" y="4723233"/>
            <a:ext cx="437535" cy="231002"/>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Right Arrow 16"/>
          <p:cNvSpPr/>
          <p:nvPr/>
        </p:nvSpPr>
        <p:spPr>
          <a:xfrm>
            <a:off x="6388100" y="1895010"/>
            <a:ext cx="269535" cy="224418"/>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Rectangle 17"/>
          <p:cNvSpPr/>
          <p:nvPr/>
        </p:nvSpPr>
        <p:spPr>
          <a:xfrm>
            <a:off x="5570032" y="3163328"/>
            <a:ext cx="2926267" cy="1674144"/>
          </a:xfrm>
          <a:prstGeom prst="rect">
            <a:avLst/>
          </a:prstGeom>
          <a:solidFill>
            <a:srgbClr val="00B050"/>
          </a:solidFill>
          <a:ln w="1270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b="1" dirty="0" smtClean="0">
                <a:latin typeface="Arial" panose="020B0604020202020204" pitchFamily="34" charset="0"/>
                <a:ea typeface="Calibri" panose="020F0502020204030204" pitchFamily="34" charset="0"/>
                <a:cs typeface="Arial" panose="020B0604020202020204" pitchFamily="34" charset="0"/>
              </a:rPr>
              <a:t>Electricity on lighting</a:t>
            </a:r>
          </a:p>
          <a:p>
            <a:pPr>
              <a:lnSpc>
                <a:spcPct val="107000"/>
              </a:lnSpc>
              <a:spcAft>
                <a:spcPts val="800"/>
              </a:spcAft>
            </a:pPr>
            <a:r>
              <a:rPr lang="en-GB" dirty="0" smtClean="0">
                <a:effectLst/>
                <a:latin typeface="Arial" panose="020B0604020202020204" pitchFamily="34" charset="0"/>
                <a:ea typeface="Calibri" panose="020F0502020204030204" pitchFamily="34" charset="0"/>
                <a:cs typeface="Arial" panose="020B0604020202020204" pitchFamily="34" charset="0"/>
              </a:rPr>
              <a:t>UK data for offices indicates 30% on lighting = 6,500,000 x 0.5 x 0.8 x 0.3 = 780,000 kWh</a:t>
            </a:r>
            <a:endParaRPr lang="en-GB" dirty="0">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19" name="Table 18"/>
          <p:cNvGraphicFramePr>
            <a:graphicFrameLocks noGrp="1"/>
          </p:cNvGraphicFramePr>
          <p:nvPr>
            <p:extLst/>
          </p:nvPr>
        </p:nvGraphicFramePr>
        <p:xfrm>
          <a:off x="280220" y="4969888"/>
          <a:ext cx="8377082" cy="1356569"/>
        </p:xfrm>
        <a:graphic>
          <a:graphicData uri="http://schemas.openxmlformats.org/drawingml/2006/table">
            <a:tbl>
              <a:tblPr/>
              <a:tblGrid>
                <a:gridCol w="1256480"/>
                <a:gridCol w="3378200"/>
                <a:gridCol w="1219200"/>
                <a:gridCol w="2523202"/>
              </a:tblGrid>
              <a:tr h="993304">
                <a:tc>
                  <a:txBody>
                    <a:bodyPr/>
                    <a:lstStyle/>
                    <a:p>
                      <a:pPr algn="ctr" fontAlgn="ctr"/>
                      <a:r>
                        <a:rPr lang="en-GB" sz="1400" b="1" i="0" u="none" strike="noStrike" dirty="0">
                          <a:solidFill>
                            <a:srgbClr val="FFFFFF"/>
                          </a:solidFill>
                          <a:effectLst/>
                          <a:latin typeface="Verdana" panose="020B0604030504040204" pitchFamily="34" charset="0"/>
                        </a:rPr>
                        <a:t>Type of Source Saving</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8B95"/>
                    </a:solidFill>
                  </a:tcPr>
                </a:tc>
                <a:tc>
                  <a:txBody>
                    <a:bodyPr/>
                    <a:lstStyle/>
                    <a:p>
                      <a:pPr algn="ctr" fontAlgn="ctr"/>
                      <a:r>
                        <a:rPr lang="en-GB" sz="1400" b="1" i="0" u="none" strike="noStrike" dirty="0">
                          <a:solidFill>
                            <a:srgbClr val="FFFFFF"/>
                          </a:solidFill>
                          <a:effectLst/>
                          <a:latin typeface="Verdana" panose="020B0604030504040204" pitchFamily="34" charset="0"/>
                        </a:rPr>
                        <a:t>Type of Emission Saving</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8B95"/>
                    </a:solidFill>
                  </a:tcPr>
                </a:tc>
                <a:tc>
                  <a:txBody>
                    <a:bodyPr/>
                    <a:lstStyle/>
                    <a:p>
                      <a:pPr algn="ctr" fontAlgn="ctr"/>
                      <a:r>
                        <a:rPr lang="en-GB" sz="1400" b="1" i="0" u="none" strike="noStrike" dirty="0">
                          <a:solidFill>
                            <a:srgbClr val="FFFFFF"/>
                          </a:solidFill>
                          <a:effectLst/>
                          <a:latin typeface="Verdana" panose="020B0604030504040204" pitchFamily="34" charset="0"/>
                        </a:rPr>
                        <a:t>Amount of Savings</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8B95"/>
                    </a:solidFill>
                  </a:tcPr>
                </a:tc>
                <a:tc>
                  <a:txBody>
                    <a:bodyPr/>
                    <a:lstStyle/>
                    <a:p>
                      <a:pPr algn="ctr" fontAlgn="ctr"/>
                      <a:r>
                        <a:rPr lang="en-GB" sz="1400" b="1" i="0" u="none" strike="noStrike" dirty="0">
                          <a:solidFill>
                            <a:srgbClr val="FFFFFF"/>
                          </a:solidFill>
                          <a:effectLst/>
                          <a:latin typeface="Verdana" panose="020B0604030504040204" pitchFamily="34" charset="0"/>
                        </a:rPr>
                        <a:t>Annual Savings for this project already captured in most recent </a:t>
                      </a:r>
                      <a:r>
                        <a:rPr lang="en-GB" sz="1400" b="1" i="0" u="none" strike="noStrike" dirty="0" smtClean="0">
                          <a:solidFill>
                            <a:srgbClr val="FFFFFF"/>
                          </a:solidFill>
                          <a:effectLst/>
                          <a:latin typeface="Verdana" panose="020B0604030504040204" pitchFamily="34" charset="0"/>
                        </a:rPr>
                        <a:t>CF?</a:t>
                      </a:r>
                      <a:endParaRPr lang="en-GB" sz="1400" b="1" i="0" u="none" strike="noStrike" dirty="0">
                        <a:solidFill>
                          <a:srgbClr val="FFFFFF"/>
                        </a:solidFill>
                        <a:effectLst/>
                        <a:latin typeface="Verdana" panose="020B060403050404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8B95"/>
                    </a:solidFill>
                  </a:tcPr>
                </a:tc>
              </a:tr>
              <a:tr h="363265">
                <a:tc>
                  <a:txBody>
                    <a:bodyPr/>
                    <a:lstStyle/>
                    <a:p>
                      <a:pPr algn="l" fontAlgn="b"/>
                      <a:r>
                        <a:rPr lang="en-GB" sz="1400" b="0" i="0" u="none" strike="noStrike" dirty="0">
                          <a:solidFill>
                            <a:srgbClr val="000000"/>
                          </a:solidFill>
                          <a:effectLst/>
                          <a:latin typeface="Verdana" panose="020B0604030504040204" pitchFamily="34" charset="0"/>
                        </a:rPr>
                        <a:t>Stationary</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7AB800"/>
                    </a:solidFill>
                  </a:tcPr>
                </a:tc>
                <a:tc>
                  <a:txBody>
                    <a:bodyPr/>
                    <a:lstStyle/>
                    <a:p>
                      <a:pPr algn="l" fontAlgn="b"/>
                      <a:r>
                        <a:rPr lang="en-GB" sz="1400" b="0" i="0" u="none" strike="noStrike" dirty="0" smtClean="0">
                          <a:solidFill>
                            <a:srgbClr val="000000"/>
                          </a:solidFill>
                          <a:effectLst/>
                          <a:latin typeface="Verdana" panose="020B0604030504040204" pitchFamily="34" charset="0"/>
                        </a:rPr>
                        <a:t>Grid</a:t>
                      </a:r>
                      <a:r>
                        <a:rPr lang="en-GB" sz="1400" b="0" i="0" u="none" strike="noStrike" baseline="0" dirty="0" smtClean="0">
                          <a:solidFill>
                            <a:srgbClr val="000000"/>
                          </a:solidFill>
                          <a:effectLst/>
                          <a:latin typeface="Verdana" panose="020B0604030504040204" pitchFamily="34" charset="0"/>
                        </a:rPr>
                        <a:t> electricity (kWh)</a:t>
                      </a:r>
                      <a:endParaRPr lang="en-GB" sz="1400" b="0" i="0" u="none" strike="noStrike" dirty="0">
                        <a:solidFill>
                          <a:srgbClr val="000000"/>
                        </a:solidFill>
                        <a:effectLst/>
                        <a:latin typeface="Verdana" panose="020B060403050404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63CECA"/>
                    </a:solidFill>
                  </a:tcPr>
                </a:tc>
                <a:tc>
                  <a:txBody>
                    <a:bodyPr/>
                    <a:lstStyle/>
                    <a:p>
                      <a:pPr algn="r" fontAlgn="b"/>
                      <a:r>
                        <a:rPr lang="en-GB" sz="1400" b="1" i="0" u="none" strike="noStrike" dirty="0" smtClean="0">
                          <a:solidFill>
                            <a:srgbClr val="000000"/>
                          </a:solidFill>
                          <a:effectLst/>
                          <a:latin typeface="Verdana" panose="020B0604030504040204" pitchFamily="34" charset="0"/>
                        </a:rPr>
                        <a:t>780,000</a:t>
                      </a:r>
                      <a:endParaRPr lang="en-GB" sz="1400" b="1" i="0" u="none" strike="noStrike" dirty="0">
                        <a:solidFill>
                          <a:srgbClr val="000000"/>
                        </a:solidFill>
                        <a:effectLst/>
                        <a:latin typeface="Verdana" panose="020B060403050404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63CECA"/>
                    </a:solidFill>
                  </a:tcPr>
                </a:tc>
                <a:tc>
                  <a:txBody>
                    <a:bodyPr/>
                    <a:lstStyle/>
                    <a:p>
                      <a:pPr algn="ctr" fontAlgn="b"/>
                      <a:r>
                        <a:rPr lang="en-GB" sz="1400" b="1" i="0" u="none" strike="noStrike" dirty="0">
                          <a:solidFill>
                            <a:srgbClr val="000000"/>
                          </a:solidFill>
                          <a:effectLst/>
                          <a:latin typeface="Verdana" panose="020B0604030504040204" pitchFamily="34" charset="0"/>
                        </a:rPr>
                        <a:t> No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63CECA"/>
                    </a:solidFill>
                  </a:tcPr>
                </a:tc>
              </a:tr>
            </a:tbl>
          </a:graphicData>
        </a:graphic>
      </p:graphicFrame>
    </p:spTree>
    <p:extLst>
      <p:ext uri="{BB962C8B-B14F-4D97-AF65-F5344CB8AC3E}">
        <p14:creationId xmlns:p14="http://schemas.microsoft.com/office/powerpoint/2010/main" val="2212677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20161"/>
            <a:ext cx="6740012" cy="699630"/>
          </a:xfrm>
          <a:prstGeom prst="rect">
            <a:avLst/>
          </a:prstGeom>
          <a:solidFill>
            <a:srgbClr val="00B2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Rectangle 4"/>
          <p:cNvSpPr/>
          <p:nvPr/>
        </p:nvSpPr>
        <p:spPr>
          <a:xfrm>
            <a:off x="-1" y="345354"/>
            <a:ext cx="6740013" cy="523220"/>
          </a:xfrm>
          <a:prstGeom prst="rect">
            <a:avLst/>
          </a:prstGeom>
        </p:spPr>
        <p:txBody>
          <a:bodyPr wrap="square">
            <a:spAutoFit/>
          </a:bodyPr>
          <a:lstStyle/>
          <a:p>
            <a:r>
              <a:rPr lang="en-GB" sz="2800" dirty="0" smtClean="0">
                <a:solidFill>
                  <a:schemeClr val="bg1"/>
                </a:solidFill>
                <a:latin typeface="Arial"/>
                <a:cs typeface="Arial"/>
              </a:rPr>
              <a:t>Example 2 of how to carbon cost projects</a:t>
            </a:r>
            <a:endParaRPr lang="en-GB" sz="2800" dirty="0">
              <a:solidFill>
                <a:schemeClr val="bg1"/>
              </a:solidFill>
              <a:latin typeface="Arial"/>
              <a:cs typeface="Arial"/>
            </a:endParaRPr>
          </a:p>
        </p:txBody>
      </p:sp>
      <p:sp>
        <p:nvSpPr>
          <p:cNvPr id="6" name="Rectangle 5"/>
          <p:cNvSpPr/>
          <p:nvPr/>
        </p:nvSpPr>
        <p:spPr>
          <a:xfrm>
            <a:off x="387174" y="1254707"/>
            <a:ext cx="3270426" cy="154858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dirty="0" smtClean="0">
                <a:latin typeface="Arial" panose="020B0604020202020204" pitchFamily="34" charset="0"/>
                <a:cs typeface="Arial" panose="020B0604020202020204" pitchFamily="34" charset="0"/>
              </a:rPr>
              <a:t>Replacement of oil-fired boiler at Building 5 with a biomass boiler</a:t>
            </a:r>
            <a:endParaRPr lang="en-GB" sz="2000" dirty="0">
              <a:latin typeface="Arial" panose="020B0604020202020204" pitchFamily="34" charset="0"/>
              <a:cs typeface="Arial" panose="020B0604020202020204" pitchFamily="34" charset="0"/>
            </a:endParaRPr>
          </a:p>
        </p:txBody>
      </p:sp>
      <p:sp>
        <p:nvSpPr>
          <p:cNvPr id="7" name="Rectangle 6"/>
          <p:cNvSpPr/>
          <p:nvPr/>
        </p:nvSpPr>
        <p:spPr>
          <a:xfrm>
            <a:off x="4011500" y="1301259"/>
            <a:ext cx="3362694" cy="1516901"/>
          </a:xfrm>
          <a:prstGeom prst="rect">
            <a:avLst/>
          </a:prstGeom>
          <a:solidFill>
            <a:schemeClr val="accent5"/>
          </a:solidFill>
          <a:ln w="1270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2000" b="1" dirty="0">
                <a:effectLst/>
                <a:latin typeface="Arial" panose="020B0604020202020204" pitchFamily="34" charset="0"/>
                <a:ea typeface="Calibri" panose="020F0502020204030204" pitchFamily="34" charset="0"/>
                <a:cs typeface="Arial" panose="020B0604020202020204" pitchFamily="34" charset="0"/>
              </a:rPr>
              <a:t>Building </a:t>
            </a:r>
            <a:r>
              <a:rPr lang="en-GB" sz="2000" b="1" dirty="0" smtClean="0">
                <a:effectLst/>
                <a:latin typeface="Arial" panose="020B0604020202020204" pitchFamily="34" charset="0"/>
                <a:ea typeface="Calibri" panose="020F0502020204030204" pitchFamily="34" charset="0"/>
                <a:cs typeface="Arial" panose="020B0604020202020204" pitchFamily="34" charset="0"/>
              </a:rPr>
              <a:t>5</a:t>
            </a:r>
            <a:endParaRPr lang="en-GB" sz="20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en-GB" sz="2000" dirty="0">
                <a:effectLst/>
                <a:latin typeface="Arial" panose="020B0604020202020204" pitchFamily="34" charset="0"/>
                <a:ea typeface="Calibri" panose="020F0502020204030204" pitchFamily="34" charset="0"/>
                <a:cs typeface="Arial" panose="020B0604020202020204" pitchFamily="34" charset="0"/>
              </a:rPr>
              <a:t>Electricity 	1,000,000 kWh</a:t>
            </a:r>
          </a:p>
          <a:p>
            <a:pPr>
              <a:lnSpc>
                <a:spcPct val="107000"/>
              </a:lnSpc>
              <a:spcAft>
                <a:spcPts val="0"/>
              </a:spcAft>
            </a:pPr>
            <a:r>
              <a:rPr lang="en-GB" sz="2000" dirty="0" smtClean="0">
                <a:latin typeface="Arial" panose="020B0604020202020204" pitchFamily="34" charset="0"/>
                <a:ea typeface="Calibri" panose="020F0502020204030204" pitchFamily="34" charset="0"/>
                <a:cs typeface="Arial" panose="020B0604020202020204" pitchFamily="34" charset="0"/>
              </a:rPr>
              <a:t>Fuel oil</a:t>
            </a:r>
            <a:r>
              <a:rPr lang="en-GB" sz="2000" dirty="0">
                <a:effectLst/>
                <a:latin typeface="Arial" panose="020B0604020202020204" pitchFamily="34" charset="0"/>
                <a:ea typeface="Calibri" panose="020F0502020204030204" pitchFamily="34" charset="0"/>
                <a:cs typeface="Arial" panose="020B0604020202020204" pitchFamily="34" charset="0"/>
              </a:rPr>
              <a:t>		1,200,000 kWh</a:t>
            </a:r>
          </a:p>
          <a:p>
            <a:pPr>
              <a:lnSpc>
                <a:spcPct val="107000"/>
              </a:lnSpc>
              <a:spcAft>
                <a:spcPts val="0"/>
              </a:spcAft>
            </a:pPr>
            <a:r>
              <a:rPr lang="en-GB" sz="2000" dirty="0">
                <a:effectLst/>
                <a:latin typeface="Arial" panose="020B0604020202020204" pitchFamily="34" charset="0"/>
                <a:ea typeface="Calibri" panose="020F0502020204030204" pitchFamily="34" charset="0"/>
                <a:cs typeface="Arial" panose="020B0604020202020204" pitchFamily="34" charset="0"/>
              </a:rPr>
              <a:t>Water use	6,000 m</a:t>
            </a:r>
            <a:r>
              <a:rPr lang="en-GB" sz="2000" baseline="30000" dirty="0">
                <a:effectLst/>
                <a:latin typeface="Arial" panose="020B0604020202020204" pitchFamily="34" charset="0"/>
                <a:ea typeface="Calibri" panose="020F0502020204030204" pitchFamily="34" charset="0"/>
                <a:cs typeface="Arial" panose="020B0604020202020204" pitchFamily="34" charset="0"/>
              </a:rPr>
              <a:t>3</a:t>
            </a:r>
            <a:endParaRPr lang="en-GB"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8" name="Rectangle 7"/>
          <p:cNvSpPr/>
          <p:nvPr/>
        </p:nvSpPr>
        <p:spPr>
          <a:xfrm>
            <a:off x="5631363" y="2969377"/>
            <a:ext cx="3134095" cy="1868094"/>
          </a:xfrm>
          <a:prstGeom prst="rect">
            <a:avLst/>
          </a:prstGeom>
          <a:solidFill>
            <a:srgbClr val="00B050"/>
          </a:solidFill>
          <a:ln w="1270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2000" b="1" dirty="0" smtClean="0">
                <a:effectLst/>
                <a:latin typeface="Arial" panose="020B0604020202020204" pitchFamily="34" charset="0"/>
                <a:ea typeface="Calibri" panose="020F0502020204030204" pitchFamily="34" charset="0"/>
                <a:cs typeface="Arial" panose="020B0604020202020204" pitchFamily="34" charset="0"/>
              </a:rPr>
              <a:t>What is the project going to do?</a:t>
            </a:r>
          </a:p>
          <a:p>
            <a:pPr>
              <a:lnSpc>
                <a:spcPct val="107000"/>
              </a:lnSpc>
              <a:spcAft>
                <a:spcPts val="800"/>
              </a:spcAft>
            </a:pPr>
            <a:r>
              <a:rPr lang="en-GB" sz="2000" dirty="0" smtClean="0">
                <a:latin typeface="Arial" panose="020B0604020202020204" pitchFamily="34" charset="0"/>
                <a:ea typeface="Calibri" panose="020F0502020204030204" pitchFamily="34" charset="0"/>
                <a:cs typeface="Arial" panose="020B0604020202020204" pitchFamily="34" charset="0"/>
              </a:rPr>
              <a:t>Replace most of the fuel oil consumption with biomass (assume 90%)</a:t>
            </a:r>
            <a:endParaRPr lang="en-GB"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9" name="Rectangle 8"/>
          <p:cNvSpPr/>
          <p:nvPr/>
        </p:nvSpPr>
        <p:spPr>
          <a:xfrm>
            <a:off x="2256502" y="2969377"/>
            <a:ext cx="3134093" cy="1868094"/>
          </a:xfrm>
          <a:prstGeom prst="rect">
            <a:avLst/>
          </a:prstGeom>
          <a:solidFill>
            <a:schemeClr val="accent2"/>
          </a:solidFill>
          <a:ln w="1270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2000" b="1" dirty="0" smtClean="0">
                <a:effectLst/>
                <a:latin typeface="Arial" panose="020B0604020202020204" pitchFamily="34" charset="0"/>
                <a:ea typeface="Calibri" panose="020F0502020204030204" pitchFamily="34" charset="0"/>
                <a:cs typeface="Arial" panose="020B0604020202020204" pitchFamily="34" charset="0"/>
              </a:rPr>
              <a:t>Estimated project cost</a:t>
            </a:r>
          </a:p>
          <a:p>
            <a:pPr>
              <a:lnSpc>
                <a:spcPct val="107000"/>
              </a:lnSpc>
              <a:spcAft>
                <a:spcPts val="800"/>
              </a:spcAft>
            </a:pPr>
            <a:r>
              <a:rPr lang="en-GB" sz="2000" dirty="0" smtClean="0">
                <a:latin typeface="Arial" panose="020B0604020202020204" pitchFamily="34" charset="0"/>
                <a:ea typeface="Calibri" panose="020F0502020204030204" pitchFamily="34" charset="0"/>
                <a:cs typeface="Arial" panose="020B0604020202020204" pitchFamily="34" charset="0"/>
              </a:rPr>
              <a:t>CT guidance: average cost per kW installed is £700. Estimated size is 400kW</a:t>
            </a:r>
            <a:endParaRPr lang="en-GB"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10" name="Rectangle 9"/>
          <p:cNvSpPr/>
          <p:nvPr/>
        </p:nvSpPr>
        <p:spPr>
          <a:xfrm>
            <a:off x="516131" y="3104570"/>
            <a:ext cx="1499603" cy="1597707"/>
          </a:xfrm>
          <a:prstGeom prst="rect">
            <a:avLst/>
          </a:prstGeom>
          <a:solidFill>
            <a:srgbClr val="35A9A3"/>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2000" b="1" dirty="0" smtClean="0">
                <a:effectLst/>
                <a:latin typeface="Arial" panose="020B0604020202020204" pitchFamily="34" charset="0"/>
                <a:ea typeface="Calibri" panose="020F0502020204030204" pitchFamily="34" charset="0"/>
                <a:cs typeface="Arial" panose="020B0604020202020204" pitchFamily="34" charset="0"/>
              </a:rPr>
              <a:t>Dat</a:t>
            </a:r>
            <a:r>
              <a:rPr lang="en-GB" sz="2000" b="1" dirty="0" smtClean="0">
                <a:latin typeface="Arial" panose="020B0604020202020204" pitchFamily="34" charset="0"/>
                <a:ea typeface="Calibri" panose="020F0502020204030204" pitchFamily="34" charset="0"/>
                <a:cs typeface="Arial" panose="020B0604020202020204" pitchFamily="34" charset="0"/>
              </a:rPr>
              <a:t>a into CF&amp;PR tool</a:t>
            </a:r>
            <a:endParaRPr lang="en-GB" sz="2000" dirty="0">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11" name="Table 10"/>
          <p:cNvGraphicFramePr>
            <a:graphicFrameLocks noGrp="1"/>
          </p:cNvGraphicFramePr>
          <p:nvPr>
            <p:extLst/>
          </p:nvPr>
        </p:nvGraphicFramePr>
        <p:xfrm>
          <a:off x="280220" y="4975192"/>
          <a:ext cx="8377082" cy="1356569"/>
        </p:xfrm>
        <a:graphic>
          <a:graphicData uri="http://schemas.openxmlformats.org/drawingml/2006/table">
            <a:tbl>
              <a:tblPr/>
              <a:tblGrid>
                <a:gridCol w="2164129"/>
                <a:gridCol w="2835961"/>
                <a:gridCol w="1783623"/>
                <a:gridCol w="1593369"/>
              </a:tblGrid>
              <a:tr h="467604">
                <a:tc rowSpan="2">
                  <a:txBody>
                    <a:bodyPr/>
                    <a:lstStyle/>
                    <a:p>
                      <a:pPr algn="ctr" fontAlgn="ctr"/>
                      <a:r>
                        <a:rPr lang="en-GB" sz="1800" b="1" i="0" u="none" strike="noStrike" dirty="0">
                          <a:solidFill>
                            <a:srgbClr val="FFFFFF"/>
                          </a:solidFill>
                          <a:effectLst/>
                          <a:latin typeface="Arial" panose="020B0604020202020204" pitchFamily="34" charset="0"/>
                          <a:cs typeface="Arial" panose="020B0604020202020204" pitchFamily="34" charset="0"/>
                        </a:rPr>
                        <a:t>Simple Payback (Years</a:t>
                      </a:r>
                      <a:r>
                        <a:rPr lang="en-GB" sz="1800" b="1" i="0" u="none" strike="noStrike" dirty="0" smtClean="0">
                          <a:solidFill>
                            <a:srgbClr val="FFFFFF"/>
                          </a:solidFill>
                          <a:effectLst/>
                          <a:latin typeface="Arial" panose="020B0604020202020204" pitchFamily="34" charset="0"/>
                          <a:cs typeface="Arial" panose="020B0604020202020204" pitchFamily="34" charset="0"/>
                        </a:rPr>
                        <a:t>)</a:t>
                      </a:r>
                      <a:endParaRPr lang="en-GB" sz="1800" b="1" i="0" u="none" strike="noStrike" dirty="0">
                        <a:solidFill>
                          <a:srgbClr val="FFFFFF"/>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8B95"/>
                    </a:solidFill>
                  </a:tcPr>
                </a:tc>
                <a:tc rowSpan="2">
                  <a:txBody>
                    <a:bodyPr/>
                    <a:lstStyle/>
                    <a:p>
                      <a:pPr algn="ctr" fontAlgn="ctr"/>
                      <a:r>
                        <a:rPr lang="en-GB" sz="1800" b="1" i="0" u="none" strike="noStrike" dirty="0">
                          <a:solidFill>
                            <a:srgbClr val="FFFFFF"/>
                          </a:solidFill>
                          <a:effectLst/>
                          <a:latin typeface="Arial" panose="020B0604020202020204" pitchFamily="34" charset="0"/>
                          <a:cs typeface="Arial" panose="020B0604020202020204" pitchFamily="34" charset="0"/>
                        </a:rPr>
                        <a:t>Carbon Cost Effectiveness (£/</a:t>
                      </a:r>
                      <a:r>
                        <a:rPr lang="en-GB" sz="1800" b="1" i="0" u="none" strike="noStrike" dirty="0" smtClean="0">
                          <a:solidFill>
                            <a:srgbClr val="FFFFFF"/>
                          </a:solidFill>
                          <a:effectLst/>
                          <a:latin typeface="Arial" panose="020B0604020202020204" pitchFamily="34" charset="0"/>
                          <a:cs typeface="Arial" panose="020B0604020202020204" pitchFamily="34" charset="0"/>
                        </a:rPr>
                        <a:t>tCO</a:t>
                      </a:r>
                      <a:r>
                        <a:rPr lang="en-GB" sz="1800" b="1" i="0" u="none" strike="noStrike" baseline="-25000" dirty="0" smtClean="0">
                          <a:solidFill>
                            <a:srgbClr val="FFFFFF"/>
                          </a:solidFill>
                          <a:effectLst/>
                          <a:latin typeface="Arial" panose="020B0604020202020204" pitchFamily="34" charset="0"/>
                          <a:cs typeface="Arial" panose="020B0604020202020204" pitchFamily="34" charset="0"/>
                        </a:rPr>
                        <a:t>2</a:t>
                      </a:r>
                      <a:r>
                        <a:rPr lang="en-GB" sz="1800" b="1" i="0" u="none" strike="noStrike" dirty="0" smtClean="0">
                          <a:solidFill>
                            <a:srgbClr val="FFFFFF"/>
                          </a:solidFill>
                          <a:effectLst/>
                          <a:latin typeface="Arial" panose="020B0604020202020204" pitchFamily="34" charset="0"/>
                          <a:cs typeface="Arial" panose="020B0604020202020204" pitchFamily="34" charset="0"/>
                        </a:rPr>
                        <a:t>e)</a:t>
                      </a:r>
                      <a:endParaRPr lang="en-GB" sz="1800" b="1" i="0" u="none" strike="noStrike" dirty="0">
                        <a:solidFill>
                          <a:srgbClr val="FFFFFF"/>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8B95"/>
                    </a:solidFill>
                  </a:tcPr>
                </a:tc>
                <a:tc gridSpan="2">
                  <a:txBody>
                    <a:bodyPr/>
                    <a:lstStyle/>
                    <a:p>
                      <a:pPr algn="ctr" fontAlgn="ctr"/>
                      <a:r>
                        <a:rPr lang="en-GB" sz="1800" b="1" i="0" u="none" strike="noStrike" dirty="0">
                          <a:solidFill>
                            <a:srgbClr val="FFFFFF"/>
                          </a:solidFill>
                          <a:effectLst/>
                          <a:latin typeface="Arial" panose="020B0604020202020204" pitchFamily="34" charset="0"/>
                          <a:cs typeface="Arial" panose="020B0604020202020204" pitchFamily="34" charset="0"/>
                        </a:rPr>
                        <a:t>2015/16</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8B95"/>
                    </a:solidFill>
                  </a:tcPr>
                </a:tc>
                <a:tc hMerge="1">
                  <a:txBody>
                    <a:bodyPr/>
                    <a:lstStyle/>
                    <a:p>
                      <a:endParaRPr lang="en-GB"/>
                    </a:p>
                  </a:txBody>
                  <a:tcPr/>
                </a:tc>
              </a:tr>
              <a:tr h="574546">
                <a:tc vMerge="1">
                  <a:txBody>
                    <a:bodyPr/>
                    <a:lstStyle/>
                    <a:p>
                      <a:pPr algn="l" fontAlgn="b"/>
                      <a:endParaRPr lang="en-GB" sz="1800" b="1" i="0" u="none" strike="noStrike" dirty="0">
                        <a:solidFill>
                          <a:srgbClr val="FFFFFF"/>
                        </a:solidFill>
                        <a:effectLst/>
                        <a:latin typeface="Arial" panose="020B0604020202020204" pitchFamily="34" charset="0"/>
                        <a:cs typeface="Arial" panose="020B0604020202020204" pitchFamily="34" charset="0"/>
                      </a:endParaRP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8B95"/>
                    </a:solidFill>
                  </a:tcPr>
                </a:tc>
                <a:tc vMerge="1">
                  <a:txBody>
                    <a:bodyPr/>
                    <a:lstStyle/>
                    <a:p>
                      <a:pPr algn="l" fontAlgn="b"/>
                      <a:endParaRPr lang="en-GB" sz="1800" b="1" i="0" u="none" strike="noStrike" dirty="0">
                        <a:solidFill>
                          <a:srgbClr val="FFFFFF"/>
                        </a:solidFill>
                        <a:effectLst/>
                        <a:latin typeface="Arial" panose="020B0604020202020204" pitchFamily="34" charset="0"/>
                        <a:cs typeface="Arial" panose="020B0604020202020204" pitchFamily="34" charset="0"/>
                      </a:endParaRP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8B95"/>
                    </a:solidFill>
                  </a:tcPr>
                </a:tc>
                <a:tc>
                  <a:txBody>
                    <a:bodyPr/>
                    <a:lstStyle/>
                    <a:p>
                      <a:pPr algn="ctr" fontAlgn="ctr"/>
                      <a:r>
                        <a:rPr lang="en-GB" sz="1800" b="1" i="0" u="none" strike="noStrike" dirty="0">
                          <a:solidFill>
                            <a:srgbClr val="FFFFFF"/>
                          </a:solidFill>
                          <a:effectLst/>
                          <a:latin typeface="Arial" panose="020B0604020202020204" pitchFamily="34" charset="0"/>
                          <a:cs typeface="Arial" panose="020B0604020202020204" pitchFamily="34" charset="0"/>
                        </a:rPr>
                        <a:t>Carbon savings (tCO</a:t>
                      </a:r>
                      <a:r>
                        <a:rPr lang="en-GB" sz="1800" b="1" i="0" u="none" strike="noStrike" baseline="-25000" dirty="0">
                          <a:solidFill>
                            <a:srgbClr val="FFFFFF"/>
                          </a:solidFill>
                          <a:effectLst/>
                          <a:latin typeface="Arial" panose="020B0604020202020204" pitchFamily="34" charset="0"/>
                          <a:cs typeface="Arial" panose="020B0604020202020204" pitchFamily="34" charset="0"/>
                        </a:rPr>
                        <a:t>2</a:t>
                      </a:r>
                      <a:r>
                        <a:rPr lang="en-GB" sz="1800" b="1" i="0" u="none" strike="noStrike" dirty="0">
                          <a:solidFill>
                            <a:srgbClr val="FFFFFF"/>
                          </a:solidFill>
                          <a:effectLst/>
                          <a:latin typeface="Arial" panose="020B0604020202020204" pitchFamily="34" charset="0"/>
                          <a:cs typeface="Arial" panose="020B0604020202020204" pitchFamily="34" charset="0"/>
                        </a:rPr>
                        <a:t>e)</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8B95"/>
                    </a:solidFill>
                  </a:tcPr>
                </a:tc>
                <a:tc>
                  <a:txBody>
                    <a:bodyPr/>
                    <a:lstStyle/>
                    <a:p>
                      <a:pPr algn="ctr" fontAlgn="ctr"/>
                      <a:r>
                        <a:rPr lang="en-GB" sz="1800" b="1" i="0" u="none" strike="noStrike" dirty="0">
                          <a:solidFill>
                            <a:srgbClr val="FFFFFF"/>
                          </a:solidFill>
                          <a:effectLst/>
                          <a:latin typeface="Arial" panose="020B0604020202020204" pitchFamily="34" charset="0"/>
                          <a:cs typeface="Arial" panose="020B0604020202020204" pitchFamily="34" charset="0"/>
                        </a:rPr>
                        <a:t>Cost Saving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8B95"/>
                    </a:solidFill>
                  </a:tcPr>
                </a:tc>
              </a:tr>
              <a:tr h="314419">
                <a:tc>
                  <a:txBody>
                    <a:bodyPr/>
                    <a:lstStyle/>
                    <a:p>
                      <a:pPr algn="ctr" fontAlgn="b"/>
                      <a:r>
                        <a:rPr lang="en-GB" sz="1800" b="1" i="0" u="none" strike="noStrike" dirty="0">
                          <a:solidFill>
                            <a:srgbClr val="000000"/>
                          </a:solidFill>
                          <a:effectLst/>
                          <a:latin typeface="Arial" panose="020B0604020202020204" pitchFamily="34" charset="0"/>
                          <a:cs typeface="Arial" panose="020B0604020202020204" pitchFamily="34" charset="0"/>
                        </a:rPr>
                        <a:t>6.8</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7AB800"/>
                    </a:solidFill>
                  </a:tcPr>
                </a:tc>
                <a:tc>
                  <a:txBody>
                    <a:bodyPr/>
                    <a:lstStyle/>
                    <a:p>
                      <a:pPr algn="ctr" fontAlgn="b"/>
                      <a:r>
                        <a:rPr lang="en-GB" sz="1800" b="1" i="0" u="none" strike="noStrike" dirty="0">
                          <a:solidFill>
                            <a:srgbClr val="000000"/>
                          </a:solidFill>
                          <a:effectLst/>
                          <a:latin typeface="Arial" panose="020B0604020202020204" pitchFamily="34" charset="0"/>
                          <a:cs typeface="Arial" panose="020B0604020202020204" pitchFamily="34" charset="0"/>
                        </a:rPr>
                        <a:t>                                944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7AB800"/>
                    </a:solidFill>
                  </a:tcPr>
                </a:tc>
                <a:tc>
                  <a:txBody>
                    <a:bodyPr/>
                    <a:lstStyle/>
                    <a:p>
                      <a:pPr algn="ctr" fontAlgn="b"/>
                      <a:r>
                        <a:rPr lang="en-GB" sz="1800" b="1" i="0" u="none" strike="noStrike" dirty="0">
                          <a:solidFill>
                            <a:srgbClr val="000000"/>
                          </a:solidFill>
                          <a:effectLst/>
                          <a:latin typeface="Arial" panose="020B0604020202020204" pitchFamily="34" charset="0"/>
                          <a:cs typeface="Arial" panose="020B0604020202020204" pitchFamily="34" charset="0"/>
                        </a:rPr>
                        <a:t>                 297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7AB800"/>
                    </a:solidFill>
                  </a:tcPr>
                </a:tc>
                <a:tc>
                  <a:txBody>
                    <a:bodyPr/>
                    <a:lstStyle/>
                    <a:p>
                      <a:pPr algn="ctr" fontAlgn="b"/>
                      <a:r>
                        <a:rPr lang="en-GB" sz="1800" b="1" i="0" u="none" strike="noStrike" dirty="0">
                          <a:solidFill>
                            <a:srgbClr val="000000"/>
                          </a:solidFill>
                          <a:effectLst/>
                          <a:latin typeface="Arial" panose="020B0604020202020204" pitchFamily="34" charset="0"/>
                          <a:cs typeface="Arial" panose="020B0604020202020204" pitchFamily="34" charset="0"/>
                        </a:rPr>
                        <a:t>          41,040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7AB800"/>
                    </a:solidFill>
                  </a:tcPr>
                </a:tc>
              </a:tr>
            </a:tbl>
          </a:graphicData>
        </a:graphic>
      </p:graphicFrame>
      <p:sp>
        <p:nvSpPr>
          <p:cNvPr id="12" name="Right Arrow 11"/>
          <p:cNvSpPr/>
          <p:nvPr/>
        </p:nvSpPr>
        <p:spPr>
          <a:xfrm>
            <a:off x="3657600" y="1951759"/>
            <a:ext cx="457200" cy="231002"/>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Bent-Up Arrow 12"/>
          <p:cNvSpPr/>
          <p:nvPr/>
        </p:nvSpPr>
        <p:spPr>
          <a:xfrm rot="10800000" flipH="1">
            <a:off x="7374194" y="1951759"/>
            <a:ext cx="678425" cy="1004121"/>
          </a:xfrm>
          <a:prstGeom prst="bentUpArrow">
            <a:avLst>
              <a:gd name="adj1" fmla="val 15244"/>
              <a:gd name="adj2" fmla="val 25000"/>
              <a:gd name="adj3" fmla="val 25000"/>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Right Arrow 13"/>
          <p:cNvSpPr/>
          <p:nvPr/>
        </p:nvSpPr>
        <p:spPr>
          <a:xfrm flipH="1">
            <a:off x="5255312" y="3903423"/>
            <a:ext cx="437535" cy="231002"/>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Right Arrow 14"/>
          <p:cNvSpPr/>
          <p:nvPr/>
        </p:nvSpPr>
        <p:spPr>
          <a:xfrm flipH="1">
            <a:off x="1886593" y="3868971"/>
            <a:ext cx="437535" cy="231002"/>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Right Arrow 15"/>
          <p:cNvSpPr/>
          <p:nvPr/>
        </p:nvSpPr>
        <p:spPr>
          <a:xfrm rot="16200000" flipH="1">
            <a:off x="931664" y="4723233"/>
            <a:ext cx="437535" cy="231002"/>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aphicFrame>
        <p:nvGraphicFramePr>
          <p:cNvPr id="17" name="Table 16"/>
          <p:cNvGraphicFramePr>
            <a:graphicFrameLocks noGrp="1"/>
          </p:cNvGraphicFramePr>
          <p:nvPr>
            <p:extLst/>
          </p:nvPr>
        </p:nvGraphicFramePr>
        <p:xfrm>
          <a:off x="280220" y="4975191"/>
          <a:ext cx="8377082" cy="1420024"/>
        </p:xfrm>
        <a:graphic>
          <a:graphicData uri="http://schemas.openxmlformats.org/drawingml/2006/table">
            <a:tbl>
              <a:tblPr/>
              <a:tblGrid>
                <a:gridCol w="1256480"/>
                <a:gridCol w="3378200"/>
                <a:gridCol w="1219200"/>
                <a:gridCol w="2523202"/>
              </a:tblGrid>
              <a:tr h="993304">
                <a:tc>
                  <a:txBody>
                    <a:bodyPr/>
                    <a:lstStyle/>
                    <a:p>
                      <a:pPr algn="ctr" fontAlgn="ctr"/>
                      <a:r>
                        <a:rPr lang="en-GB" sz="1400" b="1" i="0" u="none" strike="noStrike" dirty="0">
                          <a:solidFill>
                            <a:srgbClr val="FFFFFF"/>
                          </a:solidFill>
                          <a:effectLst/>
                          <a:latin typeface="Verdana" panose="020B0604030504040204" pitchFamily="34" charset="0"/>
                        </a:rPr>
                        <a:t>Type of Source Saving</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8B95"/>
                    </a:solidFill>
                  </a:tcPr>
                </a:tc>
                <a:tc>
                  <a:txBody>
                    <a:bodyPr/>
                    <a:lstStyle/>
                    <a:p>
                      <a:pPr algn="ctr" fontAlgn="ctr"/>
                      <a:r>
                        <a:rPr lang="en-GB" sz="1400" b="1" i="0" u="none" strike="noStrike" dirty="0">
                          <a:solidFill>
                            <a:srgbClr val="FFFFFF"/>
                          </a:solidFill>
                          <a:effectLst/>
                          <a:latin typeface="Verdana" panose="020B0604030504040204" pitchFamily="34" charset="0"/>
                        </a:rPr>
                        <a:t>Type of Emission Saving</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8B95"/>
                    </a:solidFill>
                  </a:tcPr>
                </a:tc>
                <a:tc>
                  <a:txBody>
                    <a:bodyPr/>
                    <a:lstStyle/>
                    <a:p>
                      <a:pPr algn="ctr" fontAlgn="ctr"/>
                      <a:r>
                        <a:rPr lang="en-GB" sz="1400" b="1" i="0" u="none" strike="noStrike" dirty="0">
                          <a:solidFill>
                            <a:srgbClr val="FFFFFF"/>
                          </a:solidFill>
                          <a:effectLst/>
                          <a:latin typeface="Verdana" panose="020B0604030504040204" pitchFamily="34" charset="0"/>
                        </a:rPr>
                        <a:t>Amount of Savings</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8B95"/>
                    </a:solidFill>
                  </a:tcPr>
                </a:tc>
                <a:tc>
                  <a:txBody>
                    <a:bodyPr/>
                    <a:lstStyle/>
                    <a:p>
                      <a:pPr algn="ctr" fontAlgn="ctr"/>
                      <a:r>
                        <a:rPr lang="en-GB" sz="1400" b="1" i="0" u="none" strike="noStrike" dirty="0">
                          <a:solidFill>
                            <a:srgbClr val="FFFFFF"/>
                          </a:solidFill>
                          <a:effectLst/>
                          <a:latin typeface="Verdana" panose="020B0604030504040204" pitchFamily="34" charset="0"/>
                        </a:rPr>
                        <a:t>Annual Savings for this project already captured in most recent </a:t>
                      </a:r>
                      <a:r>
                        <a:rPr lang="en-GB" sz="1400" b="1" i="0" u="none" strike="noStrike" dirty="0" smtClean="0">
                          <a:solidFill>
                            <a:srgbClr val="FFFFFF"/>
                          </a:solidFill>
                          <a:effectLst/>
                          <a:latin typeface="Verdana" panose="020B0604030504040204" pitchFamily="34" charset="0"/>
                        </a:rPr>
                        <a:t>CF?</a:t>
                      </a:r>
                      <a:endParaRPr lang="en-GB" sz="1400" b="1" i="0" u="none" strike="noStrike" dirty="0">
                        <a:solidFill>
                          <a:srgbClr val="FFFFFF"/>
                        </a:solidFill>
                        <a:effectLst/>
                        <a:latin typeface="Verdana" panose="020B060403050404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8B95"/>
                    </a:solidFill>
                  </a:tcPr>
                </a:tc>
              </a:tr>
              <a:tr h="363265">
                <a:tc>
                  <a:txBody>
                    <a:bodyPr/>
                    <a:lstStyle/>
                    <a:p>
                      <a:pPr algn="l" fontAlgn="b"/>
                      <a:r>
                        <a:rPr lang="en-GB" sz="1400" b="0" i="0" u="none" strike="noStrike" dirty="0">
                          <a:solidFill>
                            <a:srgbClr val="000000"/>
                          </a:solidFill>
                          <a:effectLst/>
                          <a:latin typeface="Verdana" panose="020B0604030504040204" pitchFamily="34" charset="0"/>
                        </a:rPr>
                        <a:t>Stationary</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7AB800"/>
                    </a:solidFill>
                  </a:tcPr>
                </a:tc>
                <a:tc>
                  <a:txBody>
                    <a:bodyPr/>
                    <a:lstStyle/>
                    <a:p>
                      <a:pPr algn="l" fontAlgn="b"/>
                      <a:r>
                        <a:rPr lang="en-GB" sz="1400" b="0" i="0" u="none" strike="noStrike" dirty="0">
                          <a:solidFill>
                            <a:srgbClr val="000000"/>
                          </a:solidFill>
                          <a:effectLst/>
                          <a:latin typeface="Verdana" panose="020B0604030504040204" pitchFamily="34" charset="0"/>
                        </a:rPr>
                        <a:t>Biomass Self Supply - Wood Chips or Pellets replacing Oil (kWh)</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63CECA"/>
                    </a:solidFill>
                  </a:tcPr>
                </a:tc>
                <a:tc>
                  <a:txBody>
                    <a:bodyPr/>
                    <a:lstStyle/>
                    <a:p>
                      <a:pPr algn="r" fontAlgn="b"/>
                      <a:r>
                        <a:rPr lang="en-GB" sz="1400" b="1" i="0" u="none" strike="noStrike" dirty="0" smtClean="0">
                          <a:solidFill>
                            <a:srgbClr val="000000"/>
                          </a:solidFill>
                          <a:effectLst/>
                          <a:latin typeface="Verdana" panose="020B0604030504040204" pitchFamily="34" charset="0"/>
                        </a:rPr>
                        <a:t>1,080,000</a:t>
                      </a:r>
                      <a:endParaRPr lang="en-GB" sz="1400" b="1" i="0" u="none" strike="noStrike" dirty="0">
                        <a:solidFill>
                          <a:srgbClr val="000000"/>
                        </a:solidFill>
                        <a:effectLst/>
                        <a:latin typeface="Verdana" panose="020B060403050404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63CECA"/>
                    </a:solidFill>
                  </a:tcPr>
                </a:tc>
                <a:tc>
                  <a:txBody>
                    <a:bodyPr/>
                    <a:lstStyle/>
                    <a:p>
                      <a:pPr algn="ctr" fontAlgn="b"/>
                      <a:r>
                        <a:rPr lang="en-GB" sz="1400" b="1" i="0" u="none" strike="noStrike" dirty="0">
                          <a:solidFill>
                            <a:srgbClr val="000000"/>
                          </a:solidFill>
                          <a:effectLst/>
                          <a:latin typeface="Verdana" panose="020B0604030504040204" pitchFamily="34" charset="0"/>
                        </a:rPr>
                        <a:t> No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63CECA"/>
                    </a:solidFill>
                  </a:tcPr>
                </a:tc>
              </a:tr>
            </a:tbl>
          </a:graphicData>
        </a:graphic>
      </p:graphicFrame>
    </p:spTree>
    <p:extLst>
      <p:ext uri="{BB962C8B-B14F-4D97-AF65-F5344CB8AC3E}">
        <p14:creationId xmlns:p14="http://schemas.microsoft.com/office/powerpoint/2010/main" val="75945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20161"/>
            <a:ext cx="6740012" cy="699630"/>
          </a:xfrm>
          <a:prstGeom prst="rect">
            <a:avLst/>
          </a:prstGeom>
          <a:solidFill>
            <a:srgbClr val="00B2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Rectangle 4"/>
          <p:cNvSpPr/>
          <p:nvPr/>
        </p:nvSpPr>
        <p:spPr>
          <a:xfrm>
            <a:off x="-1" y="345354"/>
            <a:ext cx="6740013" cy="523220"/>
          </a:xfrm>
          <a:prstGeom prst="rect">
            <a:avLst/>
          </a:prstGeom>
        </p:spPr>
        <p:txBody>
          <a:bodyPr wrap="square">
            <a:spAutoFit/>
          </a:bodyPr>
          <a:lstStyle/>
          <a:p>
            <a:r>
              <a:rPr lang="en-GB" sz="2800" dirty="0" smtClean="0">
                <a:solidFill>
                  <a:schemeClr val="bg1"/>
                </a:solidFill>
                <a:latin typeface="Arial"/>
                <a:cs typeface="Arial"/>
              </a:rPr>
              <a:t>Example 3 of how to carbon cost projects</a:t>
            </a:r>
            <a:endParaRPr lang="en-GB" sz="2800" dirty="0">
              <a:solidFill>
                <a:schemeClr val="bg1"/>
              </a:solidFill>
              <a:latin typeface="Arial"/>
              <a:cs typeface="Arial"/>
            </a:endParaRPr>
          </a:p>
        </p:txBody>
      </p:sp>
      <p:sp>
        <p:nvSpPr>
          <p:cNvPr id="6" name="Rectangle 5"/>
          <p:cNvSpPr/>
          <p:nvPr/>
        </p:nvSpPr>
        <p:spPr>
          <a:xfrm>
            <a:off x="387174" y="1254707"/>
            <a:ext cx="3270426" cy="154858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GB" dirty="0">
                <a:latin typeface="Arial" panose="020B0604020202020204" pitchFamily="34" charset="0"/>
                <a:cs typeface="Arial" panose="020B0604020202020204" pitchFamily="34" charset="0"/>
              </a:rPr>
              <a:t>Organisation-wide printer review to </a:t>
            </a:r>
            <a:r>
              <a:rPr lang="en-GB" dirty="0" smtClean="0">
                <a:latin typeface="Arial" panose="020B0604020202020204" pitchFamily="34" charset="0"/>
                <a:cs typeface="Arial" panose="020B0604020202020204" pitchFamily="34" charset="0"/>
              </a:rPr>
              <a:t>change </a:t>
            </a:r>
            <a:r>
              <a:rPr lang="en-GB" dirty="0">
                <a:latin typeface="Arial" panose="020B0604020202020204" pitchFamily="34" charset="0"/>
                <a:cs typeface="Arial" panose="020B0604020202020204" pitchFamily="34" charset="0"/>
              </a:rPr>
              <a:t>settings to a password print collect function + automatic double sided printing</a:t>
            </a:r>
          </a:p>
        </p:txBody>
      </p:sp>
      <p:sp>
        <p:nvSpPr>
          <p:cNvPr id="7" name="Rectangle 6"/>
          <p:cNvSpPr/>
          <p:nvPr/>
        </p:nvSpPr>
        <p:spPr>
          <a:xfrm>
            <a:off x="3933433" y="1374760"/>
            <a:ext cx="1498963" cy="1201309"/>
          </a:xfrm>
          <a:prstGeom prst="rect">
            <a:avLst/>
          </a:prstGeom>
          <a:solidFill>
            <a:schemeClr val="accent5"/>
          </a:solidFill>
          <a:ln w="1270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2000" b="1" dirty="0" smtClean="0">
                <a:latin typeface="Arial" panose="020B0604020202020204" pitchFamily="34" charset="0"/>
                <a:ea typeface="Calibri" panose="020F0502020204030204" pitchFamily="34" charset="0"/>
                <a:cs typeface="Arial" panose="020B0604020202020204" pitchFamily="34" charset="0"/>
              </a:rPr>
              <a:t>Waste recycling</a:t>
            </a:r>
          </a:p>
          <a:p>
            <a:pPr>
              <a:lnSpc>
                <a:spcPct val="107000"/>
              </a:lnSpc>
              <a:spcAft>
                <a:spcPts val="800"/>
              </a:spcAft>
            </a:pPr>
            <a:r>
              <a:rPr lang="en-GB" sz="2000" dirty="0" smtClean="0">
                <a:latin typeface="Arial" panose="020B0604020202020204" pitchFamily="34" charset="0"/>
                <a:ea typeface="Calibri" panose="020F0502020204030204" pitchFamily="34" charset="0"/>
                <a:cs typeface="Arial" panose="020B0604020202020204" pitchFamily="34" charset="0"/>
              </a:rPr>
              <a:t>112 tonnes</a:t>
            </a:r>
            <a:endParaRPr lang="en-GB"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8" name="Rectangle 7"/>
          <p:cNvSpPr/>
          <p:nvPr/>
        </p:nvSpPr>
        <p:spPr>
          <a:xfrm>
            <a:off x="5690050" y="1198105"/>
            <a:ext cx="3297539" cy="1993591"/>
          </a:xfrm>
          <a:prstGeom prst="rect">
            <a:avLst/>
          </a:prstGeom>
          <a:solidFill>
            <a:srgbClr val="00B050"/>
          </a:solidFill>
          <a:ln w="1270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b="1" dirty="0" smtClean="0">
                <a:effectLst/>
                <a:latin typeface="Arial" panose="020B0604020202020204" pitchFamily="34" charset="0"/>
                <a:ea typeface="Calibri" panose="020F0502020204030204" pitchFamily="34" charset="0"/>
                <a:cs typeface="Arial" panose="020B0604020202020204" pitchFamily="34" charset="0"/>
              </a:rPr>
              <a:t>What is the project going to do?</a:t>
            </a:r>
            <a:endParaRPr lang="en-GB" dirty="0">
              <a:latin typeface="Arial" panose="020B0604020202020204" pitchFamily="34" charset="0"/>
              <a:ea typeface="Calibri" panose="020F0502020204030204" pitchFamily="34" charset="0"/>
              <a:cs typeface="Arial" panose="020B0604020202020204" pitchFamily="34" charset="0"/>
            </a:endParaRPr>
          </a:p>
          <a:p>
            <a:pPr marL="342900" indent="-342900">
              <a:buFont typeface="Arial" panose="020B0604020202020204" pitchFamily="34" charset="0"/>
              <a:buChar char="•"/>
            </a:pPr>
            <a:r>
              <a:rPr lang="en-GB" dirty="0" smtClean="0">
                <a:latin typeface="Arial" panose="020B0604020202020204" pitchFamily="34" charset="0"/>
                <a:ea typeface="Calibri" panose="020F0502020204030204" pitchFamily="34" charset="0"/>
                <a:cs typeface="Arial" panose="020B0604020202020204" pitchFamily="34" charset="0"/>
              </a:rPr>
              <a:t>Reduce paper use &amp; print consumables</a:t>
            </a:r>
          </a:p>
          <a:p>
            <a:pPr marL="342900" indent="-342900">
              <a:buFont typeface="Arial" panose="020B0604020202020204" pitchFamily="34" charset="0"/>
              <a:buChar char="•"/>
            </a:pPr>
            <a:r>
              <a:rPr lang="en-GB" dirty="0" smtClean="0">
                <a:latin typeface="Arial" panose="020B0604020202020204" pitchFamily="34" charset="0"/>
                <a:ea typeface="Calibri" panose="020F0502020204030204" pitchFamily="34" charset="0"/>
                <a:cs typeface="Arial" panose="020B0604020202020204" pitchFamily="34" charset="0"/>
              </a:rPr>
              <a:t>Save electricity on printing</a:t>
            </a:r>
          </a:p>
          <a:p>
            <a:pPr marL="342900" indent="-342900">
              <a:buFont typeface="Arial" panose="020B0604020202020204" pitchFamily="34" charset="0"/>
              <a:buChar char="•"/>
            </a:pPr>
            <a:r>
              <a:rPr lang="en-GB" dirty="0" smtClean="0">
                <a:effectLst/>
                <a:latin typeface="Arial" panose="020B0604020202020204" pitchFamily="34" charset="0"/>
                <a:ea typeface="Calibri" panose="020F0502020204030204" pitchFamily="34" charset="0"/>
                <a:cs typeface="Arial" panose="020B0604020202020204" pitchFamily="34" charset="0"/>
              </a:rPr>
              <a:t>Reduce waste at source</a:t>
            </a:r>
          </a:p>
        </p:txBody>
      </p:sp>
      <p:sp>
        <p:nvSpPr>
          <p:cNvPr id="9" name="Rectangle 8"/>
          <p:cNvSpPr/>
          <p:nvPr/>
        </p:nvSpPr>
        <p:spPr>
          <a:xfrm>
            <a:off x="2256503" y="3148086"/>
            <a:ext cx="1984828" cy="1482307"/>
          </a:xfrm>
          <a:prstGeom prst="rect">
            <a:avLst/>
          </a:prstGeom>
          <a:solidFill>
            <a:schemeClr val="accent2"/>
          </a:solidFill>
          <a:ln w="1270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b="1" dirty="0" smtClean="0">
                <a:effectLst/>
                <a:latin typeface="Arial" panose="020B0604020202020204" pitchFamily="34" charset="0"/>
                <a:ea typeface="Calibri" panose="020F0502020204030204" pitchFamily="34" charset="0"/>
                <a:cs typeface="Arial" panose="020B0604020202020204" pitchFamily="34" charset="0"/>
              </a:rPr>
              <a:t>Estimated project cost</a:t>
            </a:r>
          </a:p>
          <a:p>
            <a:pPr>
              <a:lnSpc>
                <a:spcPct val="107000"/>
              </a:lnSpc>
              <a:spcAft>
                <a:spcPts val="800"/>
              </a:spcAft>
            </a:pPr>
            <a:r>
              <a:rPr lang="en-GB" dirty="0" smtClean="0">
                <a:latin typeface="Arial" panose="020B0604020202020204" pitchFamily="34" charset="0"/>
                <a:ea typeface="Calibri" panose="020F0502020204030204" pitchFamily="34" charset="0"/>
                <a:cs typeface="Arial" panose="020B0604020202020204" pitchFamily="34" charset="0"/>
              </a:rPr>
              <a:t>£1,000 for IT and staff awareness</a:t>
            </a:r>
            <a:endParaRPr lang="en-GB" dirty="0">
              <a:effectLst/>
              <a:latin typeface="Arial" panose="020B0604020202020204" pitchFamily="34" charset="0"/>
              <a:ea typeface="Calibri" panose="020F0502020204030204" pitchFamily="34" charset="0"/>
              <a:cs typeface="Arial" panose="020B0604020202020204" pitchFamily="34" charset="0"/>
            </a:endParaRPr>
          </a:p>
        </p:txBody>
      </p:sp>
      <p:sp>
        <p:nvSpPr>
          <p:cNvPr id="10" name="Rectangle 9"/>
          <p:cNvSpPr/>
          <p:nvPr/>
        </p:nvSpPr>
        <p:spPr>
          <a:xfrm>
            <a:off x="516131" y="3104570"/>
            <a:ext cx="1499603" cy="1597707"/>
          </a:xfrm>
          <a:prstGeom prst="rect">
            <a:avLst/>
          </a:prstGeom>
          <a:solidFill>
            <a:srgbClr val="35A9A3"/>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2000" b="1" dirty="0" smtClean="0">
                <a:effectLst/>
                <a:latin typeface="Arial" panose="020B0604020202020204" pitchFamily="34" charset="0"/>
                <a:ea typeface="Calibri" panose="020F0502020204030204" pitchFamily="34" charset="0"/>
                <a:cs typeface="Arial" panose="020B0604020202020204" pitchFamily="34" charset="0"/>
              </a:rPr>
              <a:t>Dat</a:t>
            </a:r>
            <a:r>
              <a:rPr lang="en-GB" sz="2000" b="1" dirty="0" smtClean="0">
                <a:latin typeface="Arial" panose="020B0604020202020204" pitchFamily="34" charset="0"/>
                <a:ea typeface="Calibri" panose="020F0502020204030204" pitchFamily="34" charset="0"/>
                <a:cs typeface="Arial" panose="020B0604020202020204" pitchFamily="34" charset="0"/>
              </a:rPr>
              <a:t>a into CF&amp;PR tool</a:t>
            </a:r>
            <a:endParaRPr lang="en-GB" sz="2000" dirty="0">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11" name="Table 10"/>
          <p:cNvGraphicFramePr>
            <a:graphicFrameLocks noGrp="1"/>
          </p:cNvGraphicFramePr>
          <p:nvPr>
            <p:extLst/>
          </p:nvPr>
        </p:nvGraphicFramePr>
        <p:xfrm>
          <a:off x="280220" y="4975192"/>
          <a:ext cx="8377082" cy="1356569"/>
        </p:xfrm>
        <a:graphic>
          <a:graphicData uri="http://schemas.openxmlformats.org/drawingml/2006/table">
            <a:tbl>
              <a:tblPr/>
              <a:tblGrid>
                <a:gridCol w="2164129"/>
                <a:gridCol w="2835961"/>
                <a:gridCol w="1783623"/>
                <a:gridCol w="1593369"/>
              </a:tblGrid>
              <a:tr h="467604">
                <a:tc rowSpan="2">
                  <a:txBody>
                    <a:bodyPr/>
                    <a:lstStyle/>
                    <a:p>
                      <a:pPr algn="ctr" fontAlgn="ctr"/>
                      <a:r>
                        <a:rPr lang="en-GB" sz="1800" b="1" i="0" u="none" strike="noStrike" dirty="0">
                          <a:solidFill>
                            <a:srgbClr val="FFFFFF"/>
                          </a:solidFill>
                          <a:effectLst/>
                          <a:latin typeface="Arial" panose="020B0604020202020204" pitchFamily="34" charset="0"/>
                          <a:cs typeface="Arial" panose="020B0604020202020204" pitchFamily="34" charset="0"/>
                        </a:rPr>
                        <a:t>Simple Payback (Years</a:t>
                      </a:r>
                      <a:r>
                        <a:rPr lang="en-GB" sz="1800" b="1" i="0" u="none" strike="noStrike" dirty="0" smtClean="0">
                          <a:solidFill>
                            <a:srgbClr val="FFFFFF"/>
                          </a:solidFill>
                          <a:effectLst/>
                          <a:latin typeface="Arial" panose="020B0604020202020204" pitchFamily="34" charset="0"/>
                          <a:cs typeface="Arial" panose="020B0604020202020204" pitchFamily="34" charset="0"/>
                        </a:rPr>
                        <a:t>)</a:t>
                      </a:r>
                      <a:endParaRPr lang="en-GB" sz="1800" b="1" i="0" u="none" strike="noStrike" dirty="0">
                        <a:solidFill>
                          <a:srgbClr val="FFFFFF"/>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8B95"/>
                    </a:solidFill>
                  </a:tcPr>
                </a:tc>
                <a:tc rowSpan="2">
                  <a:txBody>
                    <a:bodyPr/>
                    <a:lstStyle/>
                    <a:p>
                      <a:pPr algn="ctr" fontAlgn="ctr"/>
                      <a:r>
                        <a:rPr lang="en-GB" sz="1800" b="1" i="0" u="none" strike="noStrike" dirty="0">
                          <a:solidFill>
                            <a:srgbClr val="FFFFFF"/>
                          </a:solidFill>
                          <a:effectLst/>
                          <a:latin typeface="Arial" panose="020B0604020202020204" pitchFamily="34" charset="0"/>
                          <a:cs typeface="Arial" panose="020B0604020202020204" pitchFamily="34" charset="0"/>
                        </a:rPr>
                        <a:t>Carbon Cost Effectiveness (£/</a:t>
                      </a:r>
                      <a:r>
                        <a:rPr lang="en-GB" sz="1800" b="1" i="0" u="none" strike="noStrike" dirty="0" smtClean="0">
                          <a:solidFill>
                            <a:srgbClr val="FFFFFF"/>
                          </a:solidFill>
                          <a:effectLst/>
                          <a:latin typeface="Arial" panose="020B0604020202020204" pitchFamily="34" charset="0"/>
                          <a:cs typeface="Arial" panose="020B0604020202020204" pitchFamily="34" charset="0"/>
                        </a:rPr>
                        <a:t>tCO</a:t>
                      </a:r>
                      <a:r>
                        <a:rPr lang="en-GB" sz="1800" b="1" i="0" u="none" strike="noStrike" baseline="-25000" dirty="0" smtClean="0">
                          <a:solidFill>
                            <a:srgbClr val="FFFFFF"/>
                          </a:solidFill>
                          <a:effectLst/>
                          <a:latin typeface="Arial" panose="020B0604020202020204" pitchFamily="34" charset="0"/>
                          <a:cs typeface="Arial" panose="020B0604020202020204" pitchFamily="34" charset="0"/>
                        </a:rPr>
                        <a:t>2</a:t>
                      </a:r>
                      <a:r>
                        <a:rPr lang="en-GB" sz="1800" b="1" i="0" u="none" strike="noStrike" dirty="0" smtClean="0">
                          <a:solidFill>
                            <a:srgbClr val="FFFFFF"/>
                          </a:solidFill>
                          <a:effectLst/>
                          <a:latin typeface="Arial" panose="020B0604020202020204" pitchFamily="34" charset="0"/>
                          <a:cs typeface="Arial" panose="020B0604020202020204" pitchFamily="34" charset="0"/>
                        </a:rPr>
                        <a:t>e)</a:t>
                      </a:r>
                      <a:endParaRPr lang="en-GB" sz="1800" b="1" i="0" u="none" strike="noStrike" dirty="0">
                        <a:solidFill>
                          <a:srgbClr val="FFFFFF"/>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8B95"/>
                    </a:solidFill>
                  </a:tcPr>
                </a:tc>
                <a:tc gridSpan="2">
                  <a:txBody>
                    <a:bodyPr/>
                    <a:lstStyle/>
                    <a:p>
                      <a:pPr algn="ctr" fontAlgn="ctr"/>
                      <a:r>
                        <a:rPr lang="en-GB" sz="1800" b="1" i="0" u="none" strike="noStrike" dirty="0">
                          <a:solidFill>
                            <a:srgbClr val="FFFFFF"/>
                          </a:solidFill>
                          <a:effectLst/>
                          <a:latin typeface="Arial" panose="020B0604020202020204" pitchFamily="34" charset="0"/>
                          <a:cs typeface="Arial" panose="020B0604020202020204" pitchFamily="34" charset="0"/>
                        </a:rPr>
                        <a:t>2015/16</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8B95"/>
                    </a:solidFill>
                  </a:tcPr>
                </a:tc>
                <a:tc hMerge="1">
                  <a:txBody>
                    <a:bodyPr/>
                    <a:lstStyle/>
                    <a:p>
                      <a:endParaRPr lang="en-GB"/>
                    </a:p>
                  </a:txBody>
                  <a:tcPr/>
                </a:tc>
              </a:tr>
              <a:tr h="574546">
                <a:tc vMerge="1">
                  <a:txBody>
                    <a:bodyPr/>
                    <a:lstStyle/>
                    <a:p>
                      <a:pPr algn="l" fontAlgn="b"/>
                      <a:endParaRPr lang="en-GB" sz="1800" b="1" i="0" u="none" strike="noStrike" dirty="0">
                        <a:solidFill>
                          <a:srgbClr val="FFFFFF"/>
                        </a:solidFill>
                        <a:effectLst/>
                        <a:latin typeface="Arial" panose="020B0604020202020204" pitchFamily="34" charset="0"/>
                        <a:cs typeface="Arial" panose="020B0604020202020204" pitchFamily="34" charset="0"/>
                      </a:endParaRP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8B95"/>
                    </a:solidFill>
                  </a:tcPr>
                </a:tc>
                <a:tc vMerge="1">
                  <a:txBody>
                    <a:bodyPr/>
                    <a:lstStyle/>
                    <a:p>
                      <a:pPr algn="l" fontAlgn="b"/>
                      <a:endParaRPr lang="en-GB" sz="1800" b="1" i="0" u="none" strike="noStrike" dirty="0">
                        <a:solidFill>
                          <a:srgbClr val="FFFFFF"/>
                        </a:solidFill>
                        <a:effectLst/>
                        <a:latin typeface="Arial" panose="020B0604020202020204" pitchFamily="34" charset="0"/>
                        <a:cs typeface="Arial" panose="020B0604020202020204" pitchFamily="34" charset="0"/>
                      </a:endParaRP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8B95"/>
                    </a:solidFill>
                  </a:tcPr>
                </a:tc>
                <a:tc>
                  <a:txBody>
                    <a:bodyPr/>
                    <a:lstStyle/>
                    <a:p>
                      <a:pPr algn="ctr" fontAlgn="ctr"/>
                      <a:r>
                        <a:rPr lang="en-GB" sz="1800" b="1" i="0" u="none" strike="noStrike" dirty="0">
                          <a:solidFill>
                            <a:srgbClr val="FFFFFF"/>
                          </a:solidFill>
                          <a:effectLst/>
                          <a:latin typeface="Arial" panose="020B0604020202020204" pitchFamily="34" charset="0"/>
                          <a:cs typeface="Arial" panose="020B0604020202020204" pitchFamily="34" charset="0"/>
                        </a:rPr>
                        <a:t>Carbon savings (tCO</a:t>
                      </a:r>
                      <a:r>
                        <a:rPr lang="en-GB" sz="1800" b="1" i="0" u="none" strike="noStrike" baseline="-25000" dirty="0">
                          <a:solidFill>
                            <a:srgbClr val="FFFFFF"/>
                          </a:solidFill>
                          <a:effectLst/>
                          <a:latin typeface="Arial" panose="020B0604020202020204" pitchFamily="34" charset="0"/>
                          <a:cs typeface="Arial" panose="020B0604020202020204" pitchFamily="34" charset="0"/>
                        </a:rPr>
                        <a:t>2</a:t>
                      </a:r>
                      <a:r>
                        <a:rPr lang="en-GB" sz="1800" b="1" i="0" u="none" strike="noStrike" dirty="0">
                          <a:solidFill>
                            <a:srgbClr val="FFFFFF"/>
                          </a:solidFill>
                          <a:effectLst/>
                          <a:latin typeface="Arial" panose="020B0604020202020204" pitchFamily="34" charset="0"/>
                          <a:cs typeface="Arial" panose="020B0604020202020204" pitchFamily="34" charset="0"/>
                        </a:rPr>
                        <a:t>e)</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8B95"/>
                    </a:solidFill>
                  </a:tcPr>
                </a:tc>
                <a:tc>
                  <a:txBody>
                    <a:bodyPr/>
                    <a:lstStyle/>
                    <a:p>
                      <a:pPr algn="ctr" fontAlgn="ctr"/>
                      <a:r>
                        <a:rPr lang="en-GB" sz="1800" b="1" i="0" u="none" strike="noStrike" dirty="0">
                          <a:solidFill>
                            <a:srgbClr val="FFFFFF"/>
                          </a:solidFill>
                          <a:effectLst/>
                          <a:latin typeface="Arial" panose="020B0604020202020204" pitchFamily="34" charset="0"/>
                          <a:cs typeface="Arial" panose="020B0604020202020204" pitchFamily="34" charset="0"/>
                        </a:rPr>
                        <a:t>Cost Saving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8B95"/>
                    </a:solidFill>
                  </a:tcPr>
                </a:tc>
              </a:tr>
              <a:tr h="314419">
                <a:tc>
                  <a:txBody>
                    <a:bodyPr/>
                    <a:lstStyle/>
                    <a:p>
                      <a:pPr algn="ctr" fontAlgn="b"/>
                      <a:r>
                        <a:rPr lang="en-GB" sz="1800" b="1" i="0" u="none" strike="noStrike" dirty="0" smtClean="0">
                          <a:solidFill>
                            <a:srgbClr val="000000"/>
                          </a:solidFill>
                          <a:effectLst/>
                          <a:latin typeface="Arial" panose="020B0604020202020204" pitchFamily="34" charset="0"/>
                          <a:cs typeface="Arial" panose="020B0604020202020204" pitchFamily="34" charset="0"/>
                        </a:rPr>
                        <a:t>0.5</a:t>
                      </a:r>
                      <a:endParaRPr lang="en-GB" sz="18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7AB800"/>
                    </a:solidFill>
                  </a:tcPr>
                </a:tc>
                <a:tc>
                  <a:txBody>
                    <a:bodyPr/>
                    <a:lstStyle/>
                    <a:p>
                      <a:pPr algn="ctr" fontAlgn="b"/>
                      <a:r>
                        <a:rPr lang="en-GB" sz="1800" b="1" i="0" u="none" strike="noStrike" dirty="0" smtClean="0">
                          <a:solidFill>
                            <a:srgbClr val="000000"/>
                          </a:solidFill>
                          <a:effectLst/>
                          <a:latin typeface="Arial" panose="020B0604020202020204" pitchFamily="34" charset="0"/>
                          <a:cs typeface="Arial" panose="020B0604020202020204" pitchFamily="34" charset="0"/>
                        </a:rPr>
                        <a:t>1,701</a:t>
                      </a:r>
                      <a:endParaRPr lang="en-GB" sz="18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7AB800"/>
                    </a:solidFill>
                  </a:tcPr>
                </a:tc>
                <a:tc>
                  <a:txBody>
                    <a:bodyPr/>
                    <a:lstStyle/>
                    <a:p>
                      <a:pPr algn="ctr" fontAlgn="b"/>
                      <a:r>
                        <a:rPr lang="en-GB" sz="1800" b="1" i="0" u="none" strike="noStrike" dirty="0" smtClean="0">
                          <a:solidFill>
                            <a:srgbClr val="000000"/>
                          </a:solidFill>
                          <a:effectLst/>
                          <a:latin typeface="Arial" panose="020B0604020202020204" pitchFamily="34" charset="0"/>
                          <a:cs typeface="Arial" panose="020B0604020202020204" pitchFamily="34" charset="0"/>
                        </a:rPr>
                        <a:t>0.6</a:t>
                      </a:r>
                      <a:endParaRPr lang="en-GB" sz="18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7AB800"/>
                    </a:solidFill>
                  </a:tcPr>
                </a:tc>
                <a:tc>
                  <a:txBody>
                    <a:bodyPr/>
                    <a:lstStyle/>
                    <a:p>
                      <a:pPr algn="ctr" fontAlgn="b"/>
                      <a:r>
                        <a:rPr lang="en-GB" sz="1800" b="1" i="0" u="none" strike="noStrike" dirty="0" smtClean="0">
                          <a:solidFill>
                            <a:srgbClr val="000000"/>
                          </a:solidFill>
                          <a:effectLst/>
                          <a:latin typeface="Arial" panose="020B0604020202020204" pitchFamily="34" charset="0"/>
                          <a:cs typeface="Arial" panose="020B0604020202020204" pitchFamily="34" charset="0"/>
                        </a:rPr>
                        <a:t>1,960</a:t>
                      </a:r>
                      <a:endParaRPr lang="en-GB" sz="18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7AB800"/>
                    </a:solidFill>
                  </a:tcPr>
                </a:tc>
              </a:tr>
            </a:tbl>
          </a:graphicData>
        </a:graphic>
      </p:graphicFrame>
      <p:sp>
        <p:nvSpPr>
          <p:cNvPr id="12" name="Right Arrow 11"/>
          <p:cNvSpPr/>
          <p:nvPr/>
        </p:nvSpPr>
        <p:spPr>
          <a:xfrm>
            <a:off x="3657600" y="1951759"/>
            <a:ext cx="353900" cy="231002"/>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Right Arrow 14"/>
          <p:cNvSpPr/>
          <p:nvPr/>
        </p:nvSpPr>
        <p:spPr>
          <a:xfrm flipH="1">
            <a:off x="1886593" y="3868971"/>
            <a:ext cx="437535" cy="231002"/>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Right Arrow 15"/>
          <p:cNvSpPr/>
          <p:nvPr/>
        </p:nvSpPr>
        <p:spPr>
          <a:xfrm rot="16200000" flipH="1">
            <a:off x="931664" y="4723233"/>
            <a:ext cx="437535" cy="231002"/>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Right Arrow 16"/>
          <p:cNvSpPr/>
          <p:nvPr/>
        </p:nvSpPr>
        <p:spPr>
          <a:xfrm>
            <a:off x="5281863" y="1949179"/>
            <a:ext cx="457200" cy="231002"/>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Rectangle 17"/>
          <p:cNvSpPr/>
          <p:nvPr/>
        </p:nvSpPr>
        <p:spPr>
          <a:xfrm>
            <a:off x="4682914" y="3310758"/>
            <a:ext cx="3297539" cy="1545371"/>
          </a:xfrm>
          <a:prstGeom prst="rect">
            <a:avLst/>
          </a:prstGeom>
          <a:solidFill>
            <a:srgbClr val="00B050"/>
          </a:solidFill>
          <a:ln w="1270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dirty="0" smtClean="0">
                <a:effectLst/>
                <a:latin typeface="Arial" panose="020B0604020202020204" pitchFamily="34" charset="0"/>
                <a:ea typeface="Calibri" panose="020F0502020204030204" pitchFamily="34" charset="0"/>
                <a:cs typeface="Arial" panose="020B0604020202020204" pitchFamily="34" charset="0"/>
              </a:rPr>
              <a:t>Estimate proportion of paper in recycling = 50%</a:t>
            </a:r>
          </a:p>
          <a:p>
            <a:pPr>
              <a:lnSpc>
                <a:spcPct val="107000"/>
              </a:lnSpc>
              <a:spcAft>
                <a:spcPts val="800"/>
              </a:spcAft>
            </a:pPr>
            <a:r>
              <a:rPr lang="en-GB" dirty="0" smtClean="0">
                <a:latin typeface="Arial" panose="020B0604020202020204" pitchFamily="34" charset="0"/>
                <a:ea typeface="Calibri" panose="020F0502020204030204" pitchFamily="34" charset="0"/>
                <a:cs typeface="Arial" panose="020B0604020202020204" pitchFamily="34" charset="0"/>
              </a:rPr>
              <a:t>Estimate saving from reducing waste printing = 50%</a:t>
            </a:r>
            <a:endParaRPr lang="en-GB" dirty="0" smtClean="0">
              <a:effectLst/>
              <a:latin typeface="Arial" panose="020B0604020202020204" pitchFamily="34" charset="0"/>
              <a:ea typeface="Calibri" panose="020F0502020204030204" pitchFamily="34" charset="0"/>
              <a:cs typeface="Arial" panose="020B0604020202020204" pitchFamily="34" charset="0"/>
            </a:endParaRPr>
          </a:p>
        </p:txBody>
      </p:sp>
      <p:sp>
        <p:nvSpPr>
          <p:cNvPr id="20" name="Right Arrow 19"/>
          <p:cNvSpPr/>
          <p:nvPr/>
        </p:nvSpPr>
        <p:spPr>
          <a:xfrm flipH="1">
            <a:off x="4241331" y="3868346"/>
            <a:ext cx="437535" cy="231002"/>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 name="Bent-Up Arrow 20"/>
          <p:cNvSpPr/>
          <p:nvPr/>
        </p:nvSpPr>
        <p:spPr>
          <a:xfrm rot="16200000" flipH="1">
            <a:off x="7740001" y="3422467"/>
            <a:ext cx="1041072" cy="560167"/>
          </a:xfrm>
          <a:prstGeom prst="bentUpArrow">
            <a:avLst>
              <a:gd name="adj1" fmla="val 17018"/>
              <a:gd name="adj2" fmla="val 25000"/>
              <a:gd name="adj3" fmla="val 25000"/>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aphicFrame>
        <p:nvGraphicFramePr>
          <p:cNvPr id="22" name="Table 21"/>
          <p:cNvGraphicFramePr>
            <a:graphicFrameLocks noGrp="1"/>
          </p:cNvGraphicFramePr>
          <p:nvPr>
            <p:extLst/>
          </p:nvPr>
        </p:nvGraphicFramePr>
        <p:xfrm>
          <a:off x="280220" y="4987488"/>
          <a:ext cx="8377082" cy="1356569"/>
        </p:xfrm>
        <a:graphic>
          <a:graphicData uri="http://schemas.openxmlformats.org/drawingml/2006/table">
            <a:tbl>
              <a:tblPr/>
              <a:tblGrid>
                <a:gridCol w="1256480"/>
                <a:gridCol w="3378200"/>
                <a:gridCol w="1219200"/>
                <a:gridCol w="2523202"/>
              </a:tblGrid>
              <a:tr h="993304">
                <a:tc>
                  <a:txBody>
                    <a:bodyPr/>
                    <a:lstStyle/>
                    <a:p>
                      <a:pPr algn="ctr" fontAlgn="ctr"/>
                      <a:r>
                        <a:rPr lang="en-GB" sz="1400" b="1" i="0" u="none" strike="noStrike" dirty="0">
                          <a:solidFill>
                            <a:srgbClr val="FFFFFF"/>
                          </a:solidFill>
                          <a:effectLst/>
                          <a:latin typeface="Verdana" panose="020B0604030504040204" pitchFamily="34" charset="0"/>
                        </a:rPr>
                        <a:t>Type of Source Saving</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8B95"/>
                    </a:solidFill>
                  </a:tcPr>
                </a:tc>
                <a:tc>
                  <a:txBody>
                    <a:bodyPr/>
                    <a:lstStyle/>
                    <a:p>
                      <a:pPr algn="ctr" fontAlgn="ctr"/>
                      <a:r>
                        <a:rPr lang="en-GB" sz="1400" b="1" i="0" u="none" strike="noStrike" dirty="0">
                          <a:solidFill>
                            <a:srgbClr val="FFFFFF"/>
                          </a:solidFill>
                          <a:effectLst/>
                          <a:latin typeface="Verdana" panose="020B0604030504040204" pitchFamily="34" charset="0"/>
                        </a:rPr>
                        <a:t>Type of Emission Saving</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8B95"/>
                    </a:solidFill>
                  </a:tcPr>
                </a:tc>
                <a:tc>
                  <a:txBody>
                    <a:bodyPr/>
                    <a:lstStyle/>
                    <a:p>
                      <a:pPr algn="ctr" fontAlgn="ctr"/>
                      <a:r>
                        <a:rPr lang="en-GB" sz="1400" b="1" i="0" u="none" strike="noStrike" dirty="0">
                          <a:solidFill>
                            <a:srgbClr val="FFFFFF"/>
                          </a:solidFill>
                          <a:effectLst/>
                          <a:latin typeface="Verdana" panose="020B0604030504040204" pitchFamily="34" charset="0"/>
                        </a:rPr>
                        <a:t>Amount of Savings</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8B95"/>
                    </a:solidFill>
                  </a:tcPr>
                </a:tc>
                <a:tc>
                  <a:txBody>
                    <a:bodyPr/>
                    <a:lstStyle/>
                    <a:p>
                      <a:pPr algn="ctr" fontAlgn="ctr"/>
                      <a:r>
                        <a:rPr lang="en-GB" sz="1400" b="1" i="0" u="none" strike="noStrike" dirty="0">
                          <a:solidFill>
                            <a:srgbClr val="FFFFFF"/>
                          </a:solidFill>
                          <a:effectLst/>
                          <a:latin typeface="Verdana" panose="020B0604030504040204" pitchFamily="34" charset="0"/>
                        </a:rPr>
                        <a:t>Annual Savings for this project already captured in most recent </a:t>
                      </a:r>
                      <a:r>
                        <a:rPr lang="en-GB" sz="1400" b="1" i="0" u="none" strike="noStrike" dirty="0" smtClean="0">
                          <a:solidFill>
                            <a:srgbClr val="FFFFFF"/>
                          </a:solidFill>
                          <a:effectLst/>
                          <a:latin typeface="Verdana" panose="020B0604030504040204" pitchFamily="34" charset="0"/>
                        </a:rPr>
                        <a:t>CF?</a:t>
                      </a:r>
                      <a:endParaRPr lang="en-GB" sz="1400" b="1" i="0" u="none" strike="noStrike" dirty="0">
                        <a:solidFill>
                          <a:srgbClr val="FFFFFF"/>
                        </a:solidFill>
                        <a:effectLst/>
                        <a:latin typeface="Verdana" panose="020B060403050404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8B95"/>
                    </a:solidFill>
                  </a:tcPr>
                </a:tc>
              </a:tr>
              <a:tr h="363265">
                <a:tc>
                  <a:txBody>
                    <a:bodyPr/>
                    <a:lstStyle/>
                    <a:p>
                      <a:pPr algn="l" fontAlgn="b"/>
                      <a:r>
                        <a:rPr lang="en-GB" sz="1400" b="0" i="0" u="none" strike="noStrike" dirty="0" smtClean="0">
                          <a:solidFill>
                            <a:srgbClr val="000000"/>
                          </a:solidFill>
                          <a:effectLst/>
                          <a:latin typeface="Verdana" panose="020B0604030504040204" pitchFamily="34" charset="0"/>
                        </a:rPr>
                        <a:t>Waste</a:t>
                      </a:r>
                      <a:endParaRPr lang="en-GB" sz="1400" b="0" i="0" u="none" strike="noStrike" dirty="0">
                        <a:solidFill>
                          <a:srgbClr val="000000"/>
                        </a:solidFill>
                        <a:effectLst/>
                        <a:latin typeface="Verdana" panose="020B060403050404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7AB800"/>
                    </a:solidFill>
                  </a:tcPr>
                </a:tc>
                <a:tc>
                  <a:txBody>
                    <a:bodyPr/>
                    <a:lstStyle/>
                    <a:p>
                      <a:pPr algn="l" fontAlgn="b"/>
                      <a:r>
                        <a:rPr lang="en-GB" sz="1400" b="0" i="0" u="none" strike="noStrike" dirty="0" smtClean="0">
                          <a:solidFill>
                            <a:srgbClr val="000000"/>
                          </a:solidFill>
                          <a:effectLst/>
                          <a:latin typeface="Verdana" panose="020B0604030504040204" pitchFamily="34" charset="0"/>
                        </a:rPr>
                        <a:t>Paper &amp; board (mixed) recycling </a:t>
                      </a:r>
                      <a:endParaRPr lang="en-GB" sz="1400" b="0" i="0" u="none" strike="noStrike" dirty="0">
                        <a:solidFill>
                          <a:srgbClr val="000000"/>
                        </a:solidFill>
                        <a:effectLst/>
                        <a:latin typeface="Verdana" panose="020B060403050404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63CECA"/>
                    </a:solidFill>
                  </a:tcPr>
                </a:tc>
                <a:tc>
                  <a:txBody>
                    <a:bodyPr/>
                    <a:lstStyle/>
                    <a:p>
                      <a:pPr algn="r" fontAlgn="b"/>
                      <a:r>
                        <a:rPr lang="en-GB" sz="1400" b="1" i="0" u="none" strike="noStrike" dirty="0" smtClean="0">
                          <a:solidFill>
                            <a:srgbClr val="000000"/>
                          </a:solidFill>
                          <a:effectLst/>
                          <a:latin typeface="Verdana" panose="020B0604030504040204" pitchFamily="34" charset="0"/>
                        </a:rPr>
                        <a:t>28</a:t>
                      </a:r>
                      <a:endParaRPr lang="en-GB" sz="1400" b="1" i="0" u="none" strike="noStrike" dirty="0">
                        <a:solidFill>
                          <a:srgbClr val="000000"/>
                        </a:solidFill>
                        <a:effectLst/>
                        <a:latin typeface="Verdana" panose="020B060403050404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63CECA"/>
                    </a:solidFill>
                  </a:tcPr>
                </a:tc>
                <a:tc>
                  <a:txBody>
                    <a:bodyPr/>
                    <a:lstStyle/>
                    <a:p>
                      <a:pPr algn="ctr" fontAlgn="b"/>
                      <a:r>
                        <a:rPr lang="en-GB" sz="1400" b="1" i="0" u="none" strike="noStrike" dirty="0">
                          <a:solidFill>
                            <a:srgbClr val="000000"/>
                          </a:solidFill>
                          <a:effectLst/>
                          <a:latin typeface="Verdana" panose="020B0604030504040204" pitchFamily="34" charset="0"/>
                        </a:rPr>
                        <a:t> No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63CECA"/>
                    </a:solidFill>
                  </a:tcPr>
                </a:tc>
              </a:tr>
            </a:tbl>
          </a:graphicData>
        </a:graphic>
      </p:graphicFrame>
    </p:spTree>
    <p:extLst>
      <p:ext uri="{BB962C8B-B14F-4D97-AF65-F5344CB8AC3E}">
        <p14:creationId xmlns:p14="http://schemas.microsoft.com/office/powerpoint/2010/main" val="1659787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7178" y="1773457"/>
            <a:ext cx="8237838" cy="4385816"/>
          </a:xfrm>
          <a:prstGeom prst="rect">
            <a:avLst/>
          </a:prstGeom>
        </p:spPr>
        <p:txBody>
          <a:bodyPr wrap="square">
            <a:spAutoFit/>
          </a:bodyPr>
          <a:lstStyle/>
          <a:p>
            <a:pPr marL="342900" indent="-342900">
              <a:spcBef>
                <a:spcPts val="600"/>
              </a:spcBef>
              <a:buFont typeface="Arial" panose="020B0604020202020204" pitchFamily="34" charset="0"/>
              <a:buChar char="•"/>
            </a:pPr>
            <a:r>
              <a:rPr lang="en-GB" sz="2400" dirty="0" smtClean="0">
                <a:latin typeface="Arial" panose="020B0604020202020204" pitchFamily="34" charset="0"/>
                <a:cs typeface="Arial" panose="020B0604020202020204" pitchFamily="34" charset="0"/>
              </a:rPr>
              <a:t>This is a new template for all public sector bodies. We understand that you may not have all your data/resources/projects yet. </a:t>
            </a:r>
          </a:p>
          <a:p>
            <a:pPr marL="342900" indent="-342900">
              <a:spcBef>
                <a:spcPts val="600"/>
              </a:spcBef>
              <a:buFont typeface="Arial" panose="020B0604020202020204" pitchFamily="34" charset="0"/>
              <a:buChar char="•"/>
            </a:pPr>
            <a:r>
              <a:rPr lang="en-GB" sz="2400" dirty="0" smtClean="0">
                <a:latin typeface="Arial" panose="020B0604020202020204" pitchFamily="34" charset="0"/>
                <a:cs typeface="Arial" panose="020B0604020202020204" pitchFamily="34" charset="0"/>
              </a:rPr>
              <a:t>The report replaces other reporting requirements e.g. UCCCFs</a:t>
            </a:r>
          </a:p>
          <a:p>
            <a:pPr marL="342900" indent="-342900">
              <a:spcBef>
                <a:spcPts val="600"/>
              </a:spcBef>
              <a:buFont typeface="Arial" panose="020B0604020202020204" pitchFamily="34" charset="0"/>
              <a:buChar char="•"/>
            </a:pPr>
            <a:r>
              <a:rPr lang="en-GB" sz="2400" dirty="0" smtClean="0">
                <a:latin typeface="Arial" panose="020B0604020202020204" pitchFamily="34" charset="0"/>
                <a:cs typeface="Arial" panose="020B0604020202020204" pitchFamily="34" charset="0"/>
              </a:rPr>
              <a:t>Do not be afraid to submit an incomplete report, gaps can be good. An incomplete report is better than no report!</a:t>
            </a:r>
            <a:endParaRPr lang="en-GB" sz="2400" dirty="0">
              <a:latin typeface="Arial" panose="020B0604020202020204" pitchFamily="34" charset="0"/>
              <a:cs typeface="Arial" panose="020B0604020202020204" pitchFamily="34" charset="0"/>
            </a:endParaRPr>
          </a:p>
          <a:p>
            <a:pPr marL="342900" indent="-342900">
              <a:spcBef>
                <a:spcPts val="600"/>
              </a:spcBef>
              <a:buFont typeface="Arial" panose="020B0604020202020204" pitchFamily="34" charset="0"/>
              <a:buChar char="•"/>
            </a:pPr>
            <a:r>
              <a:rPr lang="en-GB" sz="2400" dirty="0" smtClean="0">
                <a:latin typeface="Arial" panose="020B0604020202020204" pitchFamily="34" charset="0"/>
                <a:cs typeface="Arial" panose="020B0604020202020204" pitchFamily="34" charset="0"/>
              </a:rPr>
              <a:t>Remember to write a commentary: if you can’t get data or don’t have projects this year, then explain how you intend to do it next year. </a:t>
            </a:r>
          </a:p>
        </p:txBody>
      </p:sp>
      <p:sp>
        <p:nvSpPr>
          <p:cNvPr id="3" name="Rectangle 2"/>
          <p:cNvSpPr/>
          <p:nvPr/>
        </p:nvSpPr>
        <p:spPr>
          <a:xfrm>
            <a:off x="0" y="456069"/>
            <a:ext cx="5852161" cy="785991"/>
          </a:xfrm>
          <a:prstGeom prst="rect">
            <a:avLst/>
          </a:prstGeom>
          <a:solidFill>
            <a:srgbClr val="00B2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3200" dirty="0" smtClean="0">
                <a:latin typeface="Arial" panose="020B0604020202020204" pitchFamily="34" charset="0"/>
                <a:cs typeface="Arial" panose="020B0604020202020204" pitchFamily="34" charset="0"/>
              </a:rPr>
              <a:t>	Do Not Panic!</a:t>
            </a:r>
            <a:endParaRPr lang="en-GB"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85024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456069"/>
            <a:ext cx="5852161" cy="785991"/>
          </a:xfrm>
          <a:prstGeom prst="rect">
            <a:avLst/>
          </a:prstGeom>
          <a:solidFill>
            <a:srgbClr val="00B2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ectangle 6"/>
          <p:cNvSpPr/>
          <p:nvPr/>
        </p:nvSpPr>
        <p:spPr>
          <a:xfrm>
            <a:off x="1" y="561717"/>
            <a:ext cx="6111240" cy="584775"/>
          </a:xfrm>
          <a:prstGeom prst="rect">
            <a:avLst/>
          </a:prstGeom>
        </p:spPr>
        <p:txBody>
          <a:bodyPr wrap="square">
            <a:spAutoFit/>
          </a:bodyPr>
          <a:lstStyle/>
          <a:p>
            <a:r>
              <a:rPr lang="en-GB" sz="3200" dirty="0" smtClean="0">
                <a:solidFill>
                  <a:schemeClr val="bg1"/>
                </a:solidFill>
                <a:latin typeface="Arial"/>
                <a:cs typeface="Arial"/>
              </a:rPr>
              <a:t>Exercise C – table groups </a:t>
            </a:r>
            <a:endParaRPr lang="en-GB" sz="3200" dirty="0">
              <a:solidFill>
                <a:schemeClr val="bg1"/>
              </a:solidFill>
              <a:latin typeface="Arial"/>
              <a:cs typeface="Arial"/>
            </a:endParaRPr>
          </a:p>
        </p:txBody>
      </p:sp>
      <p:sp>
        <p:nvSpPr>
          <p:cNvPr id="8" name="Rectangle 7"/>
          <p:cNvSpPr/>
          <p:nvPr/>
        </p:nvSpPr>
        <p:spPr>
          <a:xfrm>
            <a:off x="198783" y="2182535"/>
            <a:ext cx="4195419" cy="3280329"/>
          </a:xfrm>
          <a:prstGeom prst="rect">
            <a:avLst/>
          </a:prstGeom>
          <a:solidFill>
            <a:schemeClr val="accent4">
              <a:lumMod val="60000"/>
              <a:lumOff val="40000"/>
              <a:alpha val="86000"/>
            </a:schemeClr>
          </a:solidFill>
          <a:ln>
            <a:noFill/>
          </a:ln>
        </p:spPr>
        <p:style>
          <a:lnRef idx="1">
            <a:schemeClr val="accent1"/>
          </a:lnRef>
          <a:fillRef idx="3">
            <a:schemeClr val="accent1"/>
          </a:fillRef>
          <a:effectRef idx="2">
            <a:schemeClr val="accent1"/>
          </a:effectRef>
          <a:fontRef idx="minor">
            <a:schemeClr val="lt1"/>
          </a:fontRef>
        </p:style>
        <p:txBody>
          <a:bodyPr rtlCol="0" anchor="t"/>
          <a:lstStyle/>
          <a:p>
            <a:r>
              <a:rPr lang="en-GB" b="1" dirty="0" smtClean="0">
                <a:solidFill>
                  <a:schemeClr val="tx1"/>
                </a:solidFill>
                <a:latin typeface="Arial" panose="020B0604020202020204" pitchFamily="34" charset="0"/>
                <a:cs typeface="Arial" panose="020B0604020202020204" pitchFamily="34" charset="0"/>
              </a:rPr>
              <a:t>Problem 1</a:t>
            </a:r>
          </a:p>
          <a:p>
            <a:r>
              <a:rPr lang="en-GB" sz="2000" dirty="0">
                <a:solidFill>
                  <a:schemeClr val="tx1"/>
                </a:solidFill>
                <a:latin typeface="Arial" panose="020B0604020202020204" pitchFamily="34" charset="0"/>
                <a:cs typeface="Arial" panose="020B0604020202020204" pitchFamily="34" charset="0"/>
              </a:rPr>
              <a:t>I am trying to complete my Carbon Reduction Project List but I do not have the data – other individuals within the organisation run their own spreadsheets with the data etc…….we have lots of separate systems with different information criteria for energy, waste, transport etc.</a:t>
            </a:r>
          </a:p>
        </p:txBody>
      </p:sp>
      <p:sp>
        <p:nvSpPr>
          <p:cNvPr id="9" name="Rectangle 8"/>
          <p:cNvSpPr/>
          <p:nvPr/>
        </p:nvSpPr>
        <p:spPr>
          <a:xfrm>
            <a:off x="4686059" y="1892409"/>
            <a:ext cx="4068417" cy="1392968"/>
          </a:xfrm>
          <a:prstGeom prst="rect">
            <a:avLst/>
          </a:prstGeom>
          <a:solidFill>
            <a:schemeClr val="accent1">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t"/>
          <a:lstStyle/>
          <a:p>
            <a:r>
              <a:rPr lang="en-GB" b="1" dirty="0" smtClean="0">
                <a:solidFill>
                  <a:schemeClr val="tx1"/>
                </a:solidFill>
                <a:latin typeface="Arial" panose="020B0604020202020204" pitchFamily="34" charset="0"/>
                <a:cs typeface="Arial" panose="020B0604020202020204" pitchFamily="34" charset="0"/>
              </a:rPr>
              <a:t>Problem 2</a:t>
            </a:r>
            <a:endParaRPr lang="en-GB" b="1" dirty="0">
              <a:solidFill>
                <a:schemeClr val="tx1"/>
              </a:solidFill>
              <a:latin typeface="Arial" panose="020B0604020202020204" pitchFamily="34" charset="0"/>
              <a:cs typeface="Arial" panose="020B0604020202020204" pitchFamily="34" charset="0"/>
            </a:endParaRPr>
          </a:p>
          <a:p>
            <a:r>
              <a:rPr lang="en-GB" sz="2000" dirty="0">
                <a:solidFill>
                  <a:schemeClr val="tx1"/>
                </a:solidFill>
                <a:latin typeface="Arial" panose="020B0604020202020204" pitchFamily="34" charset="0"/>
                <a:cs typeface="Arial" panose="020B0604020202020204" pitchFamily="34" charset="0"/>
              </a:rPr>
              <a:t>Our organisation has a project list but the projects are not carbon costed</a:t>
            </a:r>
          </a:p>
        </p:txBody>
      </p:sp>
      <p:sp>
        <p:nvSpPr>
          <p:cNvPr id="11" name="Rectangle 10"/>
          <p:cNvSpPr/>
          <p:nvPr/>
        </p:nvSpPr>
        <p:spPr>
          <a:xfrm>
            <a:off x="4682990" y="4031294"/>
            <a:ext cx="4068417" cy="1561259"/>
          </a:xfrm>
          <a:prstGeom prst="rect">
            <a:avLst/>
          </a:prstGeom>
          <a:solidFill>
            <a:schemeClr val="accent6">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t"/>
          <a:lstStyle/>
          <a:p>
            <a:r>
              <a:rPr lang="en-GB" b="1" dirty="0" smtClean="0">
                <a:solidFill>
                  <a:schemeClr val="tx1"/>
                </a:solidFill>
                <a:latin typeface="Arial" panose="020B0604020202020204" pitchFamily="34" charset="0"/>
                <a:cs typeface="Arial" panose="020B0604020202020204" pitchFamily="34" charset="0"/>
              </a:rPr>
              <a:t>Problem 3</a:t>
            </a:r>
            <a:endParaRPr lang="en-GB" b="1" dirty="0">
              <a:solidFill>
                <a:schemeClr val="tx1"/>
              </a:solidFill>
              <a:latin typeface="Arial" panose="020B0604020202020204" pitchFamily="34" charset="0"/>
              <a:cs typeface="Arial" panose="020B0604020202020204" pitchFamily="34" charset="0"/>
            </a:endParaRPr>
          </a:p>
          <a:p>
            <a:r>
              <a:rPr lang="en-GB" dirty="0">
                <a:solidFill>
                  <a:schemeClr val="tx1"/>
                </a:solidFill>
                <a:latin typeface="Arial" panose="020B0604020202020204" pitchFamily="34" charset="0"/>
                <a:cs typeface="Arial" panose="020B0604020202020204" pitchFamily="34" charset="0"/>
              </a:rPr>
              <a:t>Our project list has 4 large projects that run over 3 or 4 years each; none are complete yet and therefore we have nothing to report in this section</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9398" y="2400300"/>
            <a:ext cx="6083300" cy="2844800"/>
          </a:xfrm>
          <a:prstGeom prst="rect">
            <a:avLst/>
          </a:prstGeom>
        </p:spPr>
      </p:pic>
      <p:sp>
        <p:nvSpPr>
          <p:cNvPr id="13" name="TextBox 12"/>
          <p:cNvSpPr txBox="1"/>
          <p:nvPr/>
        </p:nvSpPr>
        <p:spPr>
          <a:xfrm>
            <a:off x="611505" y="5463634"/>
            <a:ext cx="8142971" cy="461665"/>
          </a:xfrm>
          <a:prstGeom prst="rect">
            <a:avLst/>
          </a:prstGeom>
          <a:noFill/>
        </p:spPr>
        <p:txBody>
          <a:bodyPr wrap="square" rtlCol="0">
            <a:spAutoFit/>
          </a:bodyPr>
          <a:lstStyle/>
          <a:p>
            <a:pPr algn="ctr"/>
            <a:r>
              <a:rPr lang="en-GB" sz="2400" dirty="0" smtClean="0">
                <a:solidFill>
                  <a:schemeClr val="tx1">
                    <a:lumMod val="75000"/>
                    <a:lumOff val="25000"/>
                  </a:schemeClr>
                </a:solidFill>
                <a:latin typeface="Arial"/>
                <a:cs typeface="Arial"/>
              </a:rPr>
              <a:t>Lessons learnt/outstanding issues from Part C?</a:t>
            </a:r>
            <a:endParaRPr lang="en-GB" sz="2400" dirty="0">
              <a:solidFill>
                <a:schemeClr val="tx1">
                  <a:lumMod val="75000"/>
                  <a:lumOff val="25000"/>
                </a:schemeClr>
              </a:solidFill>
              <a:latin typeface="Arial"/>
              <a:cs typeface="Arial"/>
            </a:endParaRPr>
          </a:p>
        </p:txBody>
      </p:sp>
    </p:spTree>
    <p:extLst>
      <p:ext uri="{BB962C8B-B14F-4D97-AF65-F5344CB8AC3E}">
        <p14:creationId xmlns:p14="http://schemas.microsoft.com/office/powerpoint/2010/main" val="3740277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456069"/>
            <a:ext cx="6451600" cy="785991"/>
          </a:xfrm>
          <a:prstGeom prst="rect">
            <a:avLst/>
          </a:prstGeom>
          <a:solidFill>
            <a:srgbClr val="00B2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ectangle 6"/>
          <p:cNvSpPr/>
          <p:nvPr/>
        </p:nvSpPr>
        <p:spPr>
          <a:xfrm>
            <a:off x="0" y="561717"/>
            <a:ext cx="6451599" cy="584775"/>
          </a:xfrm>
          <a:prstGeom prst="rect">
            <a:avLst/>
          </a:prstGeom>
        </p:spPr>
        <p:txBody>
          <a:bodyPr wrap="square">
            <a:spAutoFit/>
          </a:bodyPr>
          <a:lstStyle/>
          <a:p>
            <a:r>
              <a:rPr lang="en-GB" sz="3200" dirty="0" smtClean="0">
                <a:solidFill>
                  <a:schemeClr val="bg1"/>
                </a:solidFill>
                <a:latin typeface="Arial"/>
                <a:cs typeface="Arial"/>
              </a:rPr>
              <a:t>Part 4 – Increases and decreases </a:t>
            </a:r>
            <a:endParaRPr lang="en-GB" sz="3200" dirty="0">
              <a:solidFill>
                <a:schemeClr val="bg1"/>
              </a:solidFill>
              <a:latin typeface="Arial"/>
              <a:cs typeface="Arial"/>
            </a:endParaRPr>
          </a:p>
        </p:txBody>
      </p:sp>
      <p:graphicFrame>
        <p:nvGraphicFramePr>
          <p:cNvPr id="5" name="Table 4"/>
          <p:cNvGraphicFramePr>
            <a:graphicFrameLocks noGrp="1"/>
          </p:cNvGraphicFramePr>
          <p:nvPr>
            <p:extLst>
              <p:ext uri="{D42A27DB-BD31-4B8C-83A1-F6EECF244321}">
                <p14:modId xmlns:p14="http://schemas.microsoft.com/office/powerpoint/2010/main" val="756502277"/>
              </p:ext>
            </p:extLst>
          </p:nvPr>
        </p:nvGraphicFramePr>
        <p:xfrm>
          <a:off x="2732786" y="2770565"/>
          <a:ext cx="3924300" cy="1656080"/>
        </p:xfrm>
        <a:graphic>
          <a:graphicData uri="http://schemas.openxmlformats.org/drawingml/2006/table">
            <a:tbl>
              <a:tblPr firstRow="1" bandRow="1">
                <a:tableStyleId>{93296810-A885-4BE3-A3E7-6D5BEEA58F35}</a:tableStyleId>
              </a:tblPr>
              <a:tblGrid>
                <a:gridCol w="3924300"/>
              </a:tblGrid>
              <a:tr h="6985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b="1" dirty="0" smtClean="0">
                          <a:solidFill>
                            <a:schemeClr val="tx1"/>
                          </a:solidFill>
                          <a:latin typeface="Arial" panose="020B0604020202020204" pitchFamily="34" charset="0"/>
                          <a:cs typeface="Arial" panose="020B0604020202020204" pitchFamily="34" charset="0"/>
                        </a:rPr>
                        <a:t>Part D - Carbon increases/decreases from other sources:</a:t>
                      </a:r>
                    </a:p>
                  </a:txBody>
                  <a:tcPr>
                    <a:solidFill>
                      <a:srgbClr val="FFC000"/>
                    </a:solidFill>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dirty="0" smtClean="0">
                          <a:solidFill>
                            <a:schemeClr val="tx1"/>
                          </a:solidFill>
                          <a:latin typeface="Arial" panose="020B0604020202020204" pitchFamily="34" charset="0"/>
                          <a:cs typeface="Arial" panose="020B0604020202020204" pitchFamily="34" charset="0"/>
                        </a:rPr>
                        <a:t>Question 3g</a:t>
                      </a:r>
                    </a:p>
                  </a:txBody>
                  <a:tcPr>
                    <a:solidFill>
                      <a:srgbClr val="FFF2CD"/>
                    </a:solidFill>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dirty="0" smtClean="0">
                          <a:solidFill>
                            <a:schemeClr val="tx1"/>
                          </a:solidFill>
                          <a:latin typeface="Arial" panose="020B0604020202020204" pitchFamily="34" charset="0"/>
                          <a:cs typeface="Arial" panose="020B0604020202020204" pitchFamily="34" charset="0"/>
                        </a:rPr>
                        <a:t>Question 3i</a:t>
                      </a:r>
                    </a:p>
                  </a:txBody>
                  <a:tcPr>
                    <a:solidFill>
                      <a:srgbClr val="FFF2CD"/>
                    </a:solidFill>
                  </a:tcPr>
                </a:tc>
              </a:tr>
            </a:tbl>
          </a:graphicData>
        </a:graphic>
      </p:graphicFrame>
    </p:spTree>
    <p:extLst>
      <p:ext uri="{BB962C8B-B14F-4D97-AF65-F5344CB8AC3E}">
        <p14:creationId xmlns:p14="http://schemas.microsoft.com/office/powerpoint/2010/main" val="43431649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874811926"/>
              </p:ext>
            </p:extLst>
          </p:nvPr>
        </p:nvGraphicFramePr>
        <p:xfrm>
          <a:off x="231913" y="221974"/>
          <a:ext cx="6043738" cy="1368287"/>
        </p:xfrm>
        <a:graphic>
          <a:graphicData uri="http://schemas.openxmlformats.org/drawingml/2006/table">
            <a:tbl>
              <a:tblPr/>
              <a:tblGrid>
                <a:gridCol w="643440"/>
                <a:gridCol w="3343589"/>
                <a:gridCol w="2056709"/>
              </a:tblGrid>
              <a:tr h="467674">
                <a:tc>
                  <a:txBody>
                    <a:bodyPr/>
                    <a:lstStyle/>
                    <a:p>
                      <a:pPr algn="ctr" fontAlgn="ctr"/>
                      <a:r>
                        <a:rPr lang="en-GB" sz="1400" b="1" i="0" u="none" strike="noStrike" dirty="0">
                          <a:solidFill>
                            <a:srgbClr val="000000"/>
                          </a:solidFill>
                          <a:effectLst/>
                          <a:latin typeface="Calibri" panose="020F0502020204030204" pitchFamily="34" charset="0"/>
                        </a:rPr>
                        <a:t> </a:t>
                      </a:r>
                    </a:p>
                  </a:txBody>
                  <a:tcPr marL="9525" marR="9525" marT="9525" marB="0" anchor="ctr">
                    <a:lnL w="12700" cap="flat" cmpd="sng" algn="ctr">
                      <a:noFill/>
                      <a:prstDash val="solid"/>
                      <a:round/>
                      <a:headEnd type="none" w="med" len="med"/>
                      <a:tailEnd type="none" w="med" len="med"/>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algn="l" fontAlgn="ctr"/>
                      <a:r>
                        <a:rPr lang="en-GB" sz="2400" b="1" i="0" u="none" strike="noStrike" dirty="0" smtClean="0">
                          <a:solidFill>
                            <a:srgbClr val="000000"/>
                          </a:solidFill>
                          <a:effectLst/>
                          <a:latin typeface="Calibri" panose="020F0502020204030204" pitchFamily="34" charset="0"/>
                        </a:rPr>
                        <a:t>Projects and changes</a:t>
                      </a:r>
                      <a:endParaRPr lang="en-GB" sz="2400" b="1"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w="6350" cap="flat" cmpd="sng" algn="ctr">
                      <a:solidFill>
                        <a:srgbClr val="FFF2CC"/>
                      </a:solidFill>
                      <a:prstDash val="solid"/>
                      <a:round/>
                      <a:headEnd type="none" w="med" len="med"/>
                      <a:tailEnd type="none" w="med" len="med"/>
                    </a:lnB>
                    <a:solidFill>
                      <a:srgbClr val="FFD966"/>
                    </a:solidFill>
                  </a:tcPr>
                </a:tc>
                <a:tc>
                  <a:txBody>
                    <a:bodyPr/>
                    <a:lstStyle/>
                    <a:p>
                      <a:endParaRPr lang="en-GB"/>
                    </a:p>
                  </a:txBody>
                  <a:tcPr marL="9525" marR="9525" marT="9525" marB="0" anchor="ctr">
                    <a:lnL>
                      <a:noFill/>
                    </a:lnL>
                    <a:lnR>
                      <a:noFill/>
                    </a:lnR>
                    <a:lnT>
                      <a:noFill/>
                    </a:lnT>
                    <a:lnB w="6350" cap="flat" cmpd="sng" algn="ctr">
                      <a:solidFill>
                        <a:srgbClr val="FFF2CC"/>
                      </a:solidFill>
                      <a:prstDash val="solid"/>
                      <a:round/>
                      <a:headEnd type="none" w="med" len="med"/>
                      <a:tailEnd type="none" w="med" len="med"/>
                    </a:lnB>
                    <a:solidFill>
                      <a:srgbClr val="FFD966"/>
                    </a:solidFill>
                  </a:tcPr>
                </a:tc>
              </a:tr>
              <a:tr h="900613">
                <a:tc>
                  <a:txBody>
                    <a:bodyPr/>
                    <a:lstStyle/>
                    <a:p>
                      <a:pPr algn="ctr" fontAlgn="b"/>
                      <a:r>
                        <a:rPr lang="en-GB" sz="2000" b="1" i="0" u="none" strike="noStrike" dirty="0" smtClean="0">
                          <a:solidFill>
                            <a:srgbClr val="000000"/>
                          </a:solidFill>
                          <a:effectLst/>
                          <a:latin typeface="Calibri" panose="020F0502020204030204" pitchFamily="34" charset="0"/>
                        </a:rPr>
                        <a:t>3g</a:t>
                      </a:r>
                      <a:endParaRPr lang="en-GB" sz="2000" b="1" i="0" u="none" strike="noStrike" dirty="0">
                        <a:solidFill>
                          <a:srgbClr val="000000"/>
                        </a:solidFill>
                        <a:effectLst/>
                        <a:latin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2CC"/>
                    </a:solidFill>
                  </a:tcPr>
                </a:tc>
                <a:tc gridSpan="2">
                  <a:txBody>
                    <a:bodyPr/>
                    <a:lstStyle/>
                    <a:p>
                      <a:pPr algn="l" fontAlgn="b"/>
                      <a:r>
                        <a:rPr lang="en-GB" sz="2000" b="1" i="0" u="none" strike="noStrike" dirty="0" smtClean="0">
                          <a:solidFill>
                            <a:srgbClr val="000000"/>
                          </a:solidFill>
                          <a:effectLst/>
                          <a:latin typeface="Calibri" panose="020F0502020204030204" pitchFamily="34" charset="0"/>
                        </a:rPr>
                        <a:t>Estimated decrease or</a:t>
                      </a:r>
                      <a:r>
                        <a:rPr lang="en-GB" sz="2000" b="1" i="0" u="none" strike="noStrike" baseline="0" dirty="0" smtClean="0">
                          <a:solidFill>
                            <a:srgbClr val="000000"/>
                          </a:solidFill>
                          <a:effectLst/>
                          <a:latin typeface="Calibri" panose="020F0502020204030204" pitchFamily="34" charset="0"/>
                        </a:rPr>
                        <a:t> increase in emissions from other sources in the report year</a:t>
                      </a:r>
                      <a:endParaRPr lang="en-GB" sz="2000" b="1" i="0" u="none" strike="noStrike" dirty="0">
                        <a:solidFill>
                          <a:srgbClr val="000000"/>
                        </a:solidFill>
                        <a:effectLst/>
                        <a:latin typeface="Calibri" panose="020F0502020204030204" pitchFamily="34" charset="0"/>
                      </a:endParaRPr>
                    </a:p>
                  </a:txBody>
                  <a:tcPr marL="9525" marR="9525" marT="9525" marB="0" anchor="ctr">
                    <a:lnL w="6350" cap="flat" cmpd="sng" algn="ctr">
                      <a:noFill/>
                      <a:prstDash val="solid"/>
                      <a:round/>
                      <a:headEnd type="none" w="med" len="med"/>
                      <a:tailEnd type="none" w="med" len="med"/>
                    </a:lnL>
                    <a:lnR w="6350" cap="flat" cmpd="sng" algn="ctr">
                      <a:solidFill>
                        <a:srgbClr val="FFF2CC"/>
                      </a:solidFill>
                      <a:prstDash val="solid"/>
                      <a:round/>
                      <a:headEnd type="none" w="med" len="med"/>
                      <a:tailEnd type="none" w="med" len="med"/>
                    </a:lnR>
                    <a:lnT w="6350" cap="flat" cmpd="sng" algn="ctr">
                      <a:solidFill>
                        <a:srgbClr val="FFF2CC"/>
                      </a:solidFill>
                      <a:prstDash val="solid"/>
                      <a:round/>
                      <a:headEnd type="none" w="med" len="med"/>
                      <a:tailEnd type="none" w="med" len="med"/>
                    </a:lnT>
                    <a:lnB w="6350" cap="flat" cmpd="sng" algn="ctr">
                      <a:solidFill>
                        <a:srgbClr val="FFF2CC"/>
                      </a:solidFill>
                      <a:prstDash val="solid"/>
                      <a:round/>
                      <a:headEnd type="none" w="med" len="med"/>
                      <a:tailEnd type="none" w="med" len="med"/>
                    </a:lnB>
                    <a:solidFill>
                      <a:srgbClr val="FFF2CC"/>
                    </a:solidFill>
                  </a:tcPr>
                </a:tc>
                <a:tc hMerge="1">
                  <a:txBody>
                    <a:bodyPr/>
                    <a:lstStyle/>
                    <a:p>
                      <a:pPr algn="ctr" fontAlgn="b"/>
                      <a:endParaRPr lang="en-GB" sz="1100" b="1"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FFF2CC"/>
                      </a:solidFill>
                      <a:prstDash val="solid"/>
                      <a:round/>
                      <a:headEnd type="none" w="med" len="med"/>
                      <a:tailEnd type="none" w="med" len="med"/>
                    </a:lnL>
                    <a:lnR w="6350" cap="flat" cmpd="sng" algn="ctr">
                      <a:solidFill>
                        <a:srgbClr val="FFF2CC"/>
                      </a:solidFill>
                      <a:prstDash val="solid"/>
                      <a:round/>
                      <a:headEnd type="none" w="med" len="med"/>
                      <a:tailEnd type="none" w="med" len="med"/>
                    </a:lnR>
                    <a:lnT w="6350" cap="flat" cmpd="sng" algn="ctr">
                      <a:solidFill>
                        <a:srgbClr val="FFF2CC"/>
                      </a:solidFill>
                      <a:prstDash val="solid"/>
                      <a:round/>
                      <a:headEnd type="none" w="med" len="med"/>
                      <a:tailEnd type="none" w="med" len="med"/>
                    </a:lnT>
                    <a:lnB w="6350" cap="flat" cmpd="sng" algn="ctr">
                      <a:solidFill>
                        <a:srgbClr val="FFF2CC"/>
                      </a:solidFill>
                      <a:prstDash val="solid"/>
                      <a:round/>
                      <a:headEnd type="none" w="med" len="med"/>
                      <a:tailEnd type="none" w="med" len="med"/>
                    </a:lnB>
                    <a:solidFill>
                      <a:srgbClr val="FFF2CC"/>
                    </a:solidFill>
                  </a:tcPr>
                </a:tc>
              </a:tr>
            </a:tbl>
          </a:graphicData>
        </a:graphic>
      </p:graphicFrame>
      <p:sp>
        <p:nvSpPr>
          <p:cNvPr id="5" name="TextBox 4"/>
          <p:cNvSpPr txBox="1"/>
          <p:nvPr/>
        </p:nvSpPr>
        <p:spPr>
          <a:xfrm>
            <a:off x="603884" y="1737012"/>
            <a:ext cx="8142971" cy="1200329"/>
          </a:xfrm>
          <a:prstGeom prst="rect">
            <a:avLst/>
          </a:prstGeom>
          <a:noFill/>
        </p:spPr>
        <p:txBody>
          <a:bodyPr wrap="square" rtlCol="0">
            <a:spAutoFit/>
          </a:bodyPr>
          <a:lstStyle/>
          <a:p>
            <a:r>
              <a:rPr lang="en-GB" sz="2400" b="1" dirty="0" smtClean="0">
                <a:solidFill>
                  <a:schemeClr val="tx1">
                    <a:lumMod val="75000"/>
                    <a:lumOff val="25000"/>
                  </a:schemeClr>
                </a:solidFill>
                <a:latin typeface="Arial"/>
                <a:cs typeface="Arial"/>
              </a:rPr>
              <a:t>Key points:</a:t>
            </a:r>
          </a:p>
          <a:p>
            <a:pPr marL="342900" indent="-342900">
              <a:buFont typeface="Arial" panose="020B0604020202020204" pitchFamily="34" charset="0"/>
              <a:buChar char="•"/>
            </a:pPr>
            <a:r>
              <a:rPr lang="en-GB" sz="2400" dirty="0" smtClean="0">
                <a:solidFill>
                  <a:schemeClr val="tx1">
                    <a:lumMod val="75000"/>
                    <a:lumOff val="25000"/>
                  </a:schemeClr>
                </a:solidFill>
                <a:latin typeface="Arial"/>
                <a:cs typeface="Arial"/>
              </a:rPr>
              <a:t>This question is about the other factors that are driving your carbon footprint e.g.</a:t>
            </a:r>
          </a:p>
        </p:txBody>
      </p:sp>
      <p:sp>
        <p:nvSpPr>
          <p:cNvPr id="2" name="Cloud 1"/>
          <p:cNvSpPr/>
          <p:nvPr/>
        </p:nvSpPr>
        <p:spPr>
          <a:xfrm>
            <a:off x="1828800" y="3084092"/>
            <a:ext cx="5295900" cy="2819400"/>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Left-Right Arrow 3"/>
          <p:cNvSpPr/>
          <p:nvPr/>
        </p:nvSpPr>
        <p:spPr>
          <a:xfrm rot="1453520">
            <a:off x="6697711" y="5041106"/>
            <a:ext cx="1244600" cy="635000"/>
          </a:xfrm>
          <a:prstGeom prst="leftRightArrow">
            <a:avLst/>
          </a:prstGeom>
          <a:gradFill flip="none" rotWithShape="1">
            <a:gsLst>
              <a:gs pos="31000">
                <a:srgbClr val="CD6180"/>
              </a:gs>
              <a:gs pos="0">
                <a:srgbClr val="FF0000"/>
              </a:gs>
              <a:gs pos="100000">
                <a:srgbClr val="00B050"/>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TextBox 5"/>
          <p:cNvSpPr txBox="1"/>
          <p:nvPr/>
        </p:nvSpPr>
        <p:spPr>
          <a:xfrm>
            <a:off x="7860393" y="5514318"/>
            <a:ext cx="1126212" cy="707886"/>
          </a:xfrm>
          <a:prstGeom prst="rect">
            <a:avLst/>
          </a:prstGeom>
          <a:noFill/>
        </p:spPr>
        <p:txBody>
          <a:bodyPr wrap="square" rtlCol="0">
            <a:spAutoFit/>
          </a:bodyPr>
          <a:lstStyle/>
          <a:p>
            <a:r>
              <a:rPr lang="en-GB" sz="2000" dirty="0" smtClean="0"/>
              <a:t>Emission factors</a:t>
            </a:r>
            <a:endParaRPr lang="en-GB" sz="2000" dirty="0"/>
          </a:p>
        </p:txBody>
      </p:sp>
      <p:sp>
        <p:nvSpPr>
          <p:cNvPr id="7" name="TextBox 6"/>
          <p:cNvSpPr txBox="1"/>
          <p:nvPr/>
        </p:nvSpPr>
        <p:spPr>
          <a:xfrm>
            <a:off x="3733638" y="3828744"/>
            <a:ext cx="1765300" cy="1323439"/>
          </a:xfrm>
          <a:prstGeom prst="rect">
            <a:avLst/>
          </a:prstGeom>
          <a:noFill/>
        </p:spPr>
        <p:txBody>
          <a:bodyPr wrap="square" rtlCol="0">
            <a:spAutoFit/>
          </a:bodyPr>
          <a:lstStyle/>
          <a:p>
            <a:pPr algn="ctr"/>
            <a:r>
              <a:rPr lang="en-GB" sz="2000" b="1" dirty="0" smtClean="0"/>
              <a:t>Your organisation’s carbon footprint</a:t>
            </a:r>
            <a:endParaRPr lang="en-GB" sz="2000" b="1" dirty="0"/>
          </a:p>
        </p:txBody>
      </p:sp>
      <p:sp>
        <p:nvSpPr>
          <p:cNvPr id="8" name="Left-Right Arrow 7"/>
          <p:cNvSpPr/>
          <p:nvPr/>
        </p:nvSpPr>
        <p:spPr>
          <a:xfrm rot="9081845">
            <a:off x="787235" y="5117143"/>
            <a:ext cx="1244600" cy="635000"/>
          </a:xfrm>
          <a:prstGeom prst="leftRightArrow">
            <a:avLst/>
          </a:prstGeom>
          <a:gradFill flip="none" rotWithShape="1">
            <a:gsLst>
              <a:gs pos="31000">
                <a:srgbClr val="CD6180"/>
              </a:gs>
              <a:gs pos="0">
                <a:srgbClr val="FF0000"/>
              </a:gs>
              <a:gs pos="100000">
                <a:srgbClr val="00B050"/>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TextBox 8"/>
          <p:cNvSpPr txBox="1"/>
          <p:nvPr/>
        </p:nvSpPr>
        <p:spPr>
          <a:xfrm>
            <a:off x="118722" y="5703437"/>
            <a:ext cx="1570377" cy="707886"/>
          </a:xfrm>
          <a:prstGeom prst="rect">
            <a:avLst/>
          </a:prstGeom>
          <a:noFill/>
        </p:spPr>
        <p:txBody>
          <a:bodyPr wrap="square" rtlCol="0">
            <a:spAutoFit/>
          </a:bodyPr>
          <a:lstStyle/>
          <a:p>
            <a:r>
              <a:rPr lang="en-GB" sz="2000" dirty="0" smtClean="0"/>
              <a:t>Weather e.g. degree days</a:t>
            </a:r>
            <a:endParaRPr lang="en-GB" sz="2000" dirty="0"/>
          </a:p>
        </p:txBody>
      </p:sp>
      <p:sp>
        <p:nvSpPr>
          <p:cNvPr id="10" name="TextBox 9"/>
          <p:cNvSpPr txBox="1"/>
          <p:nvPr/>
        </p:nvSpPr>
        <p:spPr>
          <a:xfrm>
            <a:off x="2602312" y="3474801"/>
            <a:ext cx="1126212" cy="707886"/>
          </a:xfrm>
          <a:prstGeom prst="rect">
            <a:avLst/>
          </a:prstGeom>
          <a:noFill/>
        </p:spPr>
        <p:txBody>
          <a:bodyPr wrap="square" rtlCol="0">
            <a:spAutoFit/>
          </a:bodyPr>
          <a:lstStyle/>
          <a:p>
            <a:r>
              <a:rPr lang="en-GB" sz="2000" dirty="0" smtClean="0"/>
              <a:t>Student numbers</a:t>
            </a:r>
            <a:endParaRPr lang="en-GB" sz="2000" dirty="0"/>
          </a:p>
        </p:txBody>
      </p:sp>
      <p:sp>
        <p:nvSpPr>
          <p:cNvPr id="11" name="TextBox 10"/>
          <p:cNvSpPr txBox="1"/>
          <p:nvPr/>
        </p:nvSpPr>
        <p:spPr>
          <a:xfrm>
            <a:off x="5707601" y="3862811"/>
            <a:ext cx="1131349" cy="707886"/>
          </a:xfrm>
          <a:prstGeom prst="rect">
            <a:avLst/>
          </a:prstGeom>
          <a:noFill/>
        </p:spPr>
        <p:txBody>
          <a:bodyPr wrap="square" rtlCol="0">
            <a:spAutoFit/>
          </a:bodyPr>
          <a:lstStyle/>
          <a:p>
            <a:r>
              <a:rPr lang="en-GB" sz="2000" dirty="0" smtClean="0"/>
              <a:t>Research income</a:t>
            </a:r>
            <a:endParaRPr lang="en-GB" sz="2000" dirty="0"/>
          </a:p>
        </p:txBody>
      </p:sp>
      <p:sp>
        <p:nvSpPr>
          <p:cNvPr id="12" name="TextBox 11"/>
          <p:cNvSpPr txBox="1"/>
          <p:nvPr/>
        </p:nvSpPr>
        <p:spPr>
          <a:xfrm>
            <a:off x="2840550" y="4806432"/>
            <a:ext cx="1126212" cy="707886"/>
          </a:xfrm>
          <a:prstGeom prst="rect">
            <a:avLst/>
          </a:prstGeom>
          <a:noFill/>
        </p:spPr>
        <p:txBody>
          <a:bodyPr wrap="square" rtlCol="0">
            <a:spAutoFit/>
          </a:bodyPr>
          <a:lstStyle/>
          <a:p>
            <a:r>
              <a:rPr lang="en-GB" sz="2000" dirty="0" smtClean="0"/>
              <a:t>Estate changes</a:t>
            </a:r>
            <a:endParaRPr lang="en-GB" sz="2000" dirty="0"/>
          </a:p>
        </p:txBody>
      </p:sp>
    </p:spTree>
    <p:extLst>
      <p:ext uri="{BB962C8B-B14F-4D97-AF65-F5344CB8AC3E}">
        <p14:creationId xmlns:p14="http://schemas.microsoft.com/office/powerpoint/2010/main" val="1248353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P spid="4" grpId="0" animBg="1"/>
      <p:bldP spid="6" grpId="0"/>
      <p:bldP spid="7" grpId="0"/>
      <p:bldP spid="8" grpId="0" animBg="1"/>
      <p:bldP spid="9" grpId="0"/>
      <p:bldP spid="10" grpId="0"/>
      <p:bldP spid="11"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3884" y="1355229"/>
            <a:ext cx="8142971" cy="4601260"/>
          </a:xfrm>
          <a:prstGeom prst="rect">
            <a:avLst/>
          </a:prstGeom>
          <a:noFill/>
        </p:spPr>
        <p:txBody>
          <a:bodyPr wrap="square" rtlCol="0">
            <a:spAutoFit/>
          </a:bodyPr>
          <a:lstStyle/>
          <a:p>
            <a:r>
              <a:rPr lang="en-GB" sz="2400" b="1" dirty="0" smtClean="0">
                <a:solidFill>
                  <a:schemeClr val="tx1">
                    <a:lumMod val="75000"/>
                    <a:lumOff val="25000"/>
                  </a:schemeClr>
                </a:solidFill>
                <a:latin typeface="Arial"/>
                <a:cs typeface="Arial"/>
              </a:rPr>
              <a:t>In the reporting year (2014/15):</a:t>
            </a:r>
          </a:p>
          <a:p>
            <a:pPr marL="342900" indent="-342900">
              <a:buFont typeface="Arial" panose="020B0604020202020204" pitchFamily="34" charset="0"/>
              <a:buChar char="•"/>
            </a:pPr>
            <a:r>
              <a:rPr lang="en-GB" sz="2400" dirty="0" smtClean="0">
                <a:solidFill>
                  <a:schemeClr val="tx1">
                    <a:lumMod val="75000"/>
                    <a:lumOff val="25000"/>
                  </a:schemeClr>
                </a:solidFill>
                <a:latin typeface="Arial"/>
                <a:cs typeface="Arial"/>
              </a:rPr>
              <a:t>If nothing else had changed from the previous year, what would you have expected your footprint to have been:</a:t>
            </a:r>
          </a:p>
          <a:p>
            <a:pPr lvl="1">
              <a:spcAft>
                <a:spcPts val="600"/>
              </a:spcAft>
            </a:pPr>
            <a:r>
              <a:rPr lang="en-GB" sz="2400" dirty="0">
                <a:solidFill>
                  <a:schemeClr val="tx1">
                    <a:lumMod val="75000"/>
                    <a:lumOff val="25000"/>
                  </a:schemeClr>
                </a:solidFill>
                <a:latin typeface="Arial"/>
                <a:cs typeface="Arial"/>
              </a:rPr>
              <a:t>	</a:t>
            </a:r>
            <a:r>
              <a:rPr lang="en-GB" sz="2200" b="1" dirty="0" smtClean="0">
                <a:solidFill>
                  <a:schemeClr val="tx1">
                    <a:lumMod val="75000"/>
                    <a:lumOff val="25000"/>
                  </a:schemeClr>
                </a:solidFill>
                <a:latin typeface="Arial"/>
                <a:cs typeface="Arial"/>
              </a:rPr>
              <a:t>CF 2013/14 minus projects implemented in 2013/14</a:t>
            </a:r>
          </a:p>
          <a:p>
            <a:pPr marL="342900" indent="-342900">
              <a:buFont typeface="Arial" panose="020B0604020202020204" pitchFamily="34" charset="0"/>
              <a:buChar char="•"/>
            </a:pPr>
            <a:r>
              <a:rPr lang="en-GB" sz="2400" dirty="0" smtClean="0">
                <a:solidFill>
                  <a:schemeClr val="tx1">
                    <a:lumMod val="75000"/>
                    <a:lumOff val="25000"/>
                  </a:schemeClr>
                </a:solidFill>
                <a:latin typeface="Arial"/>
                <a:cs typeface="Arial"/>
              </a:rPr>
              <a:t>However, this is an unlikely scenario. What might have changed:</a:t>
            </a:r>
          </a:p>
          <a:p>
            <a:pPr marL="800100" lvl="1" indent="-342900">
              <a:buFont typeface="Arial" panose="020B0604020202020204" pitchFamily="34" charset="0"/>
              <a:buChar char="•"/>
            </a:pPr>
            <a:r>
              <a:rPr lang="en-GB" sz="2400" dirty="0" smtClean="0">
                <a:solidFill>
                  <a:schemeClr val="tx1">
                    <a:lumMod val="75000"/>
                    <a:lumOff val="25000"/>
                  </a:schemeClr>
                </a:solidFill>
                <a:latin typeface="Arial"/>
                <a:cs typeface="Arial"/>
              </a:rPr>
              <a:t>Consumption patterns – up or down</a:t>
            </a:r>
          </a:p>
          <a:p>
            <a:pPr marL="1257300" lvl="2" indent="-342900">
              <a:buFont typeface="Arial" panose="020B0604020202020204" pitchFamily="34" charset="0"/>
              <a:buChar char="•"/>
            </a:pPr>
            <a:r>
              <a:rPr lang="en-GB" sz="2400" dirty="0" smtClean="0">
                <a:solidFill>
                  <a:schemeClr val="tx1">
                    <a:lumMod val="75000"/>
                    <a:lumOff val="25000"/>
                  </a:schemeClr>
                </a:solidFill>
                <a:latin typeface="Arial"/>
                <a:cs typeface="Arial"/>
              </a:rPr>
              <a:t>Weather related?</a:t>
            </a:r>
          </a:p>
          <a:p>
            <a:pPr marL="1257300" lvl="2" indent="-342900">
              <a:buFont typeface="Arial" panose="020B0604020202020204" pitchFamily="34" charset="0"/>
              <a:buChar char="•"/>
            </a:pPr>
            <a:r>
              <a:rPr lang="en-GB" sz="2400" dirty="0" smtClean="0">
                <a:solidFill>
                  <a:schemeClr val="tx1">
                    <a:lumMod val="75000"/>
                    <a:lumOff val="25000"/>
                  </a:schemeClr>
                </a:solidFill>
                <a:latin typeface="Arial"/>
                <a:cs typeface="Arial"/>
              </a:rPr>
              <a:t>New buildings?</a:t>
            </a:r>
          </a:p>
          <a:p>
            <a:pPr marL="1257300" lvl="2" indent="-342900">
              <a:buFont typeface="Arial" panose="020B0604020202020204" pitchFamily="34" charset="0"/>
              <a:buChar char="•"/>
            </a:pPr>
            <a:r>
              <a:rPr lang="en-GB" sz="2400" dirty="0" smtClean="0">
                <a:solidFill>
                  <a:schemeClr val="tx1">
                    <a:lumMod val="75000"/>
                    <a:lumOff val="25000"/>
                  </a:schemeClr>
                </a:solidFill>
                <a:latin typeface="Arial"/>
                <a:cs typeface="Arial"/>
              </a:rPr>
              <a:t>Less staff?</a:t>
            </a:r>
          </a:p>
          <a:p>
            <a:pPr marL="800100" lvl="1" indent="-342900">
              <a:buFont typeface="Arial" panose="020B0604020202020204" pitchFamily="34" charset="0"/>
              <a:buChar char="•"/>
            </a:pPr>
            <a:r>
              <a:rPr lang="en-GB" sz="2400" dirty="0" smtClean="0">
                <a:solidFill>
                  <a:schemeClr val="tx1">
                    <a:lumMod val="75000"/>
                    <a:lumOff val="25000"/>
                  </a:schemeClr>
                </a:solidFill>
                <a:latin typeface="Arial"/>
                <a:cs typeface="Arial"/>
              </a:rPr>
              <a:t>Emission factors for grid electricity</a:t>
            </a:r>
          </a:p>
        </p:txBody>
      </p:sp>
      <p:sp>
        <p:nvSpPr>
          <p:cNvPr id="3" name="Rectangle 2"/>
          <p:cNvSpPr/>
          <p:nvPr/>
        </p:nvSpPr>
        <p:spPr>
          <a:xfrm>
            <a:off x="0" y="456069"/>
            <a:ext cx="6451600" cy="785991"/>
          </a:xfrm>
          <a:prstGeom prst="rect">
            <a:avLst/>
          </a:prstGeom>
          <a:solidFill>
            <a:srgbClr val="00B2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Rectangle 3"/>
          <p:cNvSpPr/>
          <p:nvPr/>
        </p:nvSpPr>
        <p:spPr>
          <a:xfrm>
            <a:off x="0" y="561717"/>
            <a:ext cx="6451599" cy="584775"/>
          </a:xfrm>
          <a:prstGeom prst="rect">
            <a:avLst/>
          </a:prstGeom>
        </p:spPr>
        <p:txBody>
          <a:bodyPr wrap="square">
            <a:spAutoFit/>
          </a:bodyPr>
          <a:lstStyle/>
          <a:p>
            <a:r>
              <a:rPr lang="en-GB" sz="3200" dirty="0" smtClean="0">
                <a:solidFill>
                  <a:schemeClr val="bg1"/>
                </a:solidFill>
                <a:latin typeface="Arial"/>
                <a:cs typeface="Arial"/>
              </a:rPr>
              <a:t>Reframing the question</a:t>
            </a:r>
            <a:endParaRPr lang="en-GB" sz="3200" dirty="0">
              <a:solidFill>
                <a:schemeClr val="bg1"/>
              </a:solidFill>
              <a:latin typeface="Arial"/>
              <a:cs typeface="Arial"/>
            </a:endParaRPr>
          </a:p>
        </p:txBody>
      </p:sp>
    </p:spTree>
    <p:extLst>
      <p:ext uri="{BB962C8B-B14F-4D97-AF65-F5344CB8AC3E}">
        <p14:creationId xmlns:p14="http://schemas.microsoft.com/office/powerpoint/2010/main" val="2558496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56069"/>
            <a:ext cx="6451600" cy="785991"/>
          </a:xfrm>
          <a:prstGeom prst="rect">
            <a:avLst/>
          </a:prstGeom>
          <a:solidFill>
            <a:srgbClr val="00B2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Rectangle 3"/>
          <p:cNvSpPr/>
          <p:nvPr/>
        </p:nvSpPr>
        <p:spPr>
          <a:xfrm>
            <a:off x="0" y="561717"/>
            <a:ext cx="6451599" cy="584775"/>
          </a:xfrm>
          <a:prstGeom prst="rect">
            <a:avLst/>
          </a:prstGeom>
        </p:spPr>
        <p:txBody>
          <a:bodyPr wrap="square">
            <a:spAutoFit/>
          </a:bodyPr>
          <a:lstStyle/>
          <a:p>
            <a:r>
              <a:rPr lang="en-GB" sz="3200" dirty="0" smtClean="0">
                <a:solidFill>
                  <a:schemeClr val="bg1"/>
                </a:solidFill>
                <a:latin typeface="Arial"/>
                <a:cs typeface="Arial"/>
              </a:rPr>
              <a:t>Influence of the grid factor</a:t>
            </a:r>
            <a:endParaRPr lang="en-GB" sz="3200" dirty="0">
              <a:solidFill>
                <a:schemeClr val="bg1"/>
              </a:solidFill>
              <a:latin typeface="Arial"/>
              <a:cs typeface="Arial"/>
            </a:endParaRPr>
          </a:p>
        </p:txBody>
      </p:sp>
      <p:graphicFrame>
        <p:nvGraphicFramePr>
          <p:cNvPr id="5" name="Table 4"/>
          <p:cNvGraphicFramePr>
            <a:graphicFrameLocks noGrp="1"/>
          </p:cNvGraphicFramePr>
          <p:nvPr>
            <p:extLst>
              <p:ext uri="{D42A27DB-BD31-4B8C-83A1-F6EECF244321}">
                <p14:modId xmlns:p14="http://schemas.microsoft.com/office/powerpoint/2010/main" val="4268924545"/>
              </p:ext>
            </p:extLst>
          </p:nvPr>
        </p:nvGraphicFramePr>
        <p:xfrm>
          <a:off x="406400" y="1941657"/>
          <a:ext cx="8267700" cy="2363643"/>
        </p:xfrm>
        <a:graphic>
          <a:graphicData uri="http://schemas.openxmlformats.org/drawingml/2006/table">
            <a:tbl>
              <a:tblPr firstRow="1" bandRow="1">
                <a:tableStyleId>{5C22544A-7EE6-4342-B048-85BDC9FD1C3A}</a:tableStyleId>
              </a:tblPr>
              <a:tblGrid>
                <a:gridCol w="3454400"/>
                <a:gridCol w="1638300"/>
                <a:gridCol w="1587500"/>
                <a:gridCol w="1587500"/>
              </a:tblGrid>
              <a:tr h="412384">
                <a:tc>
                  <a:txBody>
                    <a:bodyPr/>
                    <a:lstStyle/>
                    <a:p>
                      <a:r>
                        <a:rPr lang="en-GB" dirty="0" smtClean="0"/>
                        <a:t>Year of</a:t>
                      </a:r>
                      <a:r>
                        <a:rPr lang="en-GB" baseline="0" dirty="0" smtClean="0"/>
                        <a:t> emission factors</a:t>
                      </a:r>
                      <a:endParaRPr lang="en-GB" dirty="0"/>
                    </a:p>
                  </a:txBody>
                  <a:tcPr/>
                </a:tc>
                <a:tc>
                  <a:txBody>
                    <a:bodyPr/>
                    <a:lstStyle/>
                    <a:p>
                      <a:pPr algn="ctr"/>
                      <a:r>
                        <a:rPr lang="en-GB" dirty="0" smtClean="0"/>
                        <a:t>2013</a:t>
                      </a:r>
                      <a:endParaRPr lang="en-GB" dirty="0"/>
                    </a:p>
                  </a:txBody>
                  <a:tcPr/>
                </a:tc>
                <a:tc>
                  <a:txBody>
                    <a:bodyPr/>
                    <a:lstStyle/>
                    <a:p>
                      <a:pPr algn="ctr"/>
                      <a:r>
                        <a:rPr lang="en-GB" dirty="0" smtClean="0"/>
                        <a:t>2014</a:t>
                      </a:r>
                      <a:endParaRPr lang="en-GB" dirty="0"/>
                    </a:p>
                  </a:txBody>
                  <a:tcPr/>
                </a:tc>
                <a:tc>
                  <a:txBody>
                    <a:bodyPr/>
                    <a:lstStyle/>
                    <a:p>
                      <a:pPr algn="ctr"/>
                      <a:r>
                        <a:rPr lang="en-GB" dirty="0" smtClean="0"/>
                        <a:t>2015</a:t>
                      </a:r>
                      <a:endParaRPr lang="en-GB" dirty="0"/>
                    </a:p>
                  </a:txBody>
                  <a:tcPr/>
                </a:tc>
              </a:tr>
              <a:tr h="412384">
                <a:tc>
                  <a:txBody>
                    <a:bodyPr/>
                    <a:lstStyle/>
                    <a:p>
                      <a:r>
                        <a:rPr lang="en-GB" dirty="0" smtClean="0"/>
                        <a:t>Grid factor</a:t>
                      </a:r>
                    </a:p>
                  </a:txBody>
                  <a:tcPr/>
                </a:tc>
                <a:tc>
                  <a:txBody>
                    <a:bodyPr/>
                    <a:lstStyle/>
                    <a:p>
                      <a:pPr algn="r"/>
                      <a:r>
                        <a:rPr lang="en-GB" dirty="0" smtClean="0"/>
                        <a:t>0.4836</a:t>
                      </a:r>
                      <a:endParaRPr lang="en-GB" dirty="0"/>
                    </a:p>
                  </a:txBody>
                  <a:tcPr/>
                </a:tc>
                <a:tc>
                  <a:txBody>
                    <a:bodyPr/>
                    <a:lstStyle/>
                    <a:p>
                      <a:pPr algn="r"/>
                      <a:r>
                        <a:rPr lang="en-GB" dirty="0" smtClean="0"/>
                        <a:t>0.5375</a:t>
                      </a:r>
                      <a:endParaRPr lang="en-GB" dirty="0"/>
                    </a:p>
                  </a:txBody>
                  <a:tcPr/>
                </a:tc>
                <a:tc>
                  <a:txBody>
                    <a:bodyPr/>
                    <a:lstStyle/>
                    <a:p>
                      <a:pPr algn="r"/>
                      <a:r>
                        <a:rPr lang="en-GB" dirty="0" smtClean="0"/>
                        <a:t>0.5004</a:t>
                      </a:r>
                      <a:endParaRPr lang="en-GB" dirty="0"/>
                    </a:p>
                  </a:txBody>
                  <a:tcPr/>
                </a:tc>
              </a:tr>
              <a:tr h="726075">
                <a:tc>
                  <a:txBody>
                    <a:bodyPr/>
                    <a:lstStyle/>
                    <a:p>
                      <a:r>
                        <a:rPr lang="en-GB" dirty="0" smtClean="0"/>
                        <a:t>Percentage</a:t>
                      </a:r>
                      <a:r>
                        <a:rPr lang="en-GB" baseline="0" dirty="0" smtClean="0"/>
                        <a:t> change from previous year</a:t>
                      </a:r>
                      <a:endParaRPr lang="en-GB" dirty="0"/>
                    </a:p>
                  </a:txBody>
                  <a:tcPr/>
                </a:tc>
                <a:tc>
                  <a:txBody>
                    <a:bodyPr/>
                    <a:lstStyle/>
                    <a:p>
                      <a:pPr algn="r"/>
                      <a:endParaRPr lang="en-GB" dirty="0"/>
                    </a:p>
                  </a:txBody>
                  <a:tcPr/>
                </a:tc>
                <a:tc>
                  <a:txBody>
                    <a:bodyPr/>
                    <a:lstStyle/>
                    <a:p>
                      <a:pPr algn="r"/>
                      <a:r>
                        <a:rPr lang="en-GB" dirty="0" smtClean="0"/>
                        <a:t>+11%</a:t>
                      </a:r>
                      <a:endParaRPr lang="en-GB" dirty="0"/>
                    </a:p>
                  </a:txBody>
                  <a:tcPr/>
                </a:tc>
                <a:tc>
                  <a:txBody>
                    <a:bodyPr/>
                    <a:lstStyle/>
                    <a:p>
                      <a:pPr algn="r"/>
                      <a:r>
                        <a:rPr lang="en-GB" dirty="0" smtClean="0"/>
                        <a:t>-7%</a:t>
                      </a:r>
                      <a:endParaRPr lang="en-GB" dirty="0"/>
                    </a:p>
                  </a:txBody>
                  <a:tcPr/>
                </a:tc>
              </a:tr>
              <a:tr h="812800">
                <a:tc>
                  <a:txBody>
                    <a:bodyPr/>
                    <a:lstStyle/>
                    <a:p>
                      <a:r>
                        <a:rPr lang="en-GB" dirty="0" smtClean="0"/>
                        <a:t>Carbon footprint</a:t>
                      </a:r>
                      <a:r>
                        <a:rPr lang="en-GB" baseline="0" dirty="0" smtClean="0"/>
                        <a:t> from 1,000,000 kWh of electricity (tonnes CO2e)</a:t>
                      </a:r>
                      <a:endParaRPr lang="en-GB" dirty="0"/>
                    </a:p>
                  </a:txBody>
                  <a:tcPr/>
                </a:tc>
                <a:tc>
                  <a:txBody>
                    <a:bodyPr/>
                    <a:lstStyle/>
                    <a:p>
                      <a:pPr algn="r"/>
                      <a:r>
                        <a:rPr lang="en-GB" dirty="0" smtClean="0"/>
                        <a:t>484</a:t>
                      </a:r>
                      <a:endParaRPr lang="en-GB" dirty="0"/>
                    </a:p>
                  </a:txBody>
                  <a:tcPr/>
                </a:tc>
                <a:tc>
                  <a:txBody>
                    <a:bodyPr/>
                    <a:lstStyle/>
                    <a:p>
                      <a:pPr algn="r"/>
                      <a:r>
                        <a:rPr lang="en-GB" dirty="0" smtClean="0"/>
                        <a:t>538</a:t>
                      </a:r>
                      <a:endParaRPr lang="en-GB" dirty="0"/>
                    </a:p>
                  </a:txBody>
                  <a:tcPr/>
                </a:tc>
                <a:tc>
                  <a:txBody>
                    <a:bodyPr/>
                    <a:lstStyle/>
                    <a:p>
                      <a:pPr algn="r"/>
                      <a:r>
                        <a:rPr lang="en-GB" dirty="0" smtClean="0"/>
                        <a:t>500</a:t>
                      </a:r>
                      <a:endParaRPr lang="en-GB" dirty="0"/>
                    </a:p>
                  </a:txBody>
                  <a:tcPr/>
                </a:tc>
              </a:tr>
            </a:tbl>
          </a:graphicData>
        </a:graphic>
      </p:graphicFrame>
      <p:sp>
        <p:nvSpPr>
          <p:cNvPr id="6" name="TextBox 5"/>
          <p:cNvSpPr txBox="1"/>
          <p:nvPr/>
        </p:nvSpPr>
        <p:spPr>
          <a:xfrm>
            <a:off x="406400" y="4500300"/>
            <a:ext cx="8142971" cy="830997"/>
          </a:xfrm>
          <a:prstGeom prst="rect">
            <a:avLst/>
          </a:prstGeom>
          <a:noFill/>
        </p:spPr>
        <p:txBody>
          <a:bodyPr wrap="square" rtlCol="0">
            <a:spAutoFit/>
          </a:bodyPr>
          <a:lstStyle/>
          <a:p>
            <a:r>
              <a:rPr lang="en-GB" sz="2400" b="1" dirty="0" smtClean="0">
                <a:solidFill>
                  <a:schemeClr val="tx1">
                    <a:lumMod val="75000"/>
                    <a:lumOff val="25000"/>
                  </a:schemeClr>
                </a:solidFill>
                <a:latin typeface="Arial"/>
                <a:cs typeface="Arial"/>
              </a:rPr>
              <a:t>Key points:</a:t>
            </a:r>
          </a:p>
          <a:p>
            <a:pPr marL="342900" indent="-342900">
              <a:buFont typeface="Arial" panose="020B0604020202020204" pitchFamily="34" charset="0"/>
              <a:buChar char="•"/>
            </a:pPr>
            <a:r>
              <a:rPr lang="en-GB" sz="2400" dirty="0" smtClean="0">
                <a:solidFill>
                  <a:schemeClr val="tx1">
                    <a:lumMod val="75000"/>
                    <a:lumOff val="25000"/>
                  </a:schemeClr>
                </a:solidFill>
                <a:latin typeface="Arial"/>
                <a:cs typeface="Arial"/>
              </a:rPr>
              <a:t>Impact of the grid depends on alignment of factor year</a:t>
            </a:r>
          </a:p>
        </p:txBody>
      </p:sp>
    </p:spTree>
    <p:extLst>
      <p:ext uri="{BB962C8B-B14F-4D97-AF65-F5344CB8AC3E}">
        <p14:creationId xmlns:p14="http://schemas.microsoft.com/office/powerpoint/2010/main" val="665416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636363112"/>
              </p:ext>
            </p:extLst>
          </p:nvPr>
        </p:nvGraphicFramePr>
        <p:xfrm>
          <a:off x="231913" y="221974"/>
          <a:ext cx="6043738" cy="1368287"/>
        </p:xfrm>
        <a:graphic>
          <a:graphicData uri="http://schemas.openxmlformats.org/drawingml/2006/table">
            <a:tbl>
              <a:tblPr/>
              <a:tblGrid>
                <a:gridCol w="643440"/>
                <a:gridCol w="3343589"/>
                <a:gridCol w="2056709"/>
              </a:tblGrid>
              <a:tr h="467674">
                <a:tc>
                  <a:txBody>
                    <a:bodyPr/>
                    <a:lstStyle/>
                    <a:p>
                      <a:pPr algn="ctr" fontAlgn="ctr"/>
                      <a:r>
                        <a:rPr lang="en-GB" sz="1400" b="1" i="0" u="none" strike="noStrike" dirty="0">
                          <a:solidFill>
                            <a:srgbClr val="000000"/>
                          </a:solidFill>
                          <a:effectLst/>
                          <a:latin typeface="Calibri" panose="020F0502020204030204" pitchFamily="34" charset="0"/>
                        </a:rPr>
                        <a:t> </a:t>
                      </a:r>
                    </a:p>
                  </a:txBody>
                  <a:tcPr marL="9525" marR="9525" marT="9525" marB="0" anchor="ctr">
                    <a:lnL w="12700" cap="flat" cmpd="sng" algn="ctr">
                      <a:noFill/>
                      <a:prstDash val="solid"/>
                      <a:round/>
                      <a:headEnd type="none" w="med" len="med"/>
                      <a:tailEnd type="none" w="med" len="med"/>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algn="l" fontAlgn="ctr"/>
                      <a:r>
                        <a:rPr lang="en-GB" sz="2400" b="1" i="0" u="none" strike="noStrike" dirty="0" smtClean="0">
                          <a:solidFill>
                            <a:srgbClr val="000000"/>
                          </a:solidFill>
                          <a:effectLst/>
                          <a:latin typeface="Calibri" panose="020F0502020204030204" pitchFamily="34" charset="0"/>
                        </a:rPr>
                        <a:t>Projects and changes</a:t>
                      </a:r>
                      <a:endParaRPr lang="en-GB" sz="2400" b="1"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w="6350" cap="flat" cmpd="sng" algn="ctr">
                      <a:solidFill>
                        <a:srgbClr val="FFF2CC"/>
                      </a:solidFill>
                      <a:prstDash val="solid"/>
                      <a:round/>
                      <a:headEnd type="none" w="med" len="med"/>
                      <a:tailEnd type="none" w="med" len="med"/>
                    </a:lnB>
                    <a:solidFill>
                      <a:srgbClr val="FFD966"/>
                    </a:solidFill>
                  </a:tcPr>
                </a:tc>
                <a:tc>
                  <a:txBody>
                    <a:bodyPr/>
                    <a:lstStyle/>
                    <a:p>
                      <a:endParaRPr lang="en-GB"/>
                    </a:p>
                  </a:txBody>
                  <a:tcPr marL="9525" marR="9525" marT="9525" marB="0" anchor="ctr">
                    <a:lnL>
                      <a:noFill/>
                    </a:lnL>
                    <a:lnR>
                      <a:noFill/>
                    </a:lnR>
                    <a:lnT>
                      <a:noFill/>
                    </a:lnT>
                    <a:lnB w="6350" cap="flat" cmpd="sng" algn="ctr">
                      <a:solidFill>
                        <a:srgbClr val="FFF2CC"/>
                      </a:solidFill>
                      <a:prstDash val="solid"/>
                      <a:round/>
                      <a:headEnd type="none" w="med" len="med"/>
                      <a:tailEnd type="none" w="med" len="med"/>
                    </a:lnB>
                    <a:solidFill>
                      <a:srgbClr val="FFD966"/>
                    </a:solidFill>
                  </a:tcPr>
                </a:tc>
              </a:tr>
              <a:tr h="900613">
                <a:tc>
                  <a:txBody>
                    <a:bodyPr/>
                    <a:lstStyle/>
                    <a:p>
                      <a:pPr algn="ctr" fontAlgn="b"/>
                      <a:r>
                        <a:rPr lang="en-GB" sz="2000" b="1" i="0" u="none" strike="noStrike" dirty="0" smtClean="0">
                          <a:solidFill>
                            <a:srgbClr val="000000"/>
                          </a:solidFill>
                          <a:effectLst/>
                          <a:latin typeface="Calibri" panose="020F0502020204030204" pitchFamily="34" charset="0"/>
                        </a:rPr>
                        <a:t>3h</a:t>
                      </a:r>
                      <a:endParaRPr lang="en-GB" sz="2000" b="1" i="0" u="none" strike="noStrike" dirty="0">
                        <a:solidFill>
                          <a:srgbClr val="000000"/>
                        </a:solidFill>
                        <a:effectLst/>
                        <a:latin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2CC"/>
                    </a:solidFill>
                  </a:tcPr>
                </a:tc>
                <a:tc gridSpan="2">
                  <a:txBody>
                    <a:bodyPr/>
                    <a:lstStyle/>
                    <a:p>
                      <a:pPr algn="l" fontAlgn="b"/>
                      <a:r>
                        <a:rPr lang="en-GB" sz="2000" b="1" i="0" u="none" strike="noStrike" dirty="0" smtClean="0">
                          <a:solidFill>
                            <a:srgbClr val="000000"/>
                          </a:solidFill>
                          <a:effectLst/>
                          <a:latin typeface="Calibri" panose="020F0502020204030204" pitchFamily="34" charset="0"/>
                        </a:rPr>
                        <a:t>Estimated decrease or</a:t>
                      </a:r>
                      <a:r>
                        <a:rPr lang="en-GB" sz="2000" b="1" i="0" u="none" strike="noStrike" baseline="0" dirty="0" smtClean="0">
                          <a:solidFill>
                            <a:srgbClr val="000000"/>
                          </a:solidFill>
                          <a:effectLst/>
                          <a:latin typeface="Calibri" panose="020F0502020204030204" pitchFamily="34" charset="0"/>
                        </a:rPr>
                        <a:t> increase in emissions from other sources in the year ahead</a:t>
                      </a:r>
                      <a:endParaRPr lang="en-GB" sz="2000" b="1" i="0" u="none" strike="noStrike" dirty="0">
                        <a:solidFill>
                          <a:srgbClr val="000000"/>
                        </a:solidFill>
                        <a:effectLst/>
                        <a:latin typeface="Calibri" panose="020F0502020204030204" pitchFamily="34" charset="0"/>
                      </a:endParaRPr>
                    </a:p>
                  </a:txBody>
                  <a:tcPr marL="9525" marR="9525" marT="9525" marB="0" anchor="ctr">
                    <a:lnL w="6350" cap="flat" cmpd="sng" algn="ctr">
                      <a:noFill/>
                      <a:prstDash val="solid"/>
                      <a:round/>
                      <a:headEnd type="none" w="med" len="med"/>
                      <a:tailEnd type="none" w="med" len="med"/>
                    </a:lnL>
                    <a:lnR w="6350" cap="flat" cmpd="sng" algn="ctr">
                      <a:solidFill>
                        <a:srgbClr val="FFF2CC"/>
                      </a:solidFill>
                      <a:prstDash val="solid"/>
                      <a:round/>
                      <a:headEnd type="none" w="med" len="med"/>
                      <a:tailEnd type="none" w="med" len="med"/>
                    </a:lnR>
                    <a:lnT w="6350" cap="flat" cmpd="sng" algn="ctr">
                      <a:solidFill>
                        <a:srgbClr val="FFF2CC"/>
                      </a:solidFill>
                      <a:prstDash val="solid"/>
                      <a:round/>
                      <a:headEnd type="none" w="med" len="med"/>
                      <a:tailEnd type="none" w="med" len="med"/>
                    </a:lnT>
                    <a:lnB w="6350" cap="flat" cmpd="sng" algn="ctr">
                      <a:solidFill>
                        <a:srgbClr val="FFF2CC"/>
                      </a:solidFill>
                      <a:prstDash val="solid"/>
                      <a:round/>
                      <a:headEnd type="none" w="med" len="med"/>
                      <a:tailEnd type="none" w="med" len="med"/>
                    </a:lnB>
                    <a:solidFill>
                      <a:srgbClr val="FFF2CC"/>
                    </a:solidFill>
                  </a:tcPr>
                </a:tc>
                <a:tc hMerge="1">
                  <a:txBody>
                    <a:bodyPr/>
                    <a:lstStyle/>
                    <a:p>
                      <a:pPr algn="ctr" fontAlgn="b"/>
                      <a:endParaRPr lang="en-GB" sz="1100" b="1"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FFF2CC"/>
                      </a:solidFill>
                      <a:prstDash val="solid"/>
                      <a:round/>
                      <a:headEnd type="none" w="med" len="med"/>
                      <a:tailEnd type="none" w="med" len="med"/>
                    </a:lnL>
                    <a:lnR w="6350" cap="flat" cmpd="sng" algn="ctr">
                      <a:solidFill>
                        <a:srgbClr val="FFF2CC"/>
                      </a:solidFill>
                      <a:prstDash val="solid"/>
                      <a:round/>
                      <a:headEnd type="none" w="med" len="med"/>
                      <a:tailEnd type="none" w="med" len="med"/>
                    </a:lnR>
                    <a:lnT w="6350" cap="flat" cmpd="sng" algn="ctr">
                      <a:solidFill>
                        <a:srgbClr val="FFF2CC"/>
                      </a:solidFill>
                      <a:prstDash val="solid"/>
                      <a:round/>
                      <a:headEnd type="none" w="med" len="med"/>
                      <a:tailEnd type="none" w="med" len="med"/>
                    </a:lnT>
                    <a:lnB w="6350" cap="flat" cmpd="sng" algn="ctr">
                      <a:solidFill>
                        <a:srgbClr val="FFF2CC"/>
                      </a:solidFill>
                      <a:prstDash val="solid"/>
                      <a:round/>
                      <a:headEnd type="none" w="med" len="med"/>
                      <a:tailEnd type="none" w="med" len="med"/>
                    </a:lnB>
                    <a:solidFill>
                      <a:srgbClr val="FFF2CC"/>
                    </a:solidFill>
                  </a:tcPr>
                </a:tc>
              </a:tr>
            </a:tbl>
          </a:graphicData>
        </a:graphic>
      </p:graphicFrame>
      <p:sp>
        <p:nvSpPr>
          <p:cNvPr id="5" name="TextBox 4"/>
          <p:cNvSpPr txBox="1"/>
          <p:nvPr/>
        </p:nvSpPr>
        <p:spPr>
          <a:xfrm>
            <a:off x="603884" y="1737012"/>
            <a:ext cx="8142971" cy="3416320"/>
          </a:xfrm>
          <a:prstGeom prst="rect">
            <a:avLst/>
          </a:prstGeom>
          <a:noFill/>
        </p:spPr>
        <p:txBody>
          <a:bodyPr wrap="square" rtlCol="0">
            <a:spAutoFit/>
          </a:bodyPr>
          <a:lstStyle/>
          <a:p>
            <a:r>
              <a:rPr lang="en-GB" sz="2400" b="1" dirty="0" smtClean="0">
                <a:solidFill>
                  <a:schemeClr val="tx1">
                    <a:lumMod val="75000"/>
                    <a:lumOff val="25000"/>
                  </a:schemeClr>
                </a:solidFill>
                <a:latin typeface="Arial"/>
                <a:cs typeface="Arial"/>
              </a:rPr>
              <a:t>Key points:</a:t>
            </a:r>
          </a:p>
          <a:p>
            <a:pPr marL="342900" indent="-342900">
              <a:buFont typeface="Arial" panose="020B0604020202020204" pitchFamily="34" charset="0"/>
              <a:buChar char="•"/>
            </a:pPr>
            <a:r>
              <a:rPr lang="en-GB" sz="2400" dirty="0" smtClean="0">
                <a:solidFill>
                  <a:schemeClr val="tx1">
                    <a:lumMod val="75000"/>
                    <a:lumOff val="25000"/>
                  </a:schemeClr>
                </a:solidFill>
                <a:latin typeface="Arial"/>
                <a:cs typeface="Arial"/>
              </a:rPr>
              <a:t>Same question but asking about what is likely to affect your footprint in the year ahead (2015/16 compared with 2014/15)</a:t>
            </a:r>
          </a:p>
          <a:p>
            <a:pPr marL="342900" indent="-342900">
              <a:spcAft>
                <a:spcPts val="600"/>
              </a:spcAft>
              <a:buFont typeface="Arial" panose="020B0604020202020204" pitchFamily="34" charset="0"/>
              <a:buChar char="•"/>
            </a:pPr>
            <a:r>
              <a:rPr lang="en-GB" sz="2400" dirty="0" smtClean="0">
                <a:solidFill>
                  <a:schemeClr val="tx1">
                    <a:lumMod val="75000"/>
                    <a:lumOff val="25000"/>
                  </a:schemeClr>
                </a:solidFill>
                <a:latin typeface="Arial"/>
                <a:cs typeface="Arial"/>
              </a:rPr>
              <a:t>How can the RES tool help you answer this question?</a:t>
            </a:r>
          </a:p>
          <a:p>
            <a:pPr marL="800100" lvl="1" indent="-342900">
              <a:spcAft>
                <a:spcPts val="600"/>
              </a:spcAft>
              <a:buFont typeface="Arial" panose="020B0604020202020204" pitchFamily="34" charset="0"/>
              <a:buChar char="•"/>
            </a:pPr>
            <a:r>
              <a:rPr lang="en-GB" sz="2200" dirty="0" smtClean="0">
                <a:solidFill>
                  <a:schemeClr val="tx1">
                    <a:lumMod val="75000"/>
                    <a:lumOff val="25000"/>
                  </a:schemeClr>
                </a:solidFill>
                <a:latin typeface="Arial"/>
                <a:cs typeface="Arial"/>
              </a:rPr>
              <a:t>Look at future changes – what buildings/emission sources are due to change in the next year?</a:t>
            </a:r>
          </a:p>
          <a:p>
            <a:pPr marL="800100" lvl="1" indent="-342900">
              <a:spcAft>
                <a:spcPts val="600"/>
              </a:spcAft>
              <a:buFont typeface="Arial" panose="020B0604020202020204" pitchFamily="34" charset="0"/>
              <a:buChar char="•"/>
            </a:pPr>
            <a:r>
              <a:rPr lang="en-GB" sz="2200" dirty="0" smtClean="0">
                <a:solidFill>
                  <a:schemeClr val="tx1">
                    <a:lumMod val="75000"/>
                    <a:lumOff val="25000"/>
                  </a:schemeClr>
                </a:solidFill>
                <a:latin typeface="Arial"/>
                <a:cs typeface="Arial"/>
              </a:rPr>
              <a:t>Look at emission factors – what emission factors are changing significantly in the next year?</a:t>
            </a:r>
          </a:p>
        </p:txBody>
      </p:sp>
      <p:graphicFrame>
        <p:nvGraphicFramePr>
          <p:cNvPr id="4" name="Chart 3"/>
          <p:cNvGraphicFramePr>
            <a:graphicFrameLocks/>
          </p:cNvGraphicFramePr>
          <p:nvPr>
            <p:extLst>
              <p:ext uri="{D42A27DB-BD31-4B8C-83A1-F6EECF244321}">
                <p14:modId xmlns:p14="http://schemas.microsoft.com/office/powerpoint/2010/main" val="3770161323"/>
              </p:ext>
            </p:extLst>
          </p:nvPr>
        </p:nvGraphicFramePr>
        <p:xfrm>
          <a:off x="231913" y="1737012"/>
          <a:ext cx="8630216" cy="473249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1417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456069"/>
            <a:ext cx="5852161" cy="785991"/>
          </a:xfrm>
          <a:prstGeom prst="rect">
            <a:avLst/>
          </a:prstGeom>
          <a:solidFill>
            <a:srgbClr val="00B2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ectangle 6"/>
          <p:cNvSpPr/>
          <p:nvPr/>
        </p:nvSpPr>
        <p:spPr>
          <a:xfrm>
            <a:off x="1" y="561717"/>
            <a:ext cx="6111240" cy="584775"/>
          </a:xfrm>
          <a:prstGeom prst="rect">
            <a:avLst/>
          </a:prstGeom>
        </p:spPr>
        <p:txBody>
          <a:bodyPr wrap="square">
            <a:spAutoFit/>
          </a:bodyPr>
          <a:lstStyle/>
          <a:p>
            <a:r>
              <a:rPr lang="en-GB" sz="3200" dirty="0" smtClean="0">
                <a:solidFill>
                  <a:schemeClr val="bg1"/>
                </a:solidFill>
                <a:latin typeface="Arial"/>
                <a:cs typeface="Arial"/>
              </a:rPr>
              <a:t>Exercise D – table groups </a:t>
            </a:r>
            <a:endParaRPr lang="en-GB" sz="3200" dirty="0">
              <a:solidFill>
                <a:schemeClr val="bg1"/>
              </a:solidFill>
              <a:latin typeface="Arial"/>
              <a:cs typeface="Aria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9398" y="2400300"/>
            <a:ext cx="6083300" cy="2844800"/>
          </a:xfrm>
          <a:prstGeom prst="rect">
            <a:avLst/>
          </a:prstGeom>
        </p:spPr>
      </p:pic>
      <p:sp>
        <p:nvSpPr>
          <p:cNvPr id="6" name="TextBox 5"/>
          <p:cNvSpPr txBox="1"/>
          <p:nvPr/>
        </p:nvSpPr>
        <p:spPr>
          <a:xfrm>
            <a:off x="611505" y="5463634"/>
            <a:ext cx="8142971" cy="461665"/>
          </a:xfrm>
          <a:prstGeom prst="rect">
            <a:avLst/>
          </a:prstGeom>
          <a:noFill/>
        </p:spPr>
        <p:txBody>
          <a:bodyPr wrap="square" rtlCol="0">
            <a:spAutoFit/>
          </a:bodyPr>
          <a:lstStyle/>
          <a:p>
            <a:pPr algn="ctr"/>
            <a:r>
              <a:rPr lang="en-GB" sz="2400" dirty="0" smtClean="0">
                <a:solidFill>
                  <a:schemeClr val="tx1">
                    <a:lumMod val="75000"/>
                    <a:lumOff val="25000"/>
                  </a:schemeClr>
                </a:solidFill>
                <a:latin typeface="Arial"/>
                <a:cs typeface="Arial"/>
              </a:rPr>
              <a:t>Lessons learnt/outstanding issues from Part D?</a:t>
            </a:r>
            <a:endParaRPr lang="en-GB" sz="2400" dirty="0">
              <a:solidFill>
                <a:schemeClr val="tx1">
                  <a:lumMod val="75000"/>
                  <a:lumOff val="25000"/>
                </a:schemeClr>
              </a:solidFill>
              <a:latin typeface="Arial"/>
              <a:cs typeface="Arial"/>
            </a:endParaRPr>
          </a:p>
        </p:txBody>
      </p:sp>
    </p:spTree>
    <p:extLst>
      <p:ext uri="{BB962C8B-B14F-4D97-AF65-F5344CB8AC3E}">
        <p14:creationId xmlns:p14="http://schemas.microsoft.com/office/powerpoint/2010/main" val="208088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4906" y="1881991"/>
            <a:ext cx="7154564" cy="3785652"/>
          </a:xfrm>
          <a:prstGeom prst="rect">
            <a:avLst/>
          </a:prstGeom>
        </p:spPr>
        <p:txBody>
          <a:bodyPr wrap="square">
            <a:spAutoFit/>
          </a:bodyPr>
          <a:lstStyle/>
          <a:p>
            <a:pPr marL="342900" indent="-342900">
              <a:spcBef>
                <a:spcPts val="1200"/>
              </a:spcBef>
              <a:buFont typeface="Arial" panose="020B0604020202020204" pitchFamily="34" charset="0"/>
              <a:buChar char="•"/>
            </a:pPr>
            <a:r>
              <a:rPr lang="en-GB" sz="2400" dirty="0" smtClean="0">
                <a:latin typeface="Arial" panose="020B0604020202020204" pitchFamily="34" charset="0"/>
                <a:cs typeface="Arial" panose="020B0604020202020204" pitchFamily="34" charset="0"/>
              </a:rPr>
              <a:t>Focus on Section 3 of reporting template: </a:t>
            </a:r>
            <a:r>
              <a:rPr lang="en-GB" sz="2400" b="1" dirty="0" smtClean="0">
                <a:latin typeface="Arial" panose="020B0604020202020204" pitchFamily="34" charset="0"/>
                <a:cs typeface="Arial" panose="020B0604020202020204" pitchFamily="34" charset="0"/>
              </a:rPr>
              <a:t>Corporate Emissions, Targets &amp; Project Data</a:t>
            </a:r>
            <a:endParaRPr lang="en-GB" sz="2400" dirty="0" smtClean="0">
              <a:latin typeface="Arial" panose="020B0604020202020204" pitchFamily="34" charset="0"/>
              <a:cs typeface="Arial" panose="020B0604020202020204" pitchFamily="34" charset="0"/>
            </a:endParaRPr>
          </a:p>
          <a:p>
            <a:pPr marL="342900" indent="-342900">
              <a:spcBef>
                <a:spcPts val="1200"/>
              </a:spcBef>
              <a:buFont typeface="Arial" panose="020B0604020202020204" pitchFamily="34" charset="0"/>
              <a:buChar char="•"/>
            </a:pPr>
            <a:r>
              <a:rPr lang="en-GB" sz="2400" dirty="0" smtClean="0">
                <a:latin typeface="Arial" panose="020B0604020202020204" pitchFamily="34" charset="0"/>
                <a:cs typeface="Arial" panose="020B0604020202020204" pitchFamily="34" charset="0"/>
              </a:rPr>
              <a:t>Full </a:t>
            </a:r>
            <a:r>
              <a:rPr lang="en-GB" sz="2400" b="1" dirty="0" smtClean="0">
                <a:latin typeface="Arial" panose="020B0604020202020204" pitchFamily="34" charset="0"/>
                <a:cs typeface="Arial" panose="020B0604020202020204" pitchFamily="34" charset="0"/>
              </a:rPr>
              <a:t>run through </a:t>
            </a:r>
            <a:r>
              <a:rPr lang="en-GB" sz="2400" dirty="0" smtClean="0">
                <a:latin typeface="Arial" panose="020B0604020202020204" pitchFamily="34" charset="0"/>
                <a:cs typeface="Arial" panose="020B0604020202020204" pitchFamily="34" charset="0"/>
              </a:rPr>
              <a:t>and </a:t>
            </a:r>
            <a:r>
              <a:rPr lang="en-GB" sz="2400" b="1" dirty="0" smtClean="0">
                <a:latin typeface="Arial" panose="020B0604020202020204" pitchFamily="34" charset="0"/>
                <a:cs typeface="Arial" panose="020B0604020202020204" pitchFamily="34" charset="0"/>
              </a:rPr>
              <a:t>interactive workshops </a:t>
            </a:r>
            <a:r>
              <a:rPr lang="en-GB" sz="2400" dirty="0" smtClean="0">
                <a:latin typeface="Arial" panose="020B0604020202020204" pitchFamily="34" charset="0"/>
                <a:cs typeface="Arial" panose="020B0604020202020204" pitchFamily="34" charset="0"/>
              </a:rPr>
              <a:t>on each part of Section 3</a:t>
            </a:r>
          </a:p>
          <a:p>
            <a:pPr marL="342900" indent="-342900">
              <a:spcBef>
                <a:spcPts val="1200"/>
              </a:spcBef>
              <a:buFont typeface="Arial" panose="020B0604020202020204" pitchFamily="34" charset="0"/>
              <a:buChar char="•"/>
            </a:pPr>
            <a:r>
              <a:rPr lang="en-GB" sz="2400" dirty="0" smtClean="0">
                <a:latin typeface="Arial" panose="020B0604020202020204" pitchFamily="34" charset="0"/>
                <a:cs typeface="Arial" panose="020B0604020202020204" pitchFamily="34" charset="0"/>
              </a:rPr>
              <a:t>Chance to </a:t>
            </a:r>
            <a:r>
              <a:rPr lang="en-GB" sz="2400" b="1" dirty="0" smtClean="0">
                <a:latin typeface="Arial" panose="020B0604020202020204" pitchFamily="34" charset="0"/>
                <a:cs typeface="Arial" panose="020B0604020202020204" pitchFamily="34" charset="0"/>
              </a:rPr>
              <a:t>ask questions</a:t>
            </a:r>
            <a:r>
              <a:rPr lang="en-GB" sz="2400" dirty="0" smtClean="0">
                <a:latin typeface="Arial" panose="020B0604020202020204" pitchFamily="34" charset="0"/>
                <a:cs typeface="Arial" panose="020B0604020202020204" pitchFamily="34" charset="0"/>
              </a:rPr>
              <a:t>, these will either be answered today or afterwards as FAQ</a:t>
            </a:r>
            <a:endParaRPr lang="en-GB" sz="2400" dirty="0">
              <a:latin typeface="Arial" panose="020B0604020202020204" pitchFamily="34" charset="0"/>
              <a:cs typeface="Arial" panose="020B0604020202020204" pitchFamily="34" charset="0"/>
            </a:endParaRPr>
          </a:p>
          <a:p>
            <a:pPr marL="342900" indent="-342900">
              <a:spcBef>
                <a:spcPts val="1200"/>
              </a:spcBef>
              <a:buFont typeface="Arial" panose="020B0604020202020204" pitchFamily="34" charset="0"/>
              <a:buChar char="•"/>
            </a:pPr>
            <a:r>
              <a:rPr lang="en-GB" sz="2400" dirty="0" smtClean="0">
                <a:latin typeface="Arial" panose="020B0604020202020204" pitchFamily="34" charset="0"/>
                <a:cs typeface="Arial" panose="020B0604020202020204" pitchFamily="34" charset="0"/>
              </a:rPr>
              <a:t>Opportunity to </a:t>
            </a:r>
            <a:r>
              <a:rPr lang="en-GB" sz="2400" b="1" dirty="0" smtClean="0">
                <a:latin typeface="Arial" panose="020B0604020202020204" pitchFamily="34" charset="0"/>
                <a:cs typeface="Arial" panose="020B0604020202020204" pitchFamily="34" charset="0"/>
              </a:rPr>
              <a:t>speak to similar organisations </a:t>
            </a:r>
            <a:r>
              <a:rPr lang="en-GB" sz="2400" dirty="0" smtClean="0">
                <a:latin typeface="Arial" panose="020B0604020202020204" pitchFamily="34" charset="0"/>
                <a:cs typeface="Arial" panose="020B0604020202020204" pitchFamily="34" charset="0"/>
              </a:rPr>
              <a:t>who have similar reporting procedures</a:t>
            </a:r>
            <a:endParaRPr lang="en-GB" dirty="0"/>
          </a:p>
          <a:p>
            <a:endParaRPr lang="en-GB" dirty="0"/>
          </a:p>
        </p:txBody>
      </p:sp>
      <p:sp>
        <p:nvSpPr>
          <p:cNvPr id="3" name="Rectangle 2"/>
          <p:cNvSpPr/>
          <p:nvPr/>
        </p:nvSpPr>
        <p:spPr>
          <a:xfrm>
            <a:off x="0" y="456069"/>
            <a:ext cx="5852161" cy="785991"/>
          </a:xfrm>
          <a:prstGeom prst="rect">
            <a:avLst/>
          </a:prstGeom>
          <a:solidFill>
            <a:srgbClr val="00B2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3200" dirty="0" smtClean="0">
                <a:latin typeface="Arial" panose="020B0604020202020204" pitchFamily="34" charset="0"/>
                <a:cs typeface="Arial" panose="020B0604020202020204" pitchFamily="34" charset="0"/>
              </a:rPr>
              <a:t>	Event</a:t>
            </a:r>
            <a:r>
              <a:rPr lang="en-GB" dirty="0" smtClean="0">
                <a:latin typeface="Arial" panose="020B0604020202020204" pitchFamily="34" charset="0"/>
                <a:cs typeface="Arial" panose="020B0604020202020204" pitchFamily="34" charset="0"/>
              </a:rPr>
              <a:t> </a:t>
            </a:r>
            <a:r>
              <a:rPr lang="en-GB" sz="3200" dirty="0" smtClean="0">
                <a:latin typeface="Arial" panose="020B0604020202020204" pitchFamily="34" charset="0"/>
                <a:cs typeface="Arial" panose="020B0604020202020204" pitchFamily="34" charset="0"/>
              </a:rPr>
              <a:t>Details</a:t>
            </a:r>
            <a:endParaRPr lang="en-GB"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93576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1362" y="1852646"/>
            <a:ext cx="7718854" cy="3200876"/>
          </a:xfrm>
          <a:prstGeom prst="rect">
            <a:avLst/>
          </a:prstGeom>
        </p:spPr>
        <p:txBody>
          <a:bodyPr wrap="square">
            <a:spAutoFit/>
          </a:bodyPr>
          <a:lstStyle/>
          <a:p>
            <a:pPr marL="342900" indent="-342900">
              <a:spcAft>
                <a:spcPts val="1200"/>
              </a:spcAft>
              <a:buFont typeface="Arial" panose="020B0604020202020204" pitchFamily="34" charset="0"/>
              <a:buChar char="•"/>
            </a:pPr>
            <a:r>
              <a:rPr lang="en-GB" sz="2400" dirty="0" smtClean="0">
                <a:latin typeface="Arial" panose="020B0604020202020204" pitchFamily="34" charset="0"/>
                <a:cs typeface="Arial" panose="020B0604020202020204" pitchFamily="34" charset="0"/>
              </a:rPr>
              <a:t>Analysis of submitted reports will be used to identify training needs and work programme for SSN next year to tailor support in advance of 2015-16 reports.</a:t>
            </a:r>
          </a:p>
          <a:p>
            <a:pPr marL="342900" indent="-342900">
              <a:spcAft>
                <a:spcPts val="1200"/>
              </a:spcAft>
              <a:buFont typeface="Arial" panose="020B0604020202020204" pitchFamily="34" charset="0"/>
              <a:buChar char="•"/>
            </a:pPr>
            <a:r>
              <a:rPr lang="en-GB" sz="2400" dirty="0" smtClean="0">
                <a:latin typeface="Arial" panose="020B0604020202020204" pitchFamily="34" charset="0"/>
                <a:cs typeface="Arial" panose="020B0604020202020204" pitchFamily="34" charset="0"/>
              </a:rPr>
              <a:t>SSN are working with the Climate Leaders’ Officers’ Group (CLOG) to develop an analysis plan. This will include identifying areas of improvement within the template for 2015-16 and also sectoral analysis of climate change action and progress. </a:t>
            </a:r>
            <a:endParaRPr lang="en-GB" sz="2400" dirty="0">
              <a:latin typeface="Arial" panose="020B0604020202020204" pitchFamily="34" charset="0"/>
              <a:cs typeface="Arial" panose="020B0604020202020204" pitchFamily="34" charset="0"/>
            </a:endParaRPr>
          </a:p>
        </p:txBody>
      </p:sp>
      <p:sp>
        <p:nvSpPr>
          <p:cNvPr id="3" name="Rectangle 2"/>
          <p:cNvSpPr/>
          <p:nvPr/>
        </p:nvSpPr>
        <p:spPr>
          <a:xfrm>
            <a:off x="0" y="456069"/>
            <a:ext cx="5852161" cy="785991"/>
          </a:xfrm>
          <a:prstGeom prst="rect">
            <a:avLst/>
          </a:prstGeom>
          <a:solidFill>
            <a:srgbClr val="00B2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3200" dirty="0" smtClean="0">
                <a:latin typeface="Arial" panose="020B0604020202020204" pitchFamily="34" charset="0"/>
                <a:cs typeface="Arial" panose="020B0604020202020204" pitchFamily="34" charset="0"/>
              </a:rPr>
              <a:t>	Follow up</a:t>
            </a:r>
            <a:endParaRPr lang="en-GB"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91719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418917719"/>
              </p:ext>
            </p:extLst>
          </p:nvPr>
        </p:nvGraphicFramePr>
        <p:xfrm>
          <a:off x="198784" y="1161773"/>
          <a:ext cx="8653668" cy="5444326"/>
        </p:xfrm>
        <a:graphic>
          <a:graphicData uri="http://schemas.openxmlformats.org/drawingml/2006/table">
            <a:tbl>
              <a:tblPr firstRow="1" bandRow="1">
                <a:tableStyleId>{5C22544A-7EE6-4342-B048-85BDC9FD1C3A}</a:tableStyleId>
              </a:tblPr>
              <a:tblGrid>
                <a:gridCol w="1503016"/>
                <a:gridCol w="4673600"/>
                <a:gridCol w="2477052"/>
              </a:tblGrid>
              <a:tr h="349527">
                <a:tc>
                  <a:txBody>
                    <a:bodyPr/>
                    <a:lstStyle/>
                    <a:p>
                      <a:r>
                        <a:rPr lang="en-GB" sz="1600" dirty="0" smtClean="0">
                          <a:latin typeface="Arial" panose="020B0604020202020204" pitchFamily="34" charset="0"/>
                          <a:cs typeface="Arial" panose="020B0604020202020204" pitchFamily="34" charset="0"/>
                        </a:rPr>
                        <a:t>Time</a:t>
                      </a:r>
                      <a:endParaRPr lang="en-GB" sz="1600" dirty="0">
                        <a:latin typeface="Arial" panose="020B0604020202020204" pitchFamily="34" charset="0"/>
                        <a:cs typeface="Arial" panose="020B0604020202020204" pitchFamily="34" charset="0"/>
                      </a:endParaRPr>
                    </a:p>
                  </a:txBody>
                  <a:tcPr/>
                </a:tc>
                <a:tc>
                  <a:txBody>
                    <a:bodyPr/>
                    <a:lstStyle/>
                    <a:p>
                      <a:r>
                        <a:rPr lang="en-GB" sz="1600" dirty="0" smtClean="0">
                          <a:latin typeface="Arial" panose="020B0604020202020204" pitchFamily="34" charset="0"/>
                          <a:cs typeface="Arial" panose="020B0604020202020204" pitchFamily="34" charset="0"/>
                        </a:rPr>
                        <a:t>Activity</a:t>
                      </a:r>
                      <a:endParaRPr lang="en-GB" sz="1600" dirty="0">
                        <a:latin typeface="Arial" panose="020B0604020202020204" pitchFamily="34" charset="0"/>
                        <a:cs typeface="Arial" panose="020B0604020202020204" pitchFamily="34" charset="0"/>
                      </a:endParaRPr>
                    </a:p>
                  </a:txBody>
                  <a:tcPr/>
                </a:tc>
                <a:tc>
                  <a:txBody>
                    <a:bodyPr/>
                    <a:lstStyle/>
                    <a:p>
                      <a:r>
                        <a:rPr lang="en-GB" sz="1600" dirty="0" smtClean="0">
                          <a:latin typeface="Arial" panose="020B0604020202020204" pitchFamily="34" charset="0"/>
                          <a:cs typeface="Arial" panose="020B0604020202020204" pitchFamily="34" charset="0"/>
                        </a:rPr>
                        <a:t>Presenter</a:t>
                      </a:r>
                      <a:endParaRPr lang="en-GB" sz="1600" dirty="0">
                        <a:latin typeface="Arial" panose="020B0604020202020204" pitchFamily="34" charset="0"/>
                        <a:cs typeface="Arial" panose="020B0604020202020204" pitchFamily="34" charset="0"/>
                      </a:endParaRPr>
                    </a:p>
                  </a:txBody>
                  <a:tcPr/>
                </a:tc>
              </a:tr>
              <a:tr h="520148">
                <a:tc>
                  <a:txBody>
                    <a:bodyPr/>
                    <a:lstStyle/>
                    <a:p>
                      <a:r>
                        <a:rPr lang="en-GB" sz="1600" dirty="0" smtClean="0">
                          <a:latin typeface="Arial" panose="020B0604020202020204" pitchFamily="34" charset="0"/>
                          <a:cs typeface="Arial" panose="020B0604020202020204" pitchFamily="34" charset="0"/>
                        </a:rPr>
                        <a:t>9:30</a:t>
                      </a:r>
                      <a:r>
                        <a:rPr lang="en-GB" sz="1600" baseline="0" dirty="0" smtClean="0">
                          <a:latin typeface="Arial" panose="020B0604020202020204" pitchFamily="34" charset="0"/>
                          <a:cs typeface="Arial" panose="020B0604020202020204" pitchFamily="34" charset="0"/>
                        </a:rPr>
                        <a:t> – 9:40</a:t>
                      </a:r>
                      <a:endParaRPr lang="en-GB" sz="1600" dirty="0">
                        <a:latin typeface="Arial" panose="020B0604020202020204" pitchFamily="34" charset="0"/>
                        <a:cs typeface="Arial" panose="020B0604020202020204" pitchFamily="34" charset="0"/>
                      </a:endParaRPr>
                    </a:p>
                  </a:txBody>
                  <a:tcPr/>
                </a:tc>
                <a:tc>
                  <a:txBody>
                    <a:bodyPr/>
                    <a:lstStyle/>
                    <a:p>
                      <a:r>
                        <a:rPr lang="en-GB" sz="1600" dirty="0" smtClean="0">
                          <a:latin typeface="Arial" panose="020B0604020202020204" pitchFamily="34" charset="0"/>
                          <a:cs typeface="Arial" panose="020B0604020202020204" pitchFamily="34" charset="0"/>
                        </a:rPr>
                        <a:t>Introduction</a:t>
                      </a:r>
                      <a:r>
                        <a:rPr lang="en-GB" sz="1600" baseline="0" dirty="0" smtClean="0">
                          <a:latin typeface="Arial" panose="020B0604020202020204" pitchFamily="34" charset="0"/>
                          <a:cs typeface="Arial" panose="020B0604020202020204" pitchFamily="34" charset="0"/>
                        </a:rPr>
                        <a:t> by SSN team – Don’t Panic!</a:t>
                      </a:r>
                      <a:endParaRPr lang="en-GB" sz="1600" dirty="0">
                        <a:latin typeface="Arial" panose="020B0604020202020204" pitchFamily="34" charset="0"/>
                        <a:cs typeface="Arial" panose="020B0604020202020204" pitchFamily="34" charset="0"/>
                      </a:endParaRPr>
                    </a:p>
                  </a:txBody>
                  <a:tcPr/>
                </a:tc>
                <a:tc>
                  <a:txBody>
                    <a:bodyPr/>
                    <a:lstStyle/>
                    <a:p>
                      <a:r>
                        <a:rPr lang="en-GB" sz="1600" dirty="0" smtClean="0">
                          <a:latin typeface="Arial" panose="020B0604020202020204" pitchFamily="34" charset="0"/>
                          <a:cs typeface="Arial" panose="020B0604020202020204" pitchFamily="34" charset="0"/>
                        </a:rPr>
                        <a:t>Jennifer Kaczmarski</a:t>
                      </a:r>
                      <a:r>
                        <a:rPr lang="en-GB" sz="1600" baseline="0" dirty="0" smtClean="0">
                          <a:latin typeface="Arial" panose="020B0604020202020204" pitchFamily="34" charset="0"/>
                          <a:cs typeface="Arial" panose="020B0604020202020204" pitchFamily="34" charset="0"/>
                        </a:rPr>
                        <a:t> &amp; Rebecca Vivers</a:t>
                      </a:r>
                      <a:endParaRPr lang="en-GB" sz="1600" dirty="0">
                        <a:latin typeface="Arial" panose="020B0604020202020204" pitchFamily="34" charset="0"/>
                        <a:cs typeface="Arial" panose="020B0604020202020204" pitchFamily="34" charset="0"/>
                      </a:endParaRPr>
                    </a:p>
                  </a:txBody>
                  <a:tcPr/>
                </a:tc>
              </a:tr>
              <a:tr h="367859">
                <a:tc>
                  <a:txBody>
                    <a:bodyPr/>
                    <a:lstStyle/>
                    <a:p>
                      <a:r>
                        <a:rPr lang="en-GB" sz="1600" dirty="0" smtClean="0">
                          <a:latin typeface="Arial" panose="020B0604020202020204" pitchFamily="34" charset="0"/>
                          <a:cs typeface="Arial" panose="020B0604020202020204" pitchFamily="34" charset="0"/>
                        </a:rPr>
                        <a:t>9:40 – 9:55</a:t>
                      </a:r>
                      <a:endParaRPr lang="en-GB" sz="1600" dirty="0">
                        <a:latin typeface="Arial" panose="020B0604020202020204" pitchFamily="34" charset="0"/>
                        <a:cs typeface="Arial" panose="020B0604020202020204" pitchFamily="34" charset="0"/>
                      </a:endParaRPr>
                    </a:p>
                  </a:txBody>
                  <a:tcPr/>
                </a:tc>
                <a:tc>
                  <a:txBody>
                    <a:bodyPr/>
                    <a:lstStyle/>
                    <a:p>
                      <a:r>
                        <a:rPr lang="en-GB" sz="1600" dirty="0" smtClean="0">
                          <a:latin typeface="Arial" panose="020B0604020202020204" pitchFamily="34" charset="0"/>
                          <a:cs typeface="Arial" panose="020B0604020202020204" pitchFamily="34" charset="0"/>
                        </a:rPr>
                        <a:t>Using the ISM approach in reporting</a:t>
                      </a:r>
                      <a:endParaRPr lang="en-GB" sz="1600" dirty="0">
                        <a:latin typeface="Arial" panose="020B0604020202020204" pitchFamily="34" charset="0"/>
                        <a:cs typeface="Arial" panose="020B0604020202020204" pitchFamily="34" charset="0"/>
                      </a:endParaRPr>
                    </a:p>
                  </a:txBody>
                  <a:tcPr/>
                </a:tc>
                <a:tc>
                  <a:txBody>
                    <a:bodyPr/>
                    <a:lstStyle/>
                    <a:p>
                      <a:r>
                        <a:rPr lang="en-GB" sz="1600" dirty="0" smtClean="0">
                          <a:latin typeface="Arial" panose="020B0604020202020204" pitchFamily="34" charset="0"/>
                          <a:cs typeface="Arial" panose="020B0604020202020204" pitchFamily="34" charset="0"/>
                        </a:rPr>
                        <a:t>June Graham</a:t>
                      </a:r>
                      <a:endParaRPr lang="en-GB" sz="1600" dirty="0">
                        <a:latin typeface="Arial" panose="020B0604020202020204" pitchFamily="34" charset="0"/>
                        <a:cs typeface="Arial" panose="020B0604020202020204" pitchFamily="34" charset="0"/>
                      </a:endParaRPr>
                    </a:p>
                  </a:txBody>
                  <a:tcPr/>
                </a:tc>
              </a:tr>
              <a:tr h="368300">
                <a:tc>
                  <a:txBody>
                    <a:bodyPr/>
                    <a:lstStyle/>
                    <a:p>
                      <a:r>
                        <a:rPr lang="en-GB" sz="1600" dirty="0" smtClean="0">
                          <a:latin typeface="Arial" panose="020B0604020202020204" pitchFamily="34" charset="0"/>
                          <a:cs typeface="Arial" panose="020B0604020202020204" pitchFamily="34" charset="0"/>
                        </a:rPr>
                        <a:t>9.55 – 10.20</a:t>
                      </a:r>
                      <a:endParaRPr lang="en-GB" sz="1600" dirty="0">
                        <a:latin typeface="Arial" panose="020B0604020202020204" pitchFamily="34" charset="0"/>
                        <a:cs typeface="Arial" panose="020B0604020202020204" pitchFamily="34" charset="0"/>
                      </a:endParaRPr>
                    </a:p>
                  </a:txBody>
                  <a:tcPr/>
                </a:tc>
                <a:tc>
                  <a:txBody>
                    <a:bodyPr/>
                    <a:lstStyle/>
                    <a:p>
                      <a:r>
                        <a:rPr lang="en-GB" sz="1600" dirty="0" smtClean="0">
                          <a:latin typeface="Arial" panose="020B0604020202020204" pitchFamily="34" charset="0"/>
                          <a:cs typeface="Arial" panose="020B0604020202020204" pitchFamily="34" charset="0"/>
                        </a:rPr>
                        <a:t>Part 1 – current</a:t>
                      </a:r>
                      <a:r>
                        <a:rPr lang="en-GB" sz="1600" baseline="0" dirty="0" smtClean="0">
                          <a:latin typeface="Arial" panose="020B0604020202020204" pitchFamily="34" charset="0"/>
                          <a:cs typeface="Arial" panose="020B0604020202020204" pitchFamily="34" charset="0"/>
                        </a:rPr>
                        <a:t> and previous carbon footprints</a:t>
                      </a:r>
                      <a:endParaRPr lang="en-GB" sz="1600" dirty="0">
                        <a:latin typeface="Arial" panose="020B0604020202020204" pitchFamily="34" charset="0"/>
                        <a:cs typeface="Arial" panose="020B0604020202020204" pitchFamily="34" charset="0"/>
                      </a:endParaRPr>
                    </a:p>
                  </a:txBody>
                  <a:tcPr/>
                </a:tc>
                <a:tc>
                  <a:txBody>
                    <a:bodyPr/>
                    <a:lstStyle/>
                    <a:p>
                      <a:r>
                        <a:rPr lang="en-GB" sz="1600" dirty="0" smtClean="0">
                          <a:latin typeface="Arial" panose="020B0604020202020204" pitchFamily="34" charset="0"/>
                          <a:cs typeface="Arial" panose="020B0604020202020204" pitchFamily="34" charset="0"/>
                        </a:rPr>
                        <a:t>Clare Wharmby</a:t>
                      </a:r>
                      <a:endParaRPr lang="en-GB" sz="1600" dirty="0">
                        <a:latin typeface="Arial" panose="020B0604020202020204" pitchFamily="34" charset="0"/>
                        <a:cs typeface="Arial" panose="020B0604020202020204" pitchFamily="34" charset="0"/>
                      </a:endParaRPr>
                    </a:p>
                  </a:txBody>
                  <a:tcPr/>
                </a:tc>
              </a:tr>
              <a:tr h="419100">
                <a:tc>
                  <a:txBody>
                    <a:bodyPr/>
                    <a:lstStyle/>
                    <a:p>
                      <a:r>
                        <a:rPr lang="en-GB" sz="1600" dirty="0" smtClean="0">
                          <a:latin typeface="Arial" panose="020B0604020202020204" pitchFamily="34" charset="0"/>
                          <a:cs typeface="Arial" panose="020B0604020202020204" pitchFamily="34" charset="0"/>
                        </a:rPr>
                        <a:t>10.20 – 10.35</a:t>
                      </a:r>
                      <a:endParaRPr lang="en-GB" sz="1600" dirty="0">
                        <a:latin typeface="Arial" panose="020B0604020202020204" pitchFamily="34" charset="0"/>
                        <a:cs typeface="Arial" panose="020B0604020202020204" pitchFamily="34" charset="0"/>
                      </a:endParaRPr>
                    </a:p>
                  </a:txBody>
                  <a:tcPr/>
                </a:tc>
                <a:tc>
                  <a:txBody>
                    <a:bodyPr/>
                    <a:lstStyle/>
                    <a:p>
                      <a:r>
                        <a:rPr lang="en-GB" sz="1600" dirty="0" smtClean="0">
                          <a:latin typeface="Arial" panose="020B0604020202020204" pitchFamily="34" charset="0"/>
                          <a:cs typeface="Arial" panose="020B0604020202020204" pitchFamily="34" charset="0"/>
                        </a:rPr>
                        <a:t>Part</a:t>
                      </a:r>
                      <a:r>
                        <a:rPr lang="en-GB" sz="1600" baseline="0" dirty="0" smtClean="0">
                          <a:latin typeface="Arial" panose="020B0604020202020204" pitchFamily="34" charset="0"/>
                          <a:cs typeface="Arial" panose="020B0604020202020204" pitchFamily="34" charset="0"/>
                        </a:rPr>
                        <a:t> 1 – group exercises </a:t>
                      </a:r>
                      <a:endParaRPr lang="en-GB" sz="1600" dirty="0">
                        <a:latin typeface="Arial" panose="020B0604020202020204" pitchFamily="34" charset="0"/>
                        <a:cs typeface="Arial" panose="020B0604020202020204" pitchFamily="34" charset="0"/>
                      </a:endParaRPr>
                    </a:p>
                  </a:txBody>
                  <a:tcPr/>
                </a:tc>
                <a:tc>
                  <a:txBody>
                    <a:bodyPr/>
                    <a:lstStyle/>
                    <a:p>
                      <a:r>
                        <a:rPr lang="en-GB" sz="1600" dirty="0" smtClean="0">
                          <a:latin typeface="Arial" panose="020B0604020202020204" pitchFamily="34" charset="0"/>
                          <a:cs typeface="Arial" panose="020B0604020202020204" pitchFamily="34" charset="0"/>
                        </a:rPr>
                        <a:t>Table</a:t>
                      </a:r>
                      <a:r>
                        <a:rPr lang="en-GB" sz="1600" baseline="0" dirty="0" smtClean="0">
                          <a:latin typeface="Arial" panose="020B0604020202020204" pitchFamily="34" charset="0"/>
                          <a:cs typeface="Arial" panose="020B0604020202020204" pitchFamily="34" charset="0"/>
                        </a:rPr>
                        <a:t> groups</a:t>
                      </a:r>
                      <a:endParaRPr lang="en-GB" sz="1600" dirty="0">
                        <a:latin typeface="Arial" panose="020B0604020202020204" pitchFamily="34" charset="0"/>
                        <a:cs typeface="Arial" panose="020B0604020202020204" pitchFamily="34" charset="0"/>
                      </a:endParaRPr>
                    </a:p>
                  </a:txBody>
                  <a:tcPr/>
                </a:tc>
              </a:tr>
              <a:tr h="419100">
                <a:tc>
                  <a:txBody>
                    <a:bodyPr/>
                    <a:lstStyle/>
                    <a:p>
                      <a:r>
                        <a:rPr lang="en-GB" sz="1600" dirty="0" smtClean="0">
                          <a:latin typeface="Arial" panose="020B0604020202020204" pitchFamily="34" charset="0"/>
                          <a:cs typeface="Arial" panose="020B0604020202020204" pitchFamily="34" charset="0"/>
                        </a:rPr>
                        <a:t>10.35 – 10.45</a:t>
                      </a:r>
                      <a:endParaRPr lang="en-GB" sz="1600" dirty="0">
                        <a:latin typeface="Arial" panose="020B0604020202020204" pitchFamily="34" charset="0"/>
                        <a:cs typeface="Arial" panose="020B0604020202020204" pitchFamily="34" charset="0"/>
                      </a:endParaRPr>
                    </a:p>
                  </a:txBody>
                  <a:tcPr/>
                </a:tc>
                <a:tc>
                  <a:txBody>
                    <a:bodyPr/>
                    <a:lstStyle/>
                    <a:p>
                      <a:r>
                        <a:rPr lang="en-GB" sz="1600" dirty="0" smtClean="0">
                          <a:latin typeface="Arial" panose="020B0604020202020204" pitchFamily="34" charset="0"/>
                          <a:cs typeface="Arial" panose="020B0604020202020204" pitchFamily="34" charset="0"/>
                        </a:rPr>
                        <a:t>Part 2 - targets</a:t>
                      </a:r>
                      <a:endParaRPr lang="en-GB" sz="1600" dirty="0">
                        <a:latin typeface="Arial" panose="020B0604020202020204" pitchFamily="34" charset="0"/>
                        <a:cs typeface="Arial" panose="020B0604020202020204" pitchFamily="34" charset="0"/>
                      </a:endParaRPr>
                    </a:p>
                  </a:txBody>
                  <a:tcPr/>
                </a:tc>
                <a:tc>
                  <a:txBody>
                    <a:bodyPr/>
                    <a:lstStyle/>
                    <a:p>
                      <a:r>
                        <a:rPr lang="en-GB" sz="1600" dirty="0" smtClean="0">
                          <a:latin typeface="Arial" panose="020B0604020202020204" pitchFamily="34" charset="0"/>
                          <a:cs typeface="Arial" panose="020B0604020202020204" pitchFamily="34" charset="0"/>
                        </a:rPr>
                        <a:t>Clare Wharmby</a:t>
                      </a:r>
                      <a:endParaRPr lang="en-GB" sz="1600" dirty="0">
                        <a:latin typeface="Arial" panose="020B0604020202020204" pitchFamily="34" charset="0"/>
                        <a:cs typeface="Arial" panose="020B0604020202020204" pitchFamily="34" charset="0"/>
                      </a:endParaRPr>
                    </a:p>
                  </a:txBody>
                  <a:tcPr/>
                </a:tc>
              </a:tr>
              <a:tr h="381000">
                <a:tc>
                  <a:txBody>
                    <a:bodyPr/>
                    <a:lstStyle/>
                    <a:p>
                      <a:r>
                        <a:rPr lang="en-GB" sz="1600" dirty="0" smtClean="0">
                          <a:latin typeface="Arial" panose="020B0604020202020204" pitchFamily="34" charset="0"/>
                          <a:cs typeface="Arial" panose="020B0604020202020204" pitchFamily="34" charset="0"/>
                        </a:rPr>
                        <a:t>10.45</a:t>
                      </a:r>
                      <a:r>
                        <a:rPr lang="en-GB" sz="1600" baseline="0" dirty="0" smtClean="0">
                          <a:latin typeface="Arial" panose="020B0604020202020204" pitchFamily="34" charset="0"/>
                          <a:cs typeface="Arial" panose="020B0604020202020204" pitchFamily="34" charset="0"/>
                        </a:rPr>
                        <a:t> – 10.55</a:t>
                      </a:r>
                      <a:endParaRPr lang="en-GB" sz="1600" dirty="0">
                        <a:latin typeface="Arial" panose="020B0604020202020204" pitchFamily="34" charset="0"/>
                        <a:cs typeface="Arial" panose="020B0604020202020204" pitchFamily="34" charset="0"/>
                      </a:endParaRPr>
                    </a:p>
                  </a:txBody>
                  <a:tcPr/>
                </a:tc>
                <a:tc>
                  <a:txBody>
                    <a:bodyPr/>
                    <a:lstStyle/>
                    <a:p>
                      <a:r>
                        <a:rPr lang="en-GB" sz="1600" dirty="0" smtClean="0">
                          <a:latin typeface="Arial" panose="020B0604020202020204" pitchFamily="34" charset="0"/>
                          <a:cs typeface="Arial" panose="020B0604020202020204" pitchFamily="34" charset="0"/>
                        </a:rPr>
                        <a:t>Part 2 – group exercises</a:t>
                      </a:r>
                      <a:endParaRPr lang="en-GB" sz="1600" dirty="0">
                        <a:latin typeface="Arial" panose="020B0604020202020204" pitchFamily="34" charset="0"/>
                        <a:cs typeface="Arial" panose="020B0604020202020204" pitchFamily="34" charset="0"/>
                      </a:endParaRPr>
                    </a:p>
                  </a:txBody>
                  <a:tcPr/>
                </a:tc>
                <a:tc>
                  <a:txBody>
                    <a:bodyPr/>
                    <a:lstStyle/>
                    <a:p>
                      <a:r>
                        <a:rPr lang="en-GB" sz="1600" dirty="0" smtClean="0">
                          <a:latin typeface="Arial" panose="020B0604020202020204" pitchFamily="34" charset="0"/>
                          <a:cs typeface="Arial" panose="020B0604020202020204" pitchFamily="34" charset="0"/>
                        </a:rPr>
                        <a:t>Table groups</a:t>
                      </a:r>
                      <a:endParaRPr lang="en-GB" sz="1600" dirty="0">
                        <a:latin typeface="Arial" panose="020B0604020202020204" pitchFamily="34" charset="0"/>
                        <a:cs typeface="Arial" panose="020B0604020202020204" pitchFamily="34" charset="0"/>
                      </a:endParaRPr>
                    </a:p>
                  </a:txBody>
                  <a:tcPr/>
                </a:tc>
              </a:tr>
              <a:tr h="406400">
                <a:tc>
                  <a:txBody>
                    <a:bodyPr/>
                    <a:lstStyle/>
                    <a:p>
                      <a:r>
                        <a:rPr lang="en-GB" sz="1600" dirty="0" smtClean="0">
                          <a:latin typeface="Arial" panose="020B0604020202020204" pitchFamily="34" charset="0"/>
                          <a:cs typeface="Arial" panose="020B0604020202020204" pitchFamily="34" charset="0"/>
                        </a:rPr>
                        <a:t>10.55</a:t>
                      </a:r>
                      <a:r>
                        <a:rPr lang="en-GB" sz="1600" baseline="0" dirty="0" smtClean="0">
                          <a:latin typeface="Arial" panose="020B0604020202020204" pitchFamily="34" charset="0"/>
                          <a:cs typeface="Arial" panose="020B0604020202020204" pitchFamily="34" charset="0"/>
                        </a:rPr>
                        <a:t> – 11.30</a:t>
                      </a:r>
                      <a:endParaRPr lang="en-GB" sz="1600" dirty="0">
                        <a:latin typeface="Arial" panose="020B0604020202020204" pitchFamily="34" charset="0"/>
                        <a:cs typeface="Arial" panose="020B0604020202020204" pitchFamily="34" charset="0"/>
                      </a:endParaRPr>
                    </a:p>
                  </a:txBody>
                  <a:tcPr/>
                </a:tc>
                <a:tc>
                  <a:txBody>
                    <a:bodyPr/>
                    <a:lstStyle/>
                    <a:p>
                      <a:r>
                        <a:rPr lang="en-GB" sz="1600" dirty="0" smtClean="0">
                          <a:latin typeface="Arial" panose="020B0604020202020204" pitchFamily="34" charset="0"/>
                          <a:cs typeface="Arial" panose="020B0604020202020204" pitchFamily="34" charset="0"/>
                        </a:rPr>
                        <a:t>Part 3 - projects</a:t>
                      </a:r>
                      <a:endParaRPr lang="en-GB" sz="1600" dirty="0">
                        <a:latin typeface="Arial" panose="020B0604020202020204" pitchFamily="34" charset="0"/>
                        <a:cs typeface="Arial" panose="020B0604020202020204" pitchFamily="34" charset="0"/>
                      </a:endParaRPr>
                    </a:p>
                  </a:txBody>
                  <a:tcPr/>
                </a:tc>
                <a:tc>
                  <a:txBody>
                    <a:bodyPr/>
                    <a:lstStyle/>
                    <a:p>
                      <a:r>
                        <a:rPr lang="en-GB" sz="1600" dirty="0" smtClean="0">
                          <a:latin typeface="Arial" panose="020B0604020202020204" pitchFamily="34" charset="0"/>
                          <a:cs typeface="Arial" panose="020B0604020202020204" pitchFamily="34" charset="0"/>
                        </a:rPr>
                        <a:t>Clare Wharmby</a:t>
                      </a:r>
                      <a:endParaRPr lang="en-GB" sz="1600" dirty="0">
                        <a:latin typeface="Arial" panose="020B0604020202020204" pitchFamily="34" charset="0"/>
                        <a:cs typeface="Arial" panose="020B0604020202020204" pitchFamily="34" charset="0"/>
                      </a:endParaRPr>
                    </a:p>
                  </a:txBody>
                  <a:tcPr/>
                </a:tc>
              </a:tr>
              <a:tr h="431800">
                <a:tc>
                  <a:txBody>
                    <a:bodyPr/>
                    <a:lstStyle/>
                    <a:p>
                      <a:r>
                        <a:rPr lang="en-GB" sz="1600" dirty="0" smtClean="0">
                          <a:latin typeface="Arial" panose="020B0604020202020204" pitchFamily="34" charset="0"/>
                          <a:cs typeface="Arial" panose="020B0604020202020204" pitchFamily="34" charset="0"/>
                        </a:rPr>
                        <a:t>11.30 – 11.50</a:t>
                      </a:r>
                      <a:endParaRPr lang="en-GB" sz="1600" dirty="0">
                        <a:latin typeface="Arial" panose="020B0604020202020204" pitchFamily="34" charset="0"/>
                        <a:cs typeface="Arial" panose="020B0604020202020204" pitchFamily="34" charset="0"/>
                      </a:endParaRPr>
                    </a:p>
                  </a:txBody>
                  <a:tcPr/>
                </a:tc>
                <a:tc>
                  <a:txBody>
                    <a:bodyPr/>
                    <a:lstStyle/>
                    <a:p>
                      <a:r>
                        <a:rPr lang="en-GB" sz="1600" dirty="0" smtClean="0">
                          <a:latin typeface="Arial" panose="020B0604020202020204" pitchFamily="34" charset="0"/>
                          <a:cs typeface="Arial" panose="020B0604020202020204" pitchFamily="34" charset="0"/>
                        </a:rPr>
                        <a:t>Part 3 – group exercises</a:t>
                      </a:r>
                      <a:endParaRPr lang="en-GB" sz="1600" dirty="0">
                        <a:latin typeface="Arial" panose="020B0604020202020204" pitchFamily="34" charset="0"/>
                        <a:cs typeface="Arial" panose="020B0604020202020204" pitchFamily="34" charset="0"/>
                      </a:endParaRPr>
                    </a:p>
                  </a:txBody>
                  <a:tcPr/>
                </a:tc>
                <a:tc>
                  <a:txBody>
                    <a:bodyPr/>
                    <a:lstStyle/>
                    <a:p>
                      <a:r>
                        <a:rPr lang="en-GB" sz="1600" dirty="0" smtClean="0">
                          <a:latin typeface="Arial" panose="020B0604020202020204" pitchFamily="34" charset="0"/>
                          <a:cs typeface="Arial" panose="020B0604020202020204" pitchFamily="34" charset="0"/>
                        </a:rPr>
                        <a:t>Table groups</a:t>
                      </a:r>
                      <a:endParaRPr lang="en-GB" sz="1600" dirty="0">
                        <a:latin typeface="Arial" panose="020B0604020202020204" pitchFamily="34" charset="0"/>
                        <a:cs typeface="Arial" panose="020B0604020202020204" pitchFamily="34" charset="0"/>
                      </a:endParaRPr>
                    </a:p>
                  </a:txBody>
                  <a:tcPr/>
                </a:tc>
              </a:tr>
              <a:tr h="393700">
                <a:tc>
                  <a:txBody>
                    <a:bodyPr/>
                    <a:lstStyle/>
                    <a:p>
                      <a:r>
                        <a:rPr lang="en-GB" sz="1600" dirty="0" smtClean="0">
                          <a:latin typeface="Arial" panose="020B0604020202020204" pitchFamily="34" charset="0"/>
                          <a:cs typeface="Arial" panose="020B0604020202020204" pitchFamily="34" charset="0"/>
                        </a:rPr>
                        <a:t>11.50 – 12.10</a:t>
                      </a:r>
                      <a:endParaRPr lang="en-GB" sz="1600" dirty="0">
                        <a:latin typeface="Arial" panose="020B0604020202020204" pitchFamily="34" charset="0"/>
                        <a:cs typeface="Arial" panose="020B0604020202020204" pitchFamily="34" charset="0"/>
                      </a:endParaRPr>
                    </a:p>
                  </a:txBody>
                  <a:tcPr/>
                </a:tc>
                <a:tc>
                  <a:txBody>
                    <a:bodyPr/>
                    <a:lstStyle/>
                    <a:p>
                      <a:r>
                        <a:rPr lang="en-GB" sz="1600" dirty="0" smtClean="0">
                          <a:latin typeface="Arial" panose="020B0604020202020204" pitchFamily="34" charset="0"/>
                          <a:cs typeface="Arial" panose="020B0604020202020204" pitchFamily="34" charset="0"/>
                        </a:rPr>
                        <a:t>Part 4 – increases</a:t>
                      </a:r>
                      <a:r>
                        <a:rPr lang="en-GB" sz="1600" baseline="0" dirty="0" smtClean="0">
                          <a:latin typeface="Arial" panose="020B0604020202020204" pitchFamily="34" charset="0"/>
                          <a:cs typeface="Arial" panose="020B0604020202020204" pitchFamily="34" charset="0"/>
                        </a:rPr>
                        <a:t> and decrease</a:t>
                      </a:r>
                      <a:endParaRPr lang="en-GB" sz="1600" dirty="0">
                        <a:latin typeface="Arial" panose="020B0604020202020204" pitchFamily="34" charset="0"/>
                        <a:cs typeface="Arial" panose="020B0604020202020204" pitchFamily="34" charset="0"/>
                      </a:endParaRPr>
                    </a:p>
                  </a:txBody>
                  <a:tcPr/>
                </a:tc>
                <a:tc>
                  <a:txBody>
                    <a:bodyPr/>
                    <a:lstStyle/>
                    <a:p>
                      <a:r>
                        <a:rPr lang="en-GB" sz="1600" dirty="0" smtClean="0">
                          <a:latin typeface="Arial" panose="020B0604020202020204" pitchFamily="34" charset="0"/>
                          <a:cs typeface="Arial" panose="020B0604020202020204" pitchFamily="34" charset="0"/>
                        </a:rPr>
                        <a:t>Clare</a:t>
                      </a:r>
                      <a:r>
                        <a:rPr lang="en-GB" sz="1600" baseline="0" dirty="0" smtClean="0">
                          <a:latin typeface="Arial" panose="020B0604020202020204" pitchFamily="34" charset="0"/>
                          <a:cs typeface="Arial" panose="020B0604020202020204" pitchFamily="34" charset="0"/>
                        </a:rPr>
                        <a:t> Wharmby</a:t>
                      </a:r>
                      <a:endParaRPr lang="en-GB" sz="1600" dirty="0">
                        <a:latin typeface="Arial" panose="020B0604020202020204" pitchFamily="34" charset="0"/>
                        <a:cs typeface="Arial" panose="020B0604020202020204" pitchFamily="34" charset="0"/>
                      </a:endParaRPr>
                    </a:p>
                  </a:txBody>
                  <a:tcPr/>
                </a:tc>
              </a:tr>
              <a:tr h="381552">
                <a:tc>
                  <a:txBody>
                    <a:bodyPr/>
                    <a:lstStyle/>
                    <a:p>
                      <a:r>
                        <a:rPr lang="en-GB" sz="1600" dirty="0" smtClean="0">
                          <a:latin typeface="Arial" panose="020B0604020202020204" pitchFamily="34" charset="0"/>
                          <a:cs typeface="Arial" panose="020B0604020202020204" pitchFamily="34" charset="0"/>
                        </a:rPr>
                        <a:t>12.10 –</a:t>
                      </a:r>
                      <a:r>
                        <a:rPr lang="en-GB" sz="1600" baseline="0" dirty="0" smtClean="0">
                          <a:latin typeface="Arial" panose="020B0604020202020204" pitchFamily="34" charset="0"/>
                          <a:cs typeface="Arial" panose="020B0604020202020204" pitchFamily="34" charset="0"/>
                        </a:rPr>
                        <a:t> 12.20</a:t>
                      </a:r>
                      <a:endParaRPr lang="en-GB" sz="1600" dirty="0">
                        <a:latin typeface="Arial" panose="020B0604020202020204" pitchFamily="34" charset="0"/>
                        <a:cs typeface="Arial" panose="020B0604020202020204" pitchFamily="34" charset="0"/>
                      </a:endParaRPr>
                    </a:p>
                  </a:txBody>
                  <a:tcPr/>
                </a:tc>
                <a:tc>
                  <a:txBody>
                    <a:bodyPr/>
                    <a:lstStyle/>
                    <a:p>
                      <a:r>
                        <a:rPr lang="en-GB" sz="1600" dirty="0" smtClean="0">
                          <a:latin typeface="Arial" panose="020B0604020202020204" pitchFamily="34" charset="0"/>
                          <a:cs typeface="Arial" panose="020B0604020202020204" pitchFamily="34" charset="0"/>
                        </a:rPr>
                        <a:t>Part</a:t>
                      </a:r>
                      <a:r>
                        <a:rPr lang="en-GB" sz="1600" baseline="0" dirty="0" smtClean="0">
                          <a:latin typeface="Arial" panose="020B0604020202020204" pitchFamily="34" charset="0"/>
                          <a:cs typeface="Arial" panose="020B0604020202020204" pitchFamily="34" charset="0"/>
                        </a:rPr>
                        <a:t> 4 - group exercises</a:t>
                      </a:r>
                      <a:endParaRPr lang="en-GB" sz="1600" dirty="0">
                        <a:latin typeface="Arial" panose="020B0604020202020204" pitchFamily="34" charset="0"/>
                        <a:cs typeface="Arial" panose="020B0604020202020204" pitchFamily="34" charset="0"/>
                      </a:endParaRPr>
                    </a:p>
                  </a:txBody>
                  <a:tcPr/>
                </a:tc>
                <a:tc>
                  <a:txBody>
                    <a:bodyPr/>
                    <a:lstStyle/>
                    <a:p>
                      <a:r>
                        <a:rPr lang="en-GB" sz="1600" dirty="0" smtClean="0">
                          <a:latin typeface="Arial" panose="020B0604020202020204" pitchFamily="34" charset="0"/>
                          <a:cs typeface="Arial" panose="020B0604020202020204" pitchFamily="34" charset="0"/>
                        </a:rPr>
                        <a:t>Table</a:t>
                      </a:r>
                      <a:r>
                        <a:rPr lang="en-GB" sz="1600" baseline="0" dirty="0" smtClean="0">
                          <a:latin typeface="Arial" panose="020B0604020202020204" pitchFamily="34" charset="0"/>
                          <a:cs typeface="Arial" panose="020B0604020202020204" pitchFamily="34" charset="0"/>
                        </a:rPr>
                        <a:t> groups</a:t>
                      </a:r>
                      <a:endParaRPr lang="en-GB" sz="1600" dirty="0">
                        <a:latin typeface="Arial" panose="020B0604020202020204" pitchFamily="34" charset="0"/>
                        <a:cs typeface="Arial" panose="020B0604020202020204" pitchFamily="34" charset="0"/>
                      </a:endParaRPr>
                    </a:p>
                  </a:txBody>
                  <a:tcPr/>
                </a:tc>
              </a:tr>
              <a:tr h="367748">
                <a:tc>
                  <a:txBody>
                    <a:bodyPr/>
                    <a:lstStyle/>
                    <a:p>
                      <a:r>
                        <a:rPr lang="en-GB" sz="1600" baseline="0" dirty="0" smtClean="0">
                          <a:latin typeface="Arial" panose="020B0604020202020204" pitchFamily="34" charset="0"/>
                          <a:cs typeface="Arial" panose="020B0604020202020204" pitchFamily="34" charset="0"/>
                        </a:rPr>
                        <a:t>12.20 – 12.25</a:t>
                      </a:r>
                      <a:endParaRPr lang="en-GB" sz="1600" dirty="0">
                        <a:latin typeface="Arial" panose="020B0604020202020204" pitchFamily="34" charset="0"/>
                        <a:cs typeface="Arial" panose="020B0604020202020204" pitchFamily="34" charset="0"/>
                      </a:endParaRPr>
                    </a:p>
                  </a:txBody>
                  <a:tcPr/>
                </a:tc>
                <a:tc>
                  <a:txBody>
                    <a:bodyPr/>
                    <a:lstStyle/>
                    <a:p>
                      <a:r>
                        <a:rPr lang="en-GB" sz="1600" dirty="0" smtClean="0">
                          <a:latin typeface="Arial" panose="020B0604020202020204" pitchFamily="34" charset="0"/>
                          <a:cs typeface="Arial" panose="020B0604020202020204" pitchFamily="34" charset="0"/>
                        </a:rPr>
                        <a:t>ISM revisit</a:t>
                      </a:r>
                      <a:endParaRPr lang="en-GB" sz="1600" dirty="0">
                        <a:latin typeface="Arial" panose="020B0604020202020204" pitchFamily="34" charset="0"/>
                        <a:cs typeface="Arial" panose="020B060402020202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600" dirty="0" smtClean="0">
                          <a:latin typeface="Arial" panose="020B0604020202020204" pitchFamily="34" charset="0"/>
                          <a:cs typeface="Arial" panose="020B0604020202020204" pitchFamily="34" charset="0"/>
                        </a:rPr>
                        <a:t>June Graham</a:t>
                      </a:r>
                    </a:p>
                  </a:txBody>
                  <a:tcPr/>
                </a:tc>
              </a:tr>
              <a:tr h="355600">
                <a:tc>
                  <a:txBody>
                    <a:bodyPr/>
                    <a:lstStyle/>
                    <a:p>
                      <a:r>
                        <a:rPr lang="en-GB" sz="1600" dirty="0" smtClean="0">
                          <a:latin typeface="Arial" panose="020B0604020202020204" pitchFamily="34" charset="0"/>
                          <a:cs typeface="Arial" panose="020B0604020202020204" pitchFamily="34" charset="0"/>
                        </a:rPr>
                        <a:t>12.25 – 12.30</a:t>
                      </a:r>
                      <a:endParaRPr lang="en-GB" sz="1600" dirty="0">
                        <a:latin typeface="Arial" panose="020B0604020202020204" pitchFamily="34" charset="0"/>
                        <a:cs typeface="Arial" panose="020B0604020202020204" pitchFamily="34" charset="0"/>
                      </a:endParaRPr>
                    </a:p>
                  </a:txBody>
                  <a:tcPr/>
                </a:tc>
                <a:tc>
                  <a:txBody>
                    <a:bodyPr/>
                    <a:lstStyle/>
                    <a:p>
                      <a:r>
                        <a:rPr lang="en-GB" sz="1600" dirty="0" smtClean="0">
                          <a:latin typeface="Arial" panose="020B0604020202020204" pitchFamily="34" charset="0"/>
                          <a:cs typeface="Arial" panose="020B0604020202020204" pitchFamily="34" charset="0"/>
                        </a:rPr>
                        <a:t>W</a:t>
                      </a:r>
                      <a:r>
                        <a:rPr lang="en-GB" sz="1600" baseline="0" dirty="0" smtClean="0">
                          <a:latin typeface="Arial" panose="020B0604020202020204" pitchFamily="34" charset="0"/>
                          <a:cs typeface="Arial" panose="020B0604020202020204" pitchFamily="34" charset="0"/>
                        </a:rPr>
                        <a:t>rap-up</a:t>
                      </a:r>
                      <a:endParaRPr lang="en-GB" sz="1600" dirty="0">
                        <a:latin typeface="Arial" panose="020B0604020202020204" pitchFamily="34" charset="0"/>
                        <a:cs typeface="Arial" panose="020B060402020202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600" dirty="0" smtClean="0">
                          <a:latin typeface="Arial" panose="020B0604020202020204" pitchFamily="34" charset="0"/>
                          <a:cs typeface="Arial" panose="020B0604020202020204" pitchFamily="34" charset="0"/>
                        </a:rPr>
                        <a:t>Rebecca</a:t>
                      </a:r>
                      <a:r>
                        <a:rPr lang="en-GB" sz="1600" baseline="0" dirty="0" smtClean="0">
                          <a:latin typeface="Arial" panose="020B0604020202020204" pitchFamily="34" charset="0"/>
                          <a:cs typeface="Arial" panose="020B0604020202020204" pitchFamily="34" charset="0"/>
                        </a:rPr>
                        <a:t> Vivers &amp; </a:t>
                      </a:r>
                      <a:r>
                        <a:rPr lang="en-GB" sz="1600" baseline="0" smtClean="0">
                          <a:latin typeface="Arial" panose="020B0604020202020204" pitchFamily="34" charset="0"/>
                          <a:cs typeface="Arial" panose="020B0604020202020204" pitchFamily="34" charset="0"/>
                        </a:rPr>
                        <a:t>Jennifer Kaczmarski</a:t>
                      </a:r>
                      <a:endParaRPr lang="en-GB" sz="1600" dirty="0" smtClean="0">
                        <a:latin typeface="Arial" panose="020B0604020202020204" pitchFamily="34" charset="0"/>
                        <a:cs typeface="Arial" panose="020B0604020202020204" pitchFamily="34" charset="0"/>
                      </a:endParaRPr>
                    </a:p>
                  </a:txBody>
                  <a:tcPr/>
                </a:tc>
              </a:tr>
            </a:tbl>
          </a:graphicData>
        </a:graphic>
      </p:graphicFrame>
      <p:sp>
        <p:nvSpPr>
          <p:cNvPr id="3" name="Rectangle 2"/>
          <p:cNvSpPr/>
          <p:nvPr/>
        </p:nvSpPr>
        <p:spPr>
          <a:xfrm>
            <a:off x="0" y="214769"/>
            <a:ext cx="5852161" cy="785991"/>
          </a:xfrm>
          <a:prstGeom prst="rect">
            <a:avLst/>
          </a:prstGeom>
          <a:solidFill>
            <a:srgbClr val="00B2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3200" dirty="0">
                <a:solidFill>
                  <a:schemeClr val="bg1"/>
                </a:solidFill>
                <a:latin typeface="Arial"/>
                <a:cs typeface="Arial"/>
              </a:rPr>
              <a:t>Agenda</a:t>
            </a:r>
          </a:p>
        </p:txBody>
      </p:sp>
    </p:spTree>
    <p:extLst>
      <p:ext uri="{BB962C8B-B14F-4D97-AF65-F5344CB8AC3E}">
        <p14:creationId xmlns:p14="http://schemas.microsoft.com/office/powerpoint/2010/main" val="10865866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456069"/>
            <a:ext cx="5852161" cy="785991"/>
          </a:xfrm>
          <a:prstGeom prst="rect">
            <a:avLst/>
          </a:prstGeom>
          <a:solidFill>
            <a:srgbClr val="00B2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ectangle 6"/>
          <p:cNvSpPr/>
          <p:nvPr/>
        </p:nvSpPr>
        <p:spPr>
          <a:xfrm>
            <a:off x="459105" y="561717"/>
            <a:ext cx="5652135" cy="584775"/>
          </a:xfrm>
          <a:prstGeom prst="rect">
            <a:avLst/>
          </a:prstGeom>
        </p:spPr>
        <p:txBody>
          <a:bodyPr wrap="square">
            <a:spAutoFit/>
          </a:bodyPr>
          <a:lstStyle/>
          <a:p>
            <a:r>
              <a:rPr lang="en-GB" sz="3200" dirty="0" smtClean="0">
                <a:solidFill>
                  <a:schemeClr val="bg1"/>
                </a:solidFill>
                <a:latin typeface="Arial"/>
                <a:cs typeface="Arial"/>
              </a:rPr>
              <a:t>SSN reporting team</a:t>
            </a:r>
            <a:endParaRPr lang="en-GB" sz="3200" dirty="0">
              <a:solidFill>
                <a:schemeClr val="bg1"/>
              </a:solidFill>
              <a:latin typeface="Arial"/>
              <a:cs typeface="Arial"/>
            </a:endParaRPr>
          </a:p>
        </p:txBody>
      </p:sp>
      <p:graphicFrame>
        <p:nvGraphicFramePr>
          <p:cNvPr id="6" name="Table 5"/>
          <p:cNvGraphicFramePr>
            <a:graphicFrameLocks noGrp="1"/>
          </p:cNvGraphicFramePr>
          <p:nvPr>
            <p:extLst>
              <p:ext uri="{D42A27DB-BD31-4B8C-83A1-F6EECF244321}">
                <p14:modId xmlns:p14="http://schemas.microsoft.com/office/powerpoint/2010/main" val="1909562337"/>
              </p:ext>
            </p:extLst>
          </p:nvPr>
        </p:nvGraphicFramePr>
        <p:xfrm>
          <a:off x="6497929" y="3918194"/>
          <a:ext cx="1604671" cy="2351332"/>
        </p:xfrm>
        <a:graphic>
          <a:graphicData uri="http://schemas.openxmlformats.org/drawingml/2006/table">
            <a:tbl>
              <a:tblPr firstRow="1" bandRow="1">
                <a:tableStyleId>{5C22544A-7EE6-4342-B048-85BDC9FD1C3A}</a:tableStyleId>
              </a:tblPr>
              <a:tblGrid>
                <a:gridCol w="1604671"/>
              </a:tblGrid>
              <a:tr h="1711252">
                <a:tc>
                  <a:txBody>
                    <a:bodyPr/>
                    <a:lstStyle/>
                    <a:p>
                      <a:endParaRPr lang="en-GB" dirty="0"/>
                    </a:p>
                  </a:txBody>
                  <a:tcPr/>
                </a:tc>
              </a:tr>
              <a:tr h="391935">
                <a:tc>
                  <a:txBody>
                    <a:bodyPr/>
                    <a:lstStyle/>
                    <a:p>
                      <a:r>
                        <a:rPr lang="en-GB" b="1" dirty="0" smtClean="0"/>
                        <a:t>Clare Wharmby</a:t>
                      </a:r>
                      <a:endParaRPr lang="en-GB" b="1" dirty="0"/>
                    </a:p>
                  </a:txBody>
                  <a:tcPr/>
                </a:tc>
              </a:tr>
            </a:tbl>
          </a:graphicData>
        </a:graphic>
      </p:graphicFrame>
      <p:pic>
        <p:nvPicPr>
          <p:cNvPr id="9" name="Picture 8"/>
          <p:cNvPicPr>
            <a:picLocks noChangeAspect="1"/>
          </p:cNvPicPr>
          <p:nvPr/>
        </p:nvPicPr>
        <p:blipFill rotWithShape="1">
          <a:blip r:embed="rId2"/>
          <a:srcRect r="1739" b="12284"/>
          <a:stretch/>
        </p:blipFill>
        <p:spPr>
          <a:xfrm>
            <a:off x="6778088" y="4077895"/>
            <a:ext cx="1161534" cy="1448688"/>
          </a:xfrm>
          <a:prstGeom prst="rect">
            <a:avLst/>
          </a:prstGeom>
        </p:spPr>
      </p:pic>
      <p:graphicFrame>
        <p:nvGraphicFramePr>
          <p:cNvPr id="12" name="Table 11"/>
          <p:cNvGraphicFramePr>
            <a:graphicFrameLocks noGrp="1"/>
          </p:cNvGraphicFramePr>
          <p:nvPr>
            <p:extLst>
              <p:ext uri="{D42A27DB-BD31-4B8C-83A1-F6EECF244321}">
                <p14:modId xmlns:p14="http://schemas.microsoft.com/office/powerpoint/2010/main" val="1284007989"/>
              </p:ext>
            </p:extLst>
          </p:nvPr>
        </p:nvGraphicFramePr>
        <p:xfrm>
          <a:off x="239703" y="1834959"/>
          <a:ext cx="1648463" cy="1950193"/>
        </p:xfrm>
        <a:graphic>
          <a:graphicData uri="http://schemas.openxmlformats.org/drawingml/2006/table">
            <a:tbl>
              <a:tblPr firstRow="1" bandRow="1">
                <a:tableStyleId>{5C22544A-7EE6-4342-B048-85BDC9FD1C3A}</a:tableStyleId>
              </a:tblPr>
              <a:tblGrid>
                <a:gridCol w="1648463"/>
              </a:tblGrid>
              <a:tr h="1554193">
                <a:tc>
                  <a:txBody>
                    <a:bodyPr/>
                    <a:lstStyle/>
                    <a:p>
                      <a:endParaRPr lang="en-GB" dirty="0"/>
                    </a:p>
                  </a:txBody>
                  <a:tcPr/>
                </a:tc>
              </a:tr>
              <a:tr h="396000">
                <a:tc>
                  <a:txBody>
                    <a:bodyPr/>
                    <a:lstStyle/>
                    <a:p>
                      <a:r>
                        <a:rPr lang="en-GB" b="1" dirty="0" smtClean="0"/>
                        <a:t>Kate</a:t>
                      </a:r>
                      <a:r>
                        <a:rPr lang="en-GB" b="1" baseline="0" dirty="0" smtClean="0"/>
                        <a:t> Airlie</a:t>
                      </a:r>
                      <a:endParaRPr lang="en-GB" b="1" dirty="0"/>
                    </a:p>
                  </a:txBody>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2014464615"/>
              </p:ext>
            </p:extLst>
          </p:nvPr>
        </p:nvGraphicFramePr>
        <p:xfrm>
          <a:off x="4949133" y="1708405"/>
          <a:ext cx="1548796" cy="2013194"/>
        </p:xfrm>
        <a:graphic>
          <a:graphicData uri="http://schemas.openxmlformats.org/drawingml/2006/table">
            <a:tbl>
              <a:tblPr firstRow="1" bandRow="1">
                <a:tableStyleId>{5C22544A-7EE6-4342-B048-85BDC9FD1C3A}</a:tableStyleId>
              </a:tblPr>
              <a:tblGrid>
                <a:gridCol w="1548796"/>
              </a:tblGrid>
              <a:tr h="1647434">
                <a:tc>
                  <a:txBody>
                    <a:bodyPr/>
                    <a:lstStyle/>
                    <a:p>
                      <a:endParaRPr lang="en-GB" dirty="0"/>
                    </a:p>
                  </a:txBody>
                  <a:tcPr/>
                </a:tc>
              </a:tr>
              <a:tr h="360000">
                <a:tc>
                  <a:txBody>
                    <a:bodyPr/>
                    <a:lstStyle/>
                    <a:p>
                      <a:r>
                        <a:rPr lang="en-GB" b="1" dirty="0" smtClean="0"/>
                        <a:t>June</a:t>
                      </a:r>
                      <a:r>
                        <a:rPr lang="en-GB" b="1" baseline="0" dirty="0" smtClean="0"/>
                        <a:t> Graham</a:t>
                      </a:r>
                      <a:endParaRPr lang="en-GB" b="1" dirty="0"/>
                    </a:p>
                  </a:txBody>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4031806066"/>
              </p:ext>
            </p:extLst>
          </p:nvPr>
        </p:nvGraphicFramePr>
        <p:xfrm>
          <a:off x="3243134" y="3915949"/>
          <a:ext cx="1592584" cy="2305316"/>
        </p:xfrm>
        <a:graphic>
          <a:graphicData uri="http://schemas.openxmlformats.org/drawingml/2006/table">
            <a:tbl>
              <a:tblPr firstRow="1" bandRow="1">
                <a:tableStyleId>{5C22544A-7EE6-4342-B048-85BDC9FD1C3A}</a:tableStyleId>
              </a:tblPr>
              <a:tblGrid>
                <a:gridCol w="1592584"/>
              </a:tblGrid>
              <a:tr h="1665236">
                <a:tc>
                  <a:txBody>
                    <a:bodyPr/>
                    <a:lstStyle/>
                    <a:p>
                      <a:endParaRPr lang="en-GB" dirty="0"/>
                    </a:p>
                  </a:txBody>
                  <a:tcPr/>
                </a:tc>
              </a:tr>
              <a:tr h="572239">
                <a:tc>
                  <a:txBody>
                    <a:bodyPr/>
                    <a:lstStyle/>
                    <a:p>
                      <a:r>
                        <a:rPr lang="en-GB" b="1" dirty="0" smtClean="0"/>
                        <a:t>Jennifer</a:t>
                      </a:r>
                      <a:r>
                        <a:rPr lang="en-GB" b="1" baseline="0" dirty="0" smtClean="0"/>
                        <a:t> Kaczmarski</a:t>
                      </a:r>
                      <a:endParaRPr lang="en-GB" b="1" dirty="0"/>
                    </a:p>
                  </a:txBody>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3218040080"/>
              </p:ext>
            </p:extLst>
          </p:nvPr>
        </p:nvGraphicFramePr>
        <p:xfrm>
          <a:off x="2612805" y="1479428"/>
          <a:ext cx="1551896" cy="2267925"/>
        </p:xfrm>
        <a:graphic>
          <a:graphicData uri="http://schemas.openxmlformats.org/drawingml/2006/table">
            <a:tbl>
              <a:tblPr firstRow="1" bandRow="1">
                <a:tableStyleId>{5C22544A-7EE6-4342-B048-85BDC9FD1C3A}</a:tableStyleId>
              </a:tblPr>
              <a:tblGrid>
                <a:gridCol w="1551896"/>
              </a:tblGrid>
              <a:tr h="1556785">
                <a:tc>
                  <a:txBody>
                    <a:bodyPr/>
                    <a:lstStyle/>
                    <a:p>
                      <a:endParaRPr lang="en-GB" sz="2000" dirty="0"/>
                    </a:p>
                  </a:txBody>
                  <a:tcPr marL="101540" marR="101540" marT="50770" marB="50770"/>
                </a:tc>
              </a:tr>
              <a:tr h="439741">
                <a:tc>
                  <a:txBody>
                    <a:bodyPr/>
                    <a:lstStyle/>
                    <a:p>
                      <a:r>
                        <a:rPr lang="en-GB" sz="2000" b="1" dirty="0" smtClean="0"/>
                        <a:t>Rebecca</a:t>
                      </a:r>
                      <a:r>
                        <a:rPr lang="en-GB" sz="2000" b="1" baseline="0" dirty="0" smtClean="0"/>
                        <a:t> Vivers</a:t>
                      </a:r>
                      <a:endParaRPr lang="en-GB" sz="2000" b="1" dirty="0"/>
                    </a:p>
                  </a:txBody>
                  <a:tcPr marL="101540" marR="101540" marT="50770" marB="50770"/>
                </a:tc>
              </a:tr>
            </a:tbl>
          </a:graphicData>
        </a:graphic>
      </p:graphicFrame>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569" y="1934892"/>
            <a:ext cx="1360730" cy="1360730"/>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7668" t="11000" r="9333"/>
          <a:stretch/>
        </p:blipFill>
        <p:spPr>
          <a:xfrm>
            <a:off x="3386700" y="4077895"/>
            <a:ext cx="1315040" cy="1410103"/>
          </a:xfrm>
          <a:prstGeom prst="rect">
            <a:avLst/>
          </a:prstGeom>
        </p:spPr>
      </p:pic>
      <p:pic>
        <p:nvPicPr>
          <p:cNvPr id="17" name="Picture 16"/>
          <p:cNvPicPr>
            <a:picLocks noChangeAspect="1"/>
          </p:cNvPicPr>
          <p:nvPr/>
        </p:nvPicPr>
        <p:blipFill rotWithShape="1">
          <a:blip r:embed="rId5">
            <a:extLst>
              <a:ext uri="{28A0092B-C50C-407E-A947-70E740481C1C}">
                <a14:useLocalDpi xmlns:a14="http://schemas.microsoft.com/office/drawing/2010/main" val="0"/>
              </a:ext>
            </a:extLst>
          </a:blip>
          <a:srcRect l="28045" t="17778" r="17068" b="26481"/>
          <a:stretch/>
        </p:blipFill>
        <p:spPr>
          <a:xfrm>
            <a:off x="5091460" y="1875265"/>
            <a:ext cx="1264141" cy="1383659"/>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06880" y="1581505"/>
            <a:ext cx="1359639" cy="1359639"/>
          </a:xfrm>
          <a:prstGeom prst="rect">
            <a:avLst/>
          </a:prstGeom>
        </p:spPr>
      </p:pic>
      <p:graphicFrame>
        <p:nvGraphicFramePr>
          <p:cNvPr id="20" name="Table 19"/>
          <p:cNvGraphicFramePr>
            <a:graphicFrameLocks noGrp="1"/>
          </p:cNvGraphicFramePr>
          <p:nvPr>
            <p:extLst>
              <p:ext uri="{D42A27DB-BD31-4B8C-83A1-F6EECF244321}">
                <p14:modId xmlns:p14="http://schemas.microsoft.com/office/powerpoint/2010/main" val="605808415"/>
              </p:ext>
            </p:extLst>
          </p:nvPr>
        </p:nvGraphicFramePr>
        <p:xfrm>
          <a:off x="931765" y="4095020"/>
          <a:ext cx="1648463" cy="1950193"/>
        </p:xfrm>
        <a:graphic>
          <a:graphicData uri="http://schemas.openxmlformats.org/drawingml/2006/table">
            <a:tbl>
              <a:tblPr firstRow="1" bandRow="1">
                <a:tableStyleId>{5C22544A-7EE6-4342-B048-85BDC9FD1C3A}</a:tableStyleId>
              </a:tblPr>
              <a:tblGrid>
                <a:gridCol w="1648463"/>
              </a:tblGrid>
              <a:tr h="1554193">
                <a:tc>
                  <a:txBody>
                    <a:bodyPr/>
                    <a:lstStyle/>
                    <a:p>
                      <a:endParaRPr lang="en-GB" dirty="0"/>
                    </a:p>
                  </a:txBody>
                  <a:tcPr/>
                </a:tc>
              </a:tr>
              <a:tr h="396000">
                <a:tc>
                  <a:txBody>
                    <a:bodyPr/>
                    <a:lstStyle/>
                    <a:p>
                      <a:r>
                        <a:rPr lang="en-GB" b="1" dirty="0" smtClean="0"/>
                        <a:t>Jen</a:t>
                      </a:r>
                      <a:r>
                        <a:rPr lang="en-GB" b="1" baseline="0" dirty="0" smtClean="0"/>
                        <a:t> Cassells</a:t>
                      </a:r>
                      <a:endParaRPr lang="en-GB" b="1" dirty="0"/>
                    </a:p>
                  </a:txBody>
                  <a:tcPr/>
                </a:tc>
              </a:tr>
            </a:tbl>
          </a:graphicData>
        </a:graphic>
      </p:graphicFrame>
      <p:sp>
        <p:nvSpPr>
          <p:cNvPr id="2" name="Freeform 1"/>
          <p:cNvSpPr/>
          <p:nvPr/>
        </p:nvSpPr>
        <p:spPr>
          <a:xfrm>
            <a:off x="1320800" y="4394200"/>
            <a:ext cx="952500" cy="958359"/>
          </a:xfrm>
          <a:custGeom>
            <a:avLst/>
            <a:gdLst>
              <a:gd name="connsiteX0" fmla="*/ 838200 w 952500"/>
              <a:gd name="connsiteY0" fmla="*/ 114300 h 958359"/>
              <a:gd name="connsiteX1" fmla="*/ 165100 w 952500"/>
              <a:gd name="connsiteY1" fmla="*/ 12700 h 958359"/>
              <a:gd name="connsiteX2" fmla="*/ 139700 w 952500"/>
              <a:gd name="connsiteY2" fmla="*/ 50800 h 958359"/>
              <a:gd name="connsiteX3" fmla="*/ 88900 w 952500"/>
              <a:gd name="connsiteY3" fmla="*/ 63500 h 958359"/>
              <a:gd name="connsiteX4" fmla="*/ 25400 w 952500"/>
              <a:gd name="connsiteY4" fmla="*/ 139700 h 958359"/>
              <a:gd name="connsiteX5" fmla="*/ 12700 w 952500"/>
              <a:gd name="connsiteY5" fmla="*/ 279400 h 958359"/>
              <a:gd name="connsiteX6" fmla="*/ 0 w 952500"/>
              <a:gd name="connsiteY6" fmla="*/ 330200 h 958359"/>
              <a:gd name="connsiteX7" fmla="*/ 25400 w 952500"/>
              <a:gd name="connsiteY7" fmla="*/ 635000 h 958359"/>
              <a:gd name="connsiteX8" fmla="*/ 101600 w 952500"/>
              <a:gd name="connsiteY8" fmla="*/ 711200 h 958359"/>
              <a:gd name="connsiteX9" fmla="*/ 177800 w 952500"/>
              <a:gd name="connsiteY9" fmla="*/ 787400 h 958359"/>
              <a:gd name="connsiteX10" fmla="*/ 203200 w 952500"/>
              <a:gd name="connsiteY10" fmla="*/ 825500 h 958359"/>
              <a:gd name="connsiteX11" fmla="*/ 254000 w 952500"/>
              <a:gd name="connsiteY11" fmla="*/ 838200 h 958359"/>
              <a:gd name="connsiteX12" fmla="*/ 330200 w 952500"/>
              <a:gd name="connsiteY12" fmla="*/ 889000 h 958359"/>
              <a:gd name="connsiteX13" fmla="*/ 431800 w 952500"/>
              <a:gd name="connsiteY13" fmla="*/ 914400 h 958359"/>
              <a:gd name="connsiteX14" fmla="*/ 622300 w 952500"/>
              <a:gd name="connsiteY14" fmla="*/ 952500 h 958359"/>
              <a:gd name="connsiteX15" fmla="*/ 889000 w 952500"/>
              <a:gd name="connsiteY15" fmla="*/ 901700 h 958359"/>
              <a:gd name="connsiteX16" fmla="*/ 914400 w 952500"/>
              <a:gd name="connsiteY16" fmla="*/ 850900 h 958359"/>
              <a:gd name="connsiteX17" fmla="*/ 927100 w 952500"/>
              <a:gd name="connsiteY17" fmla="*/ 571500 h 958359"/>
              <a:gd name="connsiteX18" fmla="*/ 952500 w 952500"/>
              <a:gd name="connsiteY18" fmla="*/ 330200 h 958359"/>
              <a:gd name="connsiteX19" fmla="*/ 939800 w 952500"/>
              <a:gd name="connsiteY19" fmla="*/ 76200 h 958359"/>
              <a:gd name="connsiteX20" fmla="*/ 889000 w 952500"/>
              <a:gd name="connsiteY20" fmla="*/ 12700 h 958359"/>
              <a:gd name="connsiteX21" fmla="*/ 850900 w 952500"/>
              <a:gd name="connsiteY21" fmla="*/ 0 h 958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52500" h="958359">
                <a:moveTo>
                  <a:pt x="838200" y="114300"/>
                </a:moveTo>
                <a:cubicBezTo>
                  <a:pt x="613833" y="80433"/>
                  <a:pt x="391076" y="33243"/>
                  <a:pt x="165100" y="12700"/>
                </a:cubicBezTo>
                <a:cubicBezTo>
                  <a:pt x="149899" y="11318"/>
                  <a:pt x="152400" y="42333"/>
                  <a:pt x="139700" y="50800"/>
                </a:cubicBezTo>
                <a:cubicBezTo>
                  <a:pt x="125177" y="60482"/>
                  <a:pt x="105833" y="59267"/>
                  <a:pt x="88900" y="63500"/>
                </a:cubicBezTo>
                <a:cubicBezTo>
                  <a:pt x="75944" y="76456"/>
                  <a:pt x="30222" y="117196"/>
                  <a:pt x="25400" y="139700"/>
                </a:cubicBezTo>
                <a:cubicBezTo>
                  <a:pt x="15603" y="185421"/>
                  <a:pt x="18880" y="233051"/>
                  <a:pt x="12700" y="279400"/>
                </a:cubicBezTo>
                <a:cubicBezTo>
                  <a:pt x="10393" y="296701"/>
                  <a:pt x="4233" y="313267"/>
                  <a:pt x="0" y="330200"/>
                </a:cubicBezTo>
                <a:cubicBezTo>
                  <a:pt x="8467" y="431800"/>
                  <a:pt x="7478" y="534635"/>
                  <a:pt x="25400" y="635000"/>
                </a:cubicBezTo>
                <a:cubicBezTo>
                  <a:pt x="33503" y="680374"/>
                  <a:pt x="74124" y="686777"/>
                  <a:pt x="101600" y="711200"/>
                </a:cubicBezTo>
                <a:cubicBezTo>
                  <a:pt x="128448" y="735065"/>
                  <a:pt x="157875" y="757512"/>
                  <a:pt x="177800" y="787400"/>
                </a:cubicBezTo>
                <a:cubicBezTo>
                  <a:pt x="186267" y="800100"/>
                  <a:pt x="190500" y="817033"/>
                  <a:pt x="203200" y="825500"/>
                </a:cubicBezTo>
                <a:cubicBezTo>
                  <a:pt x="217723" y="835182"/>
                  <a:pt x="237067" y="833967"/>
                  <a:pt x="254000" y="838200"/>
                </a:cubicBezTo>
                <a:cubicBezTo>
                  <a:pt x="279400" y="855133"/>
                  <a:pt x="300584" y="881596"/>
                  <a:pt x="330200" y="889000"/>
                </a:cubicBezTo>
                <a:cubicBezTo>
                  <a:pt x="364067" y="897467"/>
                  <a:pt x="397366" y="908661"/>
                  <a:pt x="431800" y="914400"/>
                </a:cubicBezTo>
                <a:cubicBezTo>
                  <a:pt x="597405" y="942001"/>
                  <a:pt x="535342" y="923514"/>
                  <a:pt x="622300" y="952500"/>
                </a:cubicBezTo>
                <a:cubicBezTo>
                  <a:pt x="752443" y="945270"/>
                  <a:pt x="824327" y="992243"/>
                  <a:pt x="889000" y="901700"/>
                </a:cubicBezTo>
                <a:cubicBezTo>
                  <a:pt x="900004" y="886294"/>
                  <a:pt x="905933" y="867833"/>
                  <a:pt x="914400" y="850900"/>
                </a:cubicBezTo>
                <a:cubicBezTo>
                  <a:pt x="918633" y="757767"/>
                  <a:pt x="921929" y="664586"/>
                  <a:pt x="927100" y="571500"/>
                </a:cubicBezTo>
                <a:cubicBezTo>
                  <a:pt x="936957" y="394074"/>
                  <a:pt x="929739" y="444006"/>
                  <a:pt x="952500" y="330200"/>
                </a:cubicBezTo>
                <a:cubicBezTo>
                  <a:pt x="948267" y="245533"/>
                  <a:pt x="947144" y="160654"/>
                  <a:pt x="939800" y="76200"/>
                </a:cubicBezTo>
                <a:cubicBezTo>
                  <a:pt x="936471" y="37916"/>
                  <a:pt x="922051" y="29225"/>
                  <a:pt x="889000" y="12700"/>
                </a:cubicBezTo>
                <a:cubicBezTo>
                  <a:pt x="877026" y="6713"/>
                  <a:pt x="850900" y="0"/>
                  <a:pt x="850900" y="0"/>
                </a:cubicBezTo>
              </a:path>
            </a:pathLst>
          </a:cu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Freeform 3"/>
          <p:cNvSpPr/>
          <p:nvPr/>
        </p:nvSpPr>
        <p:spPr>
          <a:xfrm>
            <a:off x="1917700" y="4691070"/>
            <a:ext cx="215900" cy="58730"/>
          </a:xfrm>
          <a:custGeom>
            <a:avLst/>
            <a:gdLst>
              <a:gd name="connsiteX0" fmla="*/ 0 w 215900"/>
              <a:gd name="connsiteY0" fmla="*/ 46030 h 58730"/>
              <a:gd name="connsiteX1" fmla="*/ 203200 w 215900"/>
              <a:gd name="connsiteY1" fmla="*/ 46030 h 58730"/>
              <a:gd name="connsiteX2" fmla="*/ 215900 w 215900"/>
              <a:gd name="connsiteY2" fmla="*/ 58730 h 58730"/>
            </a:gdLst>
            <a:ahLst/>
            <a:cxnLst>
              <a:cxn ang="0">
                <a:pos x="connsiteX0" y="connsiteY0"/>
              </a:cxn>
              <a:cxn ang="0">
                <a:pos x="connsiteX1" y="connsiteY1"/>
              </a:cxn>
              <a:cxn ang="0">
                <a:pos x="connsiteX2" y="connsiteY2"/>
              </a:cxn>
            </a:cxnLst>
            <a:rect l="l" t="t" r="r" b="b"/>
            <a:pathLst>
              <a:path w="215900" h="58730">
                <a:moveTo>
                  <a:pt x="0" y="46030"/>
                </a:moveTo>
                <a:cubicBezTo>
                  <a:pt x="182601" y="3891"/>
                  <a:pt x="125163" y="-32007"/>
                  <a:pt x="203200" y="46030"/>
                </a:cubicBezTo>
                <a:lnTo>
                  <a:pt x="215900" y="58730"/>
                </a:lnTo>
              </a:path>
            </a:pathLst>
          </a:cu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Freeform 9"/>
          <p:cNvSpPr/>
          <p:nvPr/>
        </p:nvSpPr>
        <p:spPr>
          <a:xfrm>
            <a:off x="1473200" y="4648200"/>
            <a:ext cx="317500" cy="127000"/>
          </a:xfrm>
          <a:custGeom>
            <a:avLst/>
            <a:gdLst>
              <a:gd name="connsiteX0" fmla="*/ 0 w 317500"/>
              <a:gd name="connsiteY0" fmla="*/ 101600 h 127000"/>
              <a:gd name="connsiteX1" fmla="*/ 63500 w 317500"/>
              <a:gd name="connsiteY1" fmla="*/ 63500 h 127000"/>
              <a:gd name="connsiteX2" fmla="*/ 139700 w 317500"/>
              <a:gd name="connsiteY2" fmla="*/ 12700 h 127000"/>
              <a:gd name="connsiteX3" fmla="*/ 177800 w 317500"/>
              <a:gd name="connsiteY3" fmla="*/ 0 h 127000"/>
              <a:gd name="connsiteX4" fmla="*/ 215900 w 317500"/>
              <a:gd name="connsiteY4" fmla="*/ 76200 h 127000"/>
              <a:gd name="connsiteX5" fmla="*/ 317500 w 317500"/>
              <a:gd name="connsiteY5" fmla="*/ 127000 h 12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500" h="127000">
                <a:moveTo>
                  <a:pt x="0" y="101600"/>
                </a:moveTo>
                <a:cubicBezTo>
                  <a:pt x="21167" y="88900"/>
                  <a:pt x="42675" y="76752"/>
                  <a:pt x="63500" y="63500"/>
                </a:cubicBezTo>
                <a:cubicBezTo>
                  <a:pt x="89254" y="47111"/>
                  <a:pt x="110740" y="22353"/>
                  <a:pt x="139700" y="12700"/>
                </a:cubicBezTo>
                <a:lnTo>
                  <a:pt x="177800" y="0"/>
                </a:lnTo>
                <a:cubicBezTo>
                  <a:pt x="184720" y="20760"/>
                  <a:pt x="195168" y="63242"/>
                  <a:pt x="215900" y="76200"/>
                </a:cubicBezTo>
                <a:cubicBezTo>
                  <a:pt x="371561" y="173488"/>
                  <a:pt x="242712" y="52212"/>
                  <a:pt x="317500" y="127000"/>
                </a:cubicBezTo>
              </a:path>
            </a:pathLst>
          </a:cu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Freeform 10"/>
          <p:cNvSpPr/>
          <p:nvPr/>
        </p:nvSpPr>
        <p:spPr>
          <a:xfrm>
            <a:off x="1625600" y="5054600"/>
            <a:ext cx="446567" cy="114300"/>
          </a:xfrm>
          <a:custGeom>
            <a:avLst/>
            <a:gdLst>
              <a:gd name="connsiteX0" fmla="*/ 0 w 446567"/>
              <a:gd name="connsiteY0" fmla="*/ 25400 h 114300"/>
              <a:gd name="connsiteX1" fmla="*/ 292100 w 446567"/>
              <a:gd name="connsiteY1" fmla="*/ 114300 h 114300"/>
              <a:gd name="connsiteX2" fmla="*/ 381000 w 446567"/>
              <a:gd name="connsiteY2" fmla="*/ 101600 h 114300"/>
              <a:gd name="connsiteX3" fmla="*/ 419100 w 446567"/>
              <a:gd name="connsiteY3" fmla="*/ 88900 h 114300"/>
              <a:gd name="connsiteX4" fmla="*/ 444500 w 446567"/>
              <a:gd name="connsiteY4" fmla="*/ 50800 h 114300"/>
              <a:gd name="connsiteX5" fmla="*/ 444500 w 446567"/>
              <a:gd name="connsiteY5" fmla="*/ 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567" h="114300">
                <a:moveTo>
                  <a:pt x="0" y="25400"/>
                </a:moveTo>
                <a:cubicBezTo>
                  <a:pt x="257944" y="106856"/>
                  <a:pt x="159470" y="81142"/>
                  <a:pt x="292100" y="114300"/>
                </a:cubicBezTo>
                <a:cubicBezTo>
                  <a:pt x="321733" y="110067"/>
                  <a:pt x="351647" y="107471"/>
                  <a:pt x="381000" y="101600"/>
                </a:cubicBezTo>
                <a:cubicBezTo>
                  <a:pt x="394127" y="98975"/>
                  <a:pt x="408647" y="97263"/>
                  <a:pt x="419100" y="88900"/>
                </a:cubicBezTo>
                <a:cubicBezTo>
                  <a:pt x="431019" y="79365"/>
                  <a:pt x="440307" y="65476"/>
                  <a:pt x="444500" y="50800"/>
                </a:cubicBezTo>
                <a:cubicBezTo>
                  <a:pt x="449152" y="34518"/>
                  <a:pt x="444500" y="16933"/>
                  <a:pt x="444500" y="0"/>
                </a:cubicBezTo>
              </a:path>
            </a:pathLst>
          </a:cu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Freeform 12"/>
          <p:cNvSpPr/>
          <p:nvPr/>
        </p:nvSpPr>
        <p:spPr>
          <a:xfrm>
            <a:off x="2031620" y="4799878"/>
            <a:ext cx="76580" cy="79909"/>
          </a:xfrm>
          <a:custGeom>
            <a:avLst/>
            <a:gdLst>
              <a:gd name="connsiteX0" fmla="*/ 38480 w 76580"/>
              <a:gd name="connsiteY0" fmla="*/ 722 h 79909"/>
              <a:gd name="connsiteX1" fmla="*/ 380 w 76580"/>
              <a:gd name="connsiteY1" fmla="*/ 64222 h 79909"/>
              <a:gd name="connsiteX2" fmla="*/ 51180 w 76580"/>
              <a:gd name="connsiteY2" fmla="*/ 76922 h 79909"/>
              <a:gd name="connsiteX3" fmla="*/ 76580 w 76580"/>
              <a:gd name="connsiteY3" fmla="*/ 38822 h 79909"/>
              <a:gd name="connsiteX4" fmla="*/ 38480 w 76580"/>
              <a:gd name="connsiteY4" fmla="*/ 722 h 79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580" h="79909">
                <a:moveTo>
                  <a:pt x="38480" y="722"/>
                </a:moveTo>
                <a:cubicBezTo>
                  <a:pt x="25780" y="4955"/>
                  <a:pt x="-3678" y="39873"/>
                  <a:pt x="380" y="64222"/>
                </a:cubicBezTo>
                <a:cubicBezTo>
                  <a:pt x="3249" y="81439"/>
                  <a:pt x="34621" y="82442"/>
                  <a:pt x="51180" y="76922"/>
                </a:cubicBezTo>
                <a:cubicBezTo>
                  <a:pt x="65660" y="72095"/>
                  <a:pt x="68113" y="51522"/>
                  <a:pt x="76580" y="38822"/>
                </a:cubicBezTo>
                <a:cubicBezTo>
                  <a:pt x="34958" y="11074"/>
                  <a:pt x="51180" y="-3511"/>
                  <a:pt x="38480" y="722"/>
                </a:cubicBezTo>
                <a:close/>
              </a:path>
            </a:pathLst>
          </a:cu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 name="Freeform 20"/>
          <p:cNvSpPr/>
          <p:nvPr/>
        </p:nvSpPr>
        <p:spPr>
          <a:xfrm>
            <a:off x="1561608" y="4724400"/>
            <a:ext cx="102092" cy="88900"/>
          </a:xfrm>
          <a:custGeom>
            <a:avLst/>
            <a:gdLst>
              <a:gd name="connsiteX0" fmla="*/ 102092 w 102092"/>
              <a:gd name="connsiteY0" fmla="*/ 88900 h 88900"/>
              <a:gd name="connsiteX1" fmla="*/ 492 w 102092"/>
              <a:gd name="connsiteY1" fmla="*/ 38100 h 88900"/>
              <a:gd name="connsiteX2" fmla="*/ 76692 w 102092"/>
              <a:gd name="connsiteY2" fmla="*/ 76200 h 88900"/>
              <a:gd name="connsiteX3" fmla="*/ 76692 w 102092"/>
              <a:gd name="connsiteY3" fmla="*/ 0 h 88900"/>
            </a:gdLst>
            <a:ahLst/>
            <a:cxnLst>
              <a:cxn ang="0">
                <a:pos x="connsiteX0" y="connsiteY0"/>
              </a:cxn>
              <a:cxn ang="0">
                <a:pos x="connsiteX1" y="connsiteY1"/>
              </a:cxn>
              <a:cxn ang="0">
                <a:pos x="connsiteX2" y="connsiteY2"/>
              </a:cxn>
              <a:cxn ang="0">
                <a:pos x="connsiteX3" y="connsiteY3"/>
              </a:cxn>
            </a:cxnLst>
            <a:rect l="l" t="t" r="r" b="b"/>
            <a:pathLst>
              <a:path w="102092" h="88900">
                <a:moveTo>
                  <a:pt x="102092" y="88900"/>
                </a:moveTo>
                <a:cubicBezTo>
                  <a:pt x="87931" y="53497"/>
                  <a:pt x="75682" y="-37090"/>
                  <a:pt x="492" y="38100"/>
                </a:cubicBezTo>
                <a:cubicBezTo>
                  <a:pt x="-7025" y="45617"/>
                  <a:pt x="73890" y="80871"/>
                  <a:pt x="76692" y="76200"/>
                </a:cubicBezTo>
                <a:cubicBezTo>
                  <a:pt x="89760" y="54420"/>
                  <a:pt x="76692" y="25400"/>
                  <a:pt x="76692" y="0"/>
                </a:cubicBezTo>
              </a:path>
            </a:pathLst>
          </a:cu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 name="Freeform 21"/>
          <p:cNvSpPr/>
          <p:nvPr/>
        </p:nvSpPr>
        <p:spPr>
          <a:xfrm>
            <a:off x="1028700" y="4406900"/>
            <a:ext cx="723900" cy="901700"/>
          </a:xfrm>
          <a:custGeom>
            <a:avLst/>
            <a:gdLst>
              <a:gd name="connsiteX0" fmla="*/ 723900 w 723900"/>
              <a:gd name="connsiteY0" fmla="*/ 0 h 901700"/>
              <a:gd name="connsiteX1" fmla="*/ 177800 w 723900"/>
              <a:gd name="connsiteY1" fmla="*/ 406400 h 901700"/>
              <a:gd name="connsiteX2" fmla="*/ 165100 w 723900"/>
              <a:gd name="connsiteY2" fmla="*/ 457200 h 901700"/>
              <a:gd name="connsiteX3" fmla="*/ 152400 w 723900"/>
              <a:gd name="connsiteY3" fmla="*/ 495300 h 901700"/>
              <a:gd name="connsiteX4" fmla="*/ 139700 w 723900"/>
              <a:gd name="connsiteY4" fmla="*/ 635000 h 901700"/>
              <a:gd name="connsiteX5" fmla="*/ 127000 w 723900"/>
              <a:gd name="connsiteY5" fmla="*/ 673100 h 901700"/>
              <a:gd name="connsiteX6" fmla="*/ 50800 w 723900"/>
              <a:gd name="connsiteY6" fmla="*/ 698500 h 901700"/>
              <a:gd name="connsiteX7" fmla="*/ 38100 w 723900"/>
              <a:gd name="connsiteY7" fmla="*/ 825500 h 901700"/>
              <a:gd name="connsiteX8" fmla="*/ 25400 w 723900"/>
              <a:gd name="connsiteY8" fmla="*/ 889000 h 901700"/>
              <a:gd name="connsiteX9" fmla="*/ 0 w 723900"/>
              <a:gd name="connsiteY9" fmla="*/ 901700 h 90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3900" h="901700">
                <a:moveTo>
                  <a:pt x="723900" y="0"/>
                </a:moveTo>
                <a:cubicBezTo>
                  <a:pt x="412221" y="215207"/>
                  <a:pt x="244406" y="173278"/>
                  <a:pt x="177800" y="406400"/>
                </a:cubicBezTo>
                <a:cubicBezTo>
                  <a:pt x="173005" y="423183"/>
                  <a:pt x="169895" y="440417"/>
                  <a:pt x="165100" y="457200"/>
                </a:cubicBezTo>
                <a:cubicBezTo>
                  <a:pt x="161422" y="470072"/>
                  <a:pt x="156633" y="482600"/>
                  <a:pt x="152400" y="495300"/>
                </a:cubicBezTo>
                <a:cubicBezTo>
                  <a:pt x="148167" y="541867"/>
                  <a:pt x="146313" y="588711"/>
                  <a:pt x="139700" y="635000"/>
                </a:cubicBezTo>
                <a:cubicBezTo>
                  <a:pt x="137807" y="648252"/>
                  <a:pt x="137893" y="665319"/>
                  <a:pt x="127000" y="673100"/>
                </a:cubicBezTo>
                <a:cubicBezTo>
                  <a:pt x="105213" y="688662"/>
                  <a:pt x="50800" y="698500"/>
                  <a:pt x="50800" y="698500"/>
                </a:cubicBezTo>
                <a:cubicBezTo>
                  <a:pt x="46567" y="740833"/>
                  <a:pt x="43723" y="783329"/>
                  <a:pt x="38100" y="825500"/>
                </a:cubicBezTo>
                <a:cubicBezTo>
                  <a:pt x="35247" y="846896"/>
                  <a:pt x="35053" y="869693"/>
                  <a:pt x="25400" y="889000"/>
                </a:cubicBezTo>
                <a:cubicBezTo>
                  <a:pt x="21167" y="897467"/>
                  <a:pt x="8467" y="897467"/>
                  <a:pt x="0" y="901700"/>
                </a:cubicBezTo>
              </a:path>
            </a:pathLst>
          </a:cu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 name="Freeform 22"/>
          <p:cNvSpPr/>
          <p:nvPr/>
        </p:nvSpPr>
        <p:spPr>
          <a:xfrm>
            <a:off x="1739900" y="4483100"/>
            <a:ext cx="723917" cy="927100"/>
          </a:xfrm>
          <a:custGeom>
            <a:avLst/>
            <a:gdLst>
              <a:gd name="connsiteX0" fmla="*/ 0 w 723917"/>
              <a:gd name="connsiteY0" fmla="*/ 0 h 927100"/>
              <a:gd name="connsiteX1" fmla="*/ 596900 w 723917"/>
              <a:gd name="connsiteY1" fmla="*/ 63500 h 927100"/>
              <a:gd name="connsiteX2" fmla="*/ 635000 w 723917"/>
              <a:gd name="connsiteY2" fmla="*/ 76200 h 927100"/>
              <a:gd name="connsiteX3" fmla="*/ 673100 w 723917"/>
              <a:gd name="connsiteY3" fmla="*/ 101600 h 927100"/>
              <a:gd name="connsiteX4" fmla="*/ 698500 w 723917"/>
              <a:gd name="connsiteY4" fmla="*/ 139700 h 927100"/>
              <a:gd name="connsiteX5" fmla="*/ 698500 w 723917"/>
              <a:gd name="connsiteY5" fmla="*/ 279400 h 927100"/>
              <a:gd name="connsiteX6" fmla="*/ 609600 w 723917"/>
              <a:gd name="connsiteY6" fmla="*/ 342900 h 927100"/>
              <a:gd name="connsiteX7" fmla="*/ 571500 w 723917"/>
              <a:gd name="connsiteY7" fmla="*/ 419100 h 927100"/>
              <a:gd name="connsiteX8" fmla="*/ 584200 w 723917"/>
              <a:gd name="connsiteY8" fmla="*/ 469900 h 927100"/>
              <a:gd name="connsiteX9" fmla="*/ 609600 w 723917"/>
              <a:gd name="connsiteY9" fmla="*/ 508000 h 927100"/>
              <a:gd name="connsiteX10" fmla="*/ 647700 w 723917"/>
              <a:gd name="connsiteY10" fmla="*/ 520700 h 927100"/>
              <a:gd name="connsiteX11" fmla="*/ 685800 w 723917"/>
              <a:gd name="connsiteY11" fmla="*/ 546100 h 927100"/>
              <a:gd name="connsiteX12" fmla="*/ 711200 w 723917"/>
              <a:gd name="connsiteY12" fmla="*/ 584200 h 927100"/>
              <a:gd name="connsiteX13" fmla="*/ 609600 w 723917"/>
              <a:gd name="connsiteY13" fmla="*/ 698500 h 927100"/>
              <a:gd name="connsiteX14" fmla="*/ 558800 w 723917"/>
              <a:gd name="connsiteY14" fmla="*/ 749300 h 927100"/>
              <a:gd name="connsiteX15" fmla="*/ 533400 w 723917"/>
              <a:gd name="connsiteY15" fmla="*/ 787400 h 927100"/>
              <a:gd name="connsiteX16" fmla="*/ 571500 w 723917"/>
              <a:gd name="connsiteY16" fmla="*/ 800100 h 927100"/>
              <a:gd name="connsiteX17" fmla="*/ 685800 w 723917"/>
              <a:gd name="connsiteY17" fmla="*/ 825500 h 927100"/>
              <a:gd name="connsiteX18" fmla="*/ 711200 w 723917"/>
              <a:gd name="connsiteY18" fmla="*/ 863600 h 927100"/>
              <a:gd name="connsiteX19" fmla="*/ 723900 w 723917"/>
              <a:gd name="connsiteY19" fmla="*/ 927100 h 92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23917" h="927100">
                <a:moveTo>
                  <a:pt x="0" y="0"/>
                </a:moveTo>
                <a:cubicBezTo>
                  <a:pt x="198967" y="21167"/>
                  <a:pt x="407079" y="226"/>
                  <a:pt x="596900" y="63500"/>
                </a:cubicBezTo>
                <a:cubicBezTo>
                  <a:pt x="609600" y="67733"/>
                  <a:pt x="623026" y="70213"/>
                  <a:pt x="635000" y="76200"/>
                </a:cubicBezTo>
                <a:cubicBezTo>
                  <a:pt x="648652" y="83026"/>
                  <a:pt x="660400" y="93133"/>
                  <a:pt x="673100" y="101600"/>
                </a:cubicBezTo>
                <a:cubicBezTo>
                  <a:pt x="681567" y="114300"/>
                  <a:pt x="691674" y="126048"/>
                  <a:pt x="698500" y="139700"/>
                </a:cubicBezTo>
                <a:cubicBezTo>
                  <a:pt x="719808" y="182316"/>
                  <a:pt x="718431" y="235552"/>
                  <a:pt x="698500" y="279400"/>
                </a:cubicBezTo>
                <a:cubicBezTo>
                  <a:pt x="695075" y="286934"/>
                  <a:pt x="622343" y="334404"/>
                  <a:pt x="609600" y="342900"/>
                </a:cubicBezTo>
                <a:cubicBezTo>
                  <a:pt x="596758" y="362163"/>
                  <a:pt x="571500" y="392810"/>
                  <a:pt x="571500" y="419100"/>
                </a:cubicBezTo>
                <a:cubicBezTo>
                  <a:pt x="571500" y="436554"/>
                  <a:pt x="577324" y="453857"/>
                  <a:pt x="584200" y="469900"/>
                </a:cubicBezTo>
                <a:cubicBezTo>
                  <a:pt x="590213" y="483929"/>
                  <a:pt x="597681" y="498465"/>
                  <a:pt x="609600" y="508000"/>
                </a:cubicBezTo>
                <a:cubicBezTo>
                  <a:pt x="620053" y="516363"/>
                  <a:pt x="635726" y="514713"/>
                  <a:pt x="647700" y="520700"/>
                </a:cubicBezTo>
                <a:cubicBezTo>
                  <a:pt x="661352" y="527526"/>
                  <a:pt x="673100" y="537633"/>
                  <a:pt x="685800" y="546100"/>
                </a:cubicBezTo>
                <a:cubicBezTo>
                  <a:pt x="694267" y="558800"/>
                  <a:pt x="714511" y="569300"/>
                  <a:pt x="711200" y="584200"/>
                </a:cubicBezTo>
                <a:cubicBezTo>
                  <a:pt x="698692" y="640487"/>
                  <a:pt x="650130" y="668102"/>
                  <a:pt x="609600" y="698500"/>
                </a:cubicBezTo>
                <a:cubicBezTo>
                  <a:pt x="581891" y="781627"/>
                  <a:pt x="620376" y="700039"/>
                  <a:pt x="558800" y="749300"/>
                </a:cubicBezTo>
                <a:cubicBezTo>
                  <a:pt x="546881" y="758835"/>
                  <a:pt x="541867" y="774700"/>
                  <a:pt x="533400" y="787400"/>
                </a:cubicBezTo>
                <a:cubicBezTo>
                  <a:pt x="546100" y="791633"/>
                  <a:pt x="558628" y="796422"/>
                  <a:pt x="571500" y="800100"/>
                </a:cubicBezTo>
                <a:cubicBezTo>
                  <a:pt x="613349" y="812057"/>
                  <a:pt x="642152" y="816770"/>
                  <a:pt x="685800" y="825500"/>
                </a:cubicBezTo>
                <a:cubicBezTo>
                  <a:pt x="694267" y="838200"/>
                  <a:pt x="705187" y="849571"/>
                  <a:pt x="711200" y="863600"/>
                </a:cubicBezTo>
                <a:cubicBezTo>
                  <a:pt x="724927" y="895629"/>
                  <a:pt x="723900" y="902494"/>
                  <a:pt x="723900" y="927100"/>
                </a:cubicBezTo>
              </a:path>
            </a:pathLst>
          </a:cu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 name="Freeform 23"/>
          <p:cNvSpPr/>
          <p:nvPr/>
        </p:nvSpPr>
        <p:spPr>
          <a:xfrm>
            <a:off x="1828800" y="4838129"/>
            <a:ext cx="114300" cy="220294"/>
          </a:xfrm>
          <a:custGeom>
            <a:avLst/>
            <a:gdLst>
              <a:gd name="connsiteX0" fmla="*/ 114300 w 114300"/>
              <a:gd name="connsiteY0" fmla="*/ 76771 h 220294"/>
              <a:gd name="connsiteX1" fmla="*/ 38100 w 114300"/>
              <a:gd name="connsiteY1" fmla="*/ 64071 h 220294"/>
              <a:gd name="connsiteX2" fmla="*/ 25400 w 114300"/>
              <a:gd name="connsiteY2" fmla="*/ 571 h 220294"/>
              <a:gd name="connsiteX3" fmla="*/ 0 w 114300"/>
              <a:gd name="connsiteY3" fmla="*/ 76771 h 220294"/>
              <a:gd name="connsiteX4" fmla="*/ 12700 w 114300"/>
              <a:gd name="connsiteY4" fmla="*/ 203771 h 220294"/>
              <a:gd name="connsiteX5" fmla="*/ 50800 w 114300"/>
              <a:gd name="connsiteY5" fmla="*/ 216471 h 220294"/>
              <a:gd name="connsiteX6" fmla="*/ 76200 w 114300"/>
              <a:gd name="connsiteY6" fmla="*/ 140271 h 220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00" h="220294">
                <a:moveTo>
                  <a:pt x="114300" y="76771"/>
                </a:moveTo>
                <a:cubicBezTo>
                  <a:pt x="88900" y="72538"/>
                  <a:pt x="57651" y="80829"/>
                  <a:pt x="38100" y="64071"/>
                </a:cubicBezTo>
                <a:cubicBezTo>
                  <a:pt x="21711" y="50023"/>
                  <a:pt x="45878" y="-6255"/>
                  <a:pt x="25400" y="571"/>
                </a:cubicBezTo>
                <a:cubicBezTo>
                  <a:pt x="0" y="9038"/>
                  <a:pt x="0" y="76771"/>
                  <a:pt x="0" y="76771"/>
                </a:cubicBezTo>
                <a:cubicBezTo>
                  <a:pt x="4233" y="119104"/>
                  <a:pt x="-1839" y="163788"/>
                  <a:pt x="12700" y="203771"/>
                </a:cubicBezTo>
                <a:cubicBezTo>
                  <a:pt x="17275" y="216352"/>
                  <a:pt x="41334" y="225937"/>
                  <a:pt x="50800" y="216471"/>
                </a:cubicBezTo>
                <a:cubicBezTo>
                  <a:pt x="69732" y="197539"/>
                  <a:pt x="76200" y="140271"/>
                  <a:pt x="76200" y="140271"/>
                </a:cubicBezTo>
              </a:path>
            </a:pathLst>
          </a:cu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635251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456069"/>
            <a:ext cx="5852161" cy="785991"/>
          </a:xfrm>
          <a:prstGeom prst="rect">
            <a:avLst/>
          </a:prstGeom>
          <a:solidFill>
            <a:srgbClr val="00B2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ectangle 6"/>
          <p:cNvSpPr/>
          <p:nvPr/>
        </p:nvSpPr>
        <p:spPr>
          <a:xfrm>
            <a:off x="459105" y="561717"/>
            <a:ext cx="5652135" cy="584775"/>
          </a:xfrm>
          <a:prstGeom prst="rect">
            <a:avLst/>
          </a:prstGeom>
        </p:spPr>
        <p:txBody>
          <a:bodyPr wrap="square">
            <a:spAutoFit/>
          </a:bodyPr>
          <a:lstStyle/>
          <a:p>
            <a:r>
              <a:rPr lang="en-GB" sz="3200" dirty="0" smtClean="0">
                <a:solidFill>
                  <a:schemeClr val="bg1"/>
                </a:solidFill>
                <a:latin typeface="Arial"/>
                <a:cs typeface="Arial"/>
              </a:rPr>
              <a:t>Objectives of Section 3</a:t>
            </a:r>
            <a:endParaRPr lang="en-GB" sz="3200" dirty="0">
              <a:solidFill>
                <a:schemeClr val="bg1"/>
              </a:solidFill>
              <a:latin typeface="Arial"/>
              <a:cs typeface="Arial"/>
            </a:endParaRPr>
          </a:p>
        </p:txBody>
      </p:sp>
      <p:sp>
        <p:nvSpPr>
          <p:cNvPr id="10" name="TextBox 9"/>
          <p:cNvSpPr txBox="1"/>
          <p:nvPr/>
        </p:nvSpPr>
        <p:spPr>
          <a:xfrm>
            <a:off x="459105" y="1882234"/>
            <a:ext cx="8142971" cy="4154984"/>
          </a:xfrm>
          <a:prstGeom prst="rect">
            <a:avLst/>
          </a:prstGeom>
          <a:noFill/>
        </p:spPr>
        <p:txBody>
          <a:bodyPr wrap="square" rtlCol="0">
            <a:spAutoFit/>
          </a:bodyPr>
          <a:lstStyle/>
          <a:p>
            <a:pPr marL="342900" indent="-342900">
              <a:buFont typeface="Arial" panose="020B0604020202020204" pitchFamily="34" charset="0"/>
              <a:buChar char="•"/>
            </a:pPr>
            <a:r>
              <a:rPr lang="en-GB" sz="2400" u="sng" dirty="0" smtClean="0">
                <a:solidFill>
                  <a:schemeClr val="tx1">
                    <a:lumMod val="75000"/>
                    <a:lumOff val="25000"/>
                  </a:schemeClr>
                </a:solidFill>
                <a:latin typeface="Arial"/>
                <a:cs typeface="Arial"/>
              </a:rPr>
              <a:t>Improve</a:t>
            </a:r>
            <a:r>
              <a:rPr lang="en-GB" sz="2400" dirty="0" smtClean="0">
                <a:solidFill>
                  <a:schemeClr val="tx1">
                    <a:lumMod val="75000"/>
                    <a:lumOff val="25000"/>
                  </a:schemeClr>
                </a:solidFill>
                <a:latin typeface="Arial"/>
                <a:cs typeface="Arial"/>
              </a:rPr>
              <a:t> the quality and resolution of corporate emissions and project data from the public sector</a:t>
            </a:r>
            <a:endParaRPr lang="en-GB" sz="2400" dirty="0">
              <a:solidFill>
                <a:schemeClr val="tx1">
                  <a:lumMod val="75000"/>
                  <a:lumOff val="25000"/>
                </a:schemeClr>
              </a:solidFill>
              <a:latin typeface="Arial"/>
              <a:cs typeface="Arial"/>
            </a:endParaRPr>
          </a:p>
          <a:p>
            <a:pPr marL="342900" indent="-342900">
              <a:buFont typeface="Arial" panose="020B0604020202020204" pitchFamily="34" charset="0"/>
              <a:buChar char="•"/>
            </a:pPr>
            <a:r>
              <a:rPr lang="en-GB" sz="2400" dirty="0" smtClean="0">
                <a:solidFill>
                  <a:schemeClr val="tx1">
                    <a:lumMod val="75000"/>
                    <a:lumOff val="25000"/>
                  </a:schemeClr>
                </a:solidFill>
                <a:latin typeface="Arial"/>
                <a:cs typeface="Arial"/>
              </a:rPr>
              <a:t>Provide a consistent framework for reporting for all organisations – this will improve analysis</a:t>
            </a:r>
          </a:p>
          <a:p>
            <a:pPr marL="342900" indent="-342900">
              <a:buFont typeface="Arial" panose="020B0604020202020204" pitchFamily="34" charset="0"/>
              <a:buChar char="•"/>
            </a:pPr>
            <a:r>
              <a:rPr lang="en-GB" sz="2400" dirty="0" smtClean="0">
                <a:solidFill>
                  <a:schemeClr val="tx1">
                    <a:lumMod val="75000"/>
                    <a:lumOff val="25000"/>
                  </a:schemeClr>
                </a:solidFill>
                <a:latin typeface="Arial"/>
                <a:cs typeface="Arial"/>
              </a:rPr>
              <a:t>Help organisation focus on the key issues for reporting</a:t>
            </a:r>
          </a:p>
          <a:p>
            <a:pPr marL="342900" indent="-342900">
              <a:buFont typeface="Arial" panose="020B0604020202020204" pitchFamily="34" charset="0"/>
              <a:buChar char="•"/>
            </a:pPr>
            <a:endParaRPr lang="en-GB" sz="2400" dirty="0">
              <a:solidFill>
                <a:schemeClr val="tx1">
                  <a:lumMod val="75000"/>
                  <a:lumOff val="25000"/>
                </a:schemeClr>
              </a:solidFill>
              <a:latin typeface="Arial"/>
              <a:cs typeface="Arial"/>
            </a:endParaRPr>
          </a:p>
          <a:p>
            <a:pPr marL="342900" indent="-342900">
              <a:buFont typeface="Arial" panose="020B0604020202020204" pitchFamily="34" charset="0"/>
              <a:buChar char="•"/>
            </a:pPr>
            <a:r>
              <a:rPr lang="en-GB" sz="2400" dirty="0" smtClean="0">
                <a:solidFill>
                  <a:schemeClr val="tx1">
                    <a:lumMod val="75000"/>
                    <a:lumOff val="25000"/>
                  </a:schemeClr>
                </a:solidFill>
                <a:latin typeface="Arial"/>
                <a:cs typeface="Arial"/>
              </a:rPr>
              <a:t>It is </a:t>
            </a:r>
            <a:r>
              <a:rPr lang="en-GB" sz="2400" b="1" u="sng" dirty="0" smtClean="0">
                <a:solidFill>
                  <a:schemeClr val="tx1">
                    <a:lumMod val="75000"/>
                    <a:lumOff val="25000"/>
                  </a:schemeClr>
                </a:solidFill>
                <a:latin typeface="Arial"/>
                <a:cs typeface="Arial"/>
              </a:rPr>
              <a:t>not</a:t>
            </a:r>
            <a:r>
              <a:rPr lang="en-GB" sz="2400" dirty="0" smtClean="0">
                <a:solidFill>
                  <a:schemeClr val="tx1">
                    <a:lumMod val="75000"/>
                    <a:lumOff val="25000"/>
                  </a:schemeClr>
                </a:solidFill>
                <a:latin typeface="Arial"/>
                <a:cs typeface="Arial"/>
              </a:rPr>
              <a:t> expected that:</a:t>
            </a:r>
          </a:p>
          <a:p>
            <a:pPr marL="800100" lvl="1" indent="-342900">
              <a:buFont typeface="Arial" panose="020B0604020202020204" pitchFamily="34" charset="0"/>
              <a:buChar char="•"/>
            </a:pPr>
            <a:r>
              <a:rPr lang="en-GB" sz="2400" dirty="0" smtClean="0">
                <a:solidFill>
                  <a:schemeClr val="tx1">
                    <a:lumMod val="75000"/>
                    <a:lumOff val="25000"/>
                  </a:schemeClr>
                </a:solidFill>
                <a:latin typeface="Arial"/>
                <a:cs typeface="Arial"/>
              </a:rPr>
              <a:t>100% of organisations will have 100% of the data</a:t>
            </a:r>
          </a:p>
          <a:p>
            <a:pPr marL="800100" lvl="1" indent="-342900">
              <a:buFont typeface="Arial" panose="020B0604020202020204" pitchFamily="34" charset="0"/>
              <a:buChar char="•"/>
            </a:pPr>
            <a:r>
              <a:rPr lang="en-GB" sz="2400" dirty="0" smtClean="0">
                <a:solidFill>
                  <a:schemeClr val="tx1">
                    <a:lumMod val="75000"/>
                    <a:lumOff val="25000"/>
                  </a:schemeClr>
                </a:solidFill>
                <a:latin typeface="Arial"/>
                <a:cs typeface="Arial"/>
              </a:rPr>
              <a:t>Organisations achieve absolute accuracy</a:t>
            </a:r>
          </a:p>
          <a:p>
            <a:pPr marL="800100" lvl="1" indent="-342900">
              <a:buFont typeface="Arial" panose="020B0604020202020204" pitchFamily="34" charset="0"/>
              <a:buChar char="•"/>
            </a:pPr>
            <a:r>
              <a:rPr lang="en-GB" sz="2400" dirty="0" smtClean="0">
                <a:solidFill>
                  <a:schemeClr val="tx1">
                    <a:lumMod val="75000"/>
                    <a:lumOff val="25000"/>
                  </a:schemeClr>
                </a:solidFill>
                <a:latin typeface="Arial"/>
                <a:cs typeface="Arial"/>
              </a:rPr>
              <a:t>There will be no changes in the future</a:t>
            </a:r>
          </a:p>
          <a:p>
            <a:pPr marL="342900" indent="-342900">
              <a:buFont typeface="Arial" panose="020B0604020202020204" pitchFamily="34" charset="0"/>
              <a:buChar char="•"/>
            </a:pPr>
            <a:endParaRPr lang="en-GB" sz="2400" dirty="0" smtClean="0">
              <a:solidFill>
                <a:schemeClr val="tx1">
                  <a:lumMod val="75000"/>
                  <a:lumOff val="25000"/>
                </a:schemeClr>
              </a:solidFill>
              <a:latin typeface="Arial"/>
              <a:cs typeface="Arial"/>
            </a:endParaRPr>
          </a:p>
        </p:txBody>
      </p:sp>
    </p:spTree>
    <p:extLst>
      <p:ext uri="{BB962C8B-B14F-4D97-AF65-F5344CB8AC3E}">
        <p14:creationId xmlns:p14="http://schemas.microsoft.com/office/powerpoint/2010/main" val="2168543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8E2523"/>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Blue Flag PPT template New.pptx" id="{5E327E82-9AAC-404D-9EFE-8CA5D69830FF}" vid="{0C48D5C9-4808-4354-808E-7E81993D3C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11611</TotalTime>
  <Words>3337</Words>
  <Application>Microsoft Office PowerPoint</Application>
  <PresentationFormat>On-screen Show (4:3)</PresentationFormat>
  <Paragraphs>636</Paragraphs>
  <Slides>46</Slides>
  <Notes>7</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Lewis Brook</dc:creator>
  <cp:lastModifiedBy>rpetford</cp:lastModifiedBy>
  <cp:revision>375</cp:revision>
  <dcterms:created xsi:type="dcterms:W3CDTF">2012-01-19T09:53:22Z</dcterms:created>
  <dcterms:modified xsi:type="dcterms:W3CDTF">2015-10-08T07:42:51Z</dcterms:modified>
</cp:coreProperties>
</file>