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handoutMasterIdLst>
    <p:handoutMasterId r:id="rId25"/>
  </p:handoutMasterIdLst>
  <p:sldIdLst>
    <p:sldId id="303" r:id="rId2"/>
    <p:sldId id="308" r:id="rId3"/>
    <p:sldId id="314" r:id="rId4"/>
    <p:sldId id="316" r:id="rId5"/>
    <p:sldId id="315" r:id="rId6"/>
    <p:sldId id="330" r:id="rId7"/>
    <p:sldId id="320" r:id="rId8"/>
    <p:sldId id="325" r:id="rId9"/>
    <p:sldId id="321" r:id="rId10"/>
    <p:sldId id="326" r:id="rId11"/>
    <p:sldId id="332" r:id="rId12"/>
    <p:sldId id="333" r:id="rId13"/>
    <p:sldId id="322" r:id="rId14"/>
    <p:sldId id="327" r:id="rId15"/>
    <p:sldId id="331" r:id="rId16"/>
    <p:sldId id="323" r:id="rId17"/>
    <p:sldId id="328" r:id="rId18"/>
    <p:sldId id="334" r:id="rId19"/>
    <p:sldId id="324" r:id="rId20"/>
    <p:sldId id="329" r:id="rId21"/>
    <p:sldId id="313" r:id="rId22"/>
    <p:sldId id="312" r:id="rId2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SB template pages" id="{3368CF48-75A7-524B-AF13-0E711CAA79C2}">
          <p14:sldIdLst>
            <p14:sldId id="303"/>
            <p14:sldId id="308"/>
            <p14:sldId id="314"/>
            <p14:sldId id="316"/>
            <p14:sldId id="315"/>
            <p14:sldId id="330"/>
            <p14:sldId id="320"/>
            <p14:sldId id="325"/>
            <p14:sldId id="321"/>
            <p14:sldId id="326"/>
            <p14:sldId id="332"/>
            <p14:sldId id="333"/>
            <p14:sldId id="322"/>
            <p14:sldId id="327"/>
            <p14:sldId id="331"/>
            <p14:sldId id="323"/>
            <p14:sldId id="328"/>
            <p14:sldId id="334"/>
            <p14:sldId id="324"/>
            <p14:sldId id="329"/>
            <p14:sldId id="313"/>
            <p14:sldId id="312"/>
          </p14:sldIdLst>
        </p14:section>
      </p14:sectionLst>
    </p:ext>
    <p:ext uri="{EFAFB233-063F-42B5-8137-9DF3F51BA10A}">
      <p15:sldGuideLst xmlns:p15="http://schemas.microsoft.com/office/powerpoint/2012/main">
        <p15:guide id="1" orient="horz" pos="1213">
          <p15:clr>
            <a:srgbClr val="A4A3A4"/>
          </p15:clr>
        </p15:guide>
        <p15:guide id="2" pos="28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84C6"/>
    <a:srgbClr val="00B259"/>
    <a:srgbClr val="8F53A1"/>
    <a:srgbClr val="FFCC00"/>
    <a:srgbClr val="E1CB05"/>
    <a:srgbClr val="C3FFB0"/>
    <a:srgbClr val="C9B18E"/>
    <a:srgbClr val="8E2523"/>
    <a:srgbClr val="2564A1"/>
    <a:srgbClr val="B463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434" autoAdjust="0"/>
  </p:normalViewPr>
  <p:slideViewPr>
    <p:cSldViewPr snapToGrid="0" snapToObjects="1">
      <p:cViewPr varScale="1">
        <p:scale>
          <a:sx n="68" d="100"/>
          <a:sy n="68" d="100"/>
        </p:scale>
        <p:origin x="1434" y="78"/>
      </p:cViewPr>
      <p:guideLst>
        <p:guide orient="horz" pos="1213"/>
        <p:guide pos="28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81A841E-8C90-584C-91F0-532CB20F7638}" type="datetime1">
              <a:rPr lang="en-GB" smtClean="0"/>
              <a:t>11/09/2017</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6779777-A524-0146-8450-6D43278CD7FB}" type="slidenum">
              <a:rPr lang="en-US" smtClean="0"/>
              <a:t>‹#›</a:t>
            </a:fld>
            <a:endParaRPr lang="en-US" dirty="0"/>
          </a:p>
        </p:txBody>
      </p:sp>
    </p:spTree>
    <p:extLst>
      <p:ext uri="{BB962C8B-B14F-4D97-AF65-F5344CB8AC3E}">
        <p14:creationId xmlns:p14="http://schemas.microsoft.com/office/powerpoint/2010/main" val="33070551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A6BB29F-16B6-1A43-9D48-E26A95AE7C6D}" type="datetime1">
              <a:rPr lang="en-GB" smtClean="0"/>
              <a:t>11/09/2017</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48821BF-FB86-1948-BB58-38299E2C5C39}" type="slidenum">
              <a:rPr lang="en-US" smtClean="0"/>
              <a:t>‹#›</a:t>
            </a:fld>
            <a:endParaRPr lang="en-US" dirty="0"/>
          </a:p>
        </p:txBody>
      </p:sp>
    </p:spTree>
    <p:extLst>
      <p:ext uri="{BB962C8B-B14F-4D97-AF65-F5344CB8AC3E}">
        <p14:creationId xmlns:p14="http://schemas.microsoft.com/office/powerpoint/2010/main" val="10551763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8821BF-FB86-1948-BB58-38299E2C5C39}" type="slidenum">
              <a:rPr lang="en-US" smtClean="0"/>
              <a:t>1</a:t>
            </a:fld>
            <a:endParaRPr lang="en-US" dirty="0"/>
          </a:p>
        </p:txBody>
      </p:sp>
    </p:spTree>
    <p:extLst>
      <p:ext uri="{BB962C8B-B14F-4D97-AF65-F5344CB8AC3E}">
        <p14:creationId xmlns:p14="http://schemas.microsoft.com/office/powerpoint/2010/main" val="2762194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t>
            </a:r>
          </a:p>
        </p:txBody>
      </p:sp>
      <p:sp>
        <p:nvSpPr>
          <p:cNvPr id="4" name="Slide Number Placeholder 3"/>
          <p:cNvSpPr>
            <a:spLocks noGrp="1"/>
          </p:cNvSpPr>
          <p:nvPr>
            <p:ph type="sldNum" sz="quarter" idx="10"/>
          </p:nvPr>
        </p:nvSpPr>
        <p:spPr/>
        <p:txBody>
          <a:bodyPr/>
          <a:lstStyle/>
          <a:p>
            <a:fld id="{648821BF-FB86-1948-BB58-38299E2C5C39}" type="slidenum">
              <a:rPr lang="en-US" smtClean="0"/>
              <a:t>10</a:t>
            </a:fld>
            <a:endParaRPr lang="en-US" dirty="0"/>
          </a:p>
        </p:txBody>
      </p:sp>
    </p:spTree>
    <p:extLst>
      <p:ext uri="{BB962C8B-B14F-4D97-AF65-F5344CB8AC3E}">
        <p14:creationId xmlns:p14="http://schemas.microsoft.com/office/powerpoint/2010/main" val="625990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t>
            </a:r>
          </a:p>
        </p:txBody>
      </p:sp>
      <p:sp>
        <p:nvSpPr>
          <p:cNvPr id="4" name="Slide Number Placeholder 3"/>
          <p:cNvSpPr>
            <a:spLocks noGrp="1"/>
          </p:cNvSpPr>
          <p:nvPr>
            <p:ph type="sldNum" sz="quarter" idx="10"/>
          </p:nvPr>
        </p:nvSpPr>
        <p:spPr/>
        <p:txBody>
          <a:bodyPr/>
          <a:lstStyle/>
          <a:p>
            <a:fld id="{648821BF-FB86-1948-BB58-38299E2C5C39}" type="slidenum">
              <a:rPr lang="en-US" smtClean="0"/>
              <a:t>12</a:t>
            </a:fld>
            <a:endParaRPr lang="en-US" dirty="0"/>
          </a:p>
        </p:txBody>
      </p:sp>
    </p:spTree>
    <p:extLst>
      <p:ext uri="{BB962C8B-B14F-4D97-AF65-F5344CB8AC3E}">
        <p14:creationId xmlns:p14="http://schemas.microsoft.com/office/powerpoint/2010/main" val="1982531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JK</a:t>
            </a:r>
          </a:p>
          <a:p>
            <a:pPr marL="171450" indent="-171450">
              <a:buFontTx/>
              <a:buChar char="-"/>
            </a:pPr>
            <a:r>
              <a:rPr lang="en-GB" dirty="0"/>
              <a:t>Examples</a:t>
            </a:r>
            <a:r>
              <a:rPr lang="en-GB" baseline="0" dirty="0"/>
              <a:t> in the slides.</a:t>
            </a:r>
          </a:p>
          <a:p>
            <a:pPr marL="171450" indent="-171450">
              <a:buFontTx/>
              <a:buChar char="-"/>
            </a:pPr>
            <a:r>
              <a:rPr lang="en-GB" baseline="0" dirty="0"/>
              <a:t>Perhaps worth mentioning the benefits including improves links; improved communications; effective &amp; consistent approaches; sharing of best practice; engagement with environmental targets. </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48821BF-FB86-1948-BB58-38299E2C5C3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9769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t>
            </a:r>
          </a:p>
        </p:txBody>
      </p:sp>
      <p:sp>
        <p:nvSpPr>
          <p:cNvPr id="4" name="Slide Number Placeholder 3"/>
          <p:cNvSpPr>
            <a:spLocks noGrp="1"/>
          </p:cNvSpPr>
          <p:nvPr>
            <p:ph type="sldNum" sz="quarter" idx="10"/>
          </p:nvPr>
        </p:nvSpPr>
        <p:spPr/>
        <p:txBody>
          <a:bodyPr/>
          <a:lstStyle/>
          <a:p>
            <a:fld id="{648821BF-FB86-1948-BB58-38299E2C5C39}" type="slidenum">
              <a:rPr lang="en-US" smtClean="0"/>
              <a:t>14</a:t>
            </a:fld>
            <a:endParaRPr lang="en-US" dirty="0"/>
          </a:p>
        </p:txBody>
      </p:sp>
    </p:spTree>
    <p:extLst>
      <p:ext uri="{BB962C8B-B14F-4D97-AF65-F5344CB8AC3E}">
        <p14:creationId xmlns:p14="http://schemas.microsoft.com/office/powerpoint/2010/main" val="3450517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JK</a:t>
            </a:r>
          </a:p>
        </p:txBody>
      </p:sp>
      <p:sp>
        <p:nvSpPr>
          <p:cNvPr id="4" name="Slide Number Placeholder 3"/>
          <p:cNvSpPr>
            <a:spLocks noGrp="1"/>
          </p:cNvSpPr>
          <p:nvPr>
            <p:ph type="sldNum" sz="quarter" idx="10"/>
          </p:nvPr>
        </p:nvSpPr>
        <p:spPr/>
        <p:txBody>
          <a:bodyPr/>
          <a:lstStyle/>
          <a:p>
            <a:fld id="{648821BF-FB86-1948-BB58-38299E2C5C39}" type="slidenum">
              <a:rPr lang="en-US" smtClean="0"/>
              <a:t>15</a:t>
            </a:fld>
            <a:endParaRPr lang="en-US" dirty="0"/>
          </a:p>
        </p:txBody>
      </p:sp>
    </p:spTree>
    <p:extLst>
      <p:ext uri="{BB962C8B-B14F-4D97-AF65-F5344CB8AC3E}">
        <p14:creationId xmlns:p14="http://schemas.microsoft.com/office/powerpoint/2010/main" val="2624655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JK</a:t>
            </a:r>
          </a:p>
          <a:p>
            <a:pPr marL="171450" indent="-171450">
              <a:buFontTx/>
              <a:buChar char="-"/>
            </a:pPr>
            <a:r>
              <a:rPr lang="en-GB" dirty="0"/>
              <a:t>Examples</a:t>
            </a:r>
            <a:r>
              <a:rPr lang="en-GB" baseline="0" dirty="0"/>
              <a:t> in the slides.</a:t>
            </a:r>
          </a:p>
          <a:p>
            <a:pPr marL="171450" indent="-171450">
              <a:buFontTx/>
              <a:buChar char="-"/>
            </a:pPr>
            <a:r>
              <a:rPr lang="en-GB" baseline="0" dirty="0"/>
              <a:t>Perhaps worth mentioning the benefits including improves links; improved communications; effective &amp; consistent approaches; sharing of best practice; engagement with environmental targets. </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48821BF-FB86-1948-BB58-38299E2C5C3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44955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t>
            </a:r>
          </a:p>
        </p:txBody>
      </p:sp>
      <p:sp>
        <p:nvSpPr>
          <p:cNvPr id="4" name="Slide Number Placeholder 3"/>
          <p:cNvSpPr>
            <a:spLocks noGrp="1"/>
          </p:cNvSpPr>
          <p:nvPr>
            <p:ph type="sldNum" sz="quarter" idx="10"/>
          </p:nvPr>
        </p:nvSpPr>
        <p:spPr/>
        <p:txBody>
          <a:bodyPr/>
          <a:lstStyle/>
          <a:p>
            <a:fld id="{648821BF-FB86-1948-BB58-38299E2C5C39}" type="slidenum">
              <a:rPr lang="en-US" smtClean="0"/>
              <a:t>17</a:t>
            </a:fld>
            <a:endParaRPr lang="en-US" dirty="0"/>
          </a:p>
        </p:txBody>
      </p:sp>
    </p:spTree>
    <p:extLst>
      <p:ext uri="{BB962C8B-B14F-4D97-AF65-F5344CB8AC3E}">
        <p14:creationId xmlns:p14="http://schemas.microsoft.com/office/powerpoint/2010/main" val="1275264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JK</a:t>
            </a:r>
          </a:p>
          <a:p>
            <a:pPr marL="171450" indent="-171450">
              <a:buFontTx/>
              <a:buChar char="-"/>
            </a:pPr>
            <a:r>
              <a:rPr lang="en-GB" dirty="0"/>
              <a:t>Examples</a:t>
            </a:r>
            <a:r>
              <a:rPr lang="en-GB" baseline="0" dirty="0"/>
              <a:t> in the slides.</a:t>
            </a:r>
          </a:p>
          <a:p>
            <a:pPr marL="171450" indent="-171450">
              <a:buFontTx/>
              <a:buChar char="-"/>
            </a:pPr>
            <a:r>
              <a:rPr lang="en-GB" baseline="0" dirty="0"/>
              <a:t>Perhaps worth mentioning the benefits including improves links; improved communications; effective &amp; consistent approaches; sharing of best practice; engagement with environmental targets. </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48821BF-FB86-1948-BB58-38299E2C5C3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10089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t>
            </a:r>
          </a:p>
        </p:txBody>
      </p:sp>
      <p:sp>
        <p:nvSpPr>
          <p:cNvPr id="4" name="Slide Number Placeholder 3"/>
          <p:cNvSpPr>
            <a:spLocks noGrp="1"/>
          </p:cNvSpPr>
          <p:nvPr>
            <p:ph type="sldNum" sz="quarter" idx="10"/>
          </p:nvPr>
        </p:nvSpPr>
        <p:spPr/>
        <p:txBody>
          <a:bodyPr/>
          <a:lstStyle/>
          <a:p>
            <a:fld id="{648821BF-FB86-1948-BB58-38299E2C5C39}" type="slidenum">
              <a:rPr lang="en-US" smtClean="0"/>
              <a:t>20</a:t>
            </a:fld>
            <a:endParaRPr lang="en-US" dirty="0"/>
          </a:p>
        </p:txBody>
      </p:sp>
    </p:spTree>
    <p:extLst>
      <p:ext uri="{BB962C8B-B14F-4D97-AF65-F5344CB8AC3E}">
        <p14:creationId xmlns:p14="http://schemas.microsoft.com/office/powerpoint/2010/main" val="1569815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t>
            </a:r>
          </a:p>
        </p:txBody>
      </p:sp>
      <p:sp>
        <p:nvSpPr>
          <p:cNvPr id="4" name="Slide Number Placeholder 3"/>
          <p:cNvSpPr>
            <a:spLocks noGrp="1"/>
          </p:cNvSpPr>
          <p:nvPr>
            <p:ph type="sldNum" sz="quarter" idx="10"/>
          </p:nvPr>
        </p:nvSpPr>
        <p:spPr/>
        <p:txBody>
          <a:bodyPr/>
          <a:lstStyle/>
          <a:p>
            <a:fld id="{648821BF-FB86-1948-BB58-38299E2C5C39}" type="slidenum">
              <a:rPr lang="en-US" smtClean="0"/>
              <a:t>21</a:t>
            </a:fld>
            <a:endParaRPr lang="en-US" dirty="0"/>
          </a:p>
        </p:txBody>
      </p:sp>
    </p:spTree>
    <p:extLst>
      <p:ext uri="{BB962C8B-B14F-4D97-AF65-F5344CB8AC3E}">
        <p14:creationId xmlns:p14="http://schemas.microsoft.com/office/powerpoint/2010/main" val="3187663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t>
            </a:r>
          </a:p>
        </p:txBody>
      </p:sp>
      <p:sp>
        <p:nvSpPr>
          <p:cNvPr id="4" name="Slide Number Placeholder 3"/>
          <p:cNvSpPr>
            <a:spLocks noGrp="1"/>
          </p:cNvSpPr>
          <p:nvPr>
            <p:ph type="sldNum" sz="quarter" idx="10"/>
          </p:nvPr>
        </p:nvSpPr>
        <p:spPr/>
        <p:txBody>
          <a:bodyPr/>
          <a:lstStyle/>
          <a:p>
            <a:fld id="{648821BF-FB86-1948-BB58-38299E2C5C39}" type="slidenum">
              <a:rPr lang="en-US" smtClean="0"/>
              <a:t>2</a:t>
            </a:fld>
            <a:endParaRPr lang="en-US" dirty="0"/>
          </a:p>
        </p:txBody>
      </p:sp>
    </p:spTree>
    <p:extLst>
      <p:ext uri="{BB962C8B-B14F-4D97-AF65-F5344CB8AC3E}">
        <p14:creationId xmlns:p14="http://schemas.microsoft.com/office/powerpoint/2010/main" val="669274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JK</a:t>
            </a:r>
          </a:p>
        </p:txBody>
      </p:sp>
      <p:sp>
        <p:nvSpPr>
          <p:cNvPr id="4" name="Slide Number Placeholder 3"/>
          <p:cNvSpPr>
            <a:spLocks noGrp="1"/>
          </p:cNvSpPr>
          <p:nvPr>
            <p:ph type="sldNum" sz="quarter" idx="10"/>
          </p:nvPr>
        </p:nvSpPr>
        <p:spPr/>
        <p:txBody>
          <a:bodyPr/>
          <a:lstStyle/>
          <a:p>
            <a:fld id="{648821BF-FB86-1948-BB58-38299E2C5C39}" type="slidenum">
              <a:rPr lang="en-US" smtClean="0"/>
              <a:t>22</a:t>
            </a:fld>
            <a:endParaRPr lang="en-US" dirty="0"/>
          </a:p>
        </p:txBody>
      </p:sp>
    </p:spTree>
    <p:extLst>
      <p:ext uri="{BB962C8B-B14F-4D97-AF65-F5344CB8AC3E}">
        <p14:creationId xmlns:p14="http://schemas.microsoft.com/office/powerpoint/2010/main" val="3512255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JK</a:t>
            </a:r>
          </a:p>
        </p:txBody>
      </p:sp>
      <p:sp>
        <p:nvSpPr>
          <p:cNvPr id="4" name="Slide Number Placeholder 3"/>
          <p:cNvSpPr>
            <a:spLocks noGrp="1"/>
          </p:cNvSpPr>
          <p:nvPr>
            <p:ph type="sldNum" sz="quarter" idx="10"/>
          </p:nvPr>
        </p:nvSpPr>
        <p:spPr/>
        <p:txBody>
          <a:bodyPr/>
          <a:lstStyle/>
          <a:p>
            <a:fld id="{648821BF-FB86-1948-BB58-38299E2C5C39}" type="slidenum">
              <a:rPr lang="en-US" smtClean="0"/>
              <a:t>3</a:t>
            </a:fld>
            <a:endParaRPr lang="en-US" dirty="0"/>
          </a:p>
        </p:txBody>
      </p:sp>
    </p:spTree>
    <p:extLst>
      <p:ext uri="{BB962C8B-B14F-4D97-AF65-F5344CB8AC3E}">
        <p14:creationId xmlns:p14="http://schemas.microsoft.com/office/powerpoint/2010/main" val="4103084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JK</a:t>
            </a:r>
          </a:p>
        </p:txBody>
      </p:sp>
      <p:sp>
        <p:nvSpPr>
          <p:cNvPr id="4" name="Slide Number Placeholder 3"/>
          <p:cNvSpPr>
            <a:spLocks noGrp="1"/>
          </p:cNvSpPr>
          <p:nvPr>
            <p:ph type="sldNum" sz="quarter" idx="10"/>
          </p:nvPr>
        </p:nvSpPr>
        <p:spPr/>
        <p:txBody>
          <a:bodyPr/>
          <a:lstStyle/>
          <a:p>
            <a:fld id="{648821BF-FB86-1948-BB58-38299E2C5C39}" type="slidenum">
              <a:rPr lang="en-US" smtClean="0"/>
              <a:t>4</a:t>
            </a:fld>
            <a:endParaRPr lang="en-US" dirty="0"/>
          </a:p>
        </p:txBody>
      </p:sp>
    </p:spTree>
    <p:extLst>
      <p:ext uri="{BB962C8B-B14F-4D97-AF65-F5344CB8AC3E}">
        <p14:creationId xmlns:p14="http://schemas.microsoft.com/office/powerpoint/2010/main" val="2547031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t>
            </a:r>
          </a:p>
        </p:txBody>
      </p:sp>
      <p:sp>
        <p:nvSpPr>
          <p:cNvPr id="4" name="Slide Number Placeholder 3"/>
          <p:cNvSpPr>
            <a:spLocks noGrp="1"/>
          </p:cNvSpPr>
          <p:nvPr>
            <p:ph type="sldNum" sz="quarter" idx="10"/>
          </p:nvPr>
        </p:nvSpPr>
        <p:spPr/>
        <p:txBody>
          <a:bodyPr/>
          <a:lstStyle/>
          <a:p>
            <a:fld id="{648821BF-FB86-1948-BB58-38299E2C5C39}" type="slidenum">
              <a:rPr lang="en-US" smtClean="0"/>
              <a:t>5</a:t>
            </a:fld>
            <a:endParaRPr lang="en-US" dirty="0"/>
          </a:p>
        </p:txBody>
      </p:sp>
    </p:spTree>
    <p:extLst>
      <p:ext uri="{BB962C8B-B14F-4D97-AF65-F5344CB8AC3E}">
        <p14:creationId xmlns:p14="http://schemas.microsoft.com/office/powerpoint/2010/main" val="1047272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t>
            </a:r>
          </a:p>
        </p:txBody>
      </p:sp>
      <p:sp>
        <p:nvSpPr>
          <p:cNvPr id="4" name="Slide Number Placeholder 3"/>
          <p:cNvSpPr>
            <a:spLocks noGrp="1"/>
          </p:cNvSpPr>
          <p:nvPr>
            <p:ph type="sldNum" sz="quarter" idx="10"/>
          </p:nvPr>
        </p:nvSpPr>
        <p:spPr/>
        <p:txBody>
          <a:bodyPr/>
          <a:lstStyle/>
          <a:p>
            <a:fld id="{648821BF-FB86-1948-BB58-38299E2C5C39}" type="slidenum">
              <a:rPr lang="en-US" smtClean="0"/>
              <a:t>6</a:t>
            </a:fld>
            <a:endParaRPr lang="en-US" dirty="0"/>
          </a:p>
        </p:txBody>
      </p:sp>
    </p:spTree>
    <p:extLst>
      <p:ext uri="{BB962C8B-B14F-4D97-AF65-F5344CB8AC3E}">
        <p14:creationId xmlns:p14="http://schemas.microsoft.com/office/powerpoint/2010/main" val="4082068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JK</a:t>
            </a:r>
          </a:p>
          <a:p>
            <a:pPr marL="171450" indent="-171450">
              <a:buFontTx/>
              <a:buChar char="-"/>
            </a:pPr>
            <a:r>
              <a:rPr lang="en-GB" dirty="0"/>
              <a:t>That</a:t>
            </a:r>
            <a:r>
              <a:rPr lang="en-GB" baseline="0" dirty="0"/>
              <a:t> is us now covered all the required sections of the template. Which takes us onto another part of the template the recommended. </a:t>
            </a:r>
          </a:p>
          <a:p>
            <a:pPr marL="171450" indent="-171450">
              <a:buFontTx/>
              <a:buChar char="-"/>
            </a:pPr>
            <a:endParaRPr lang="en-GB" baseline="0" dirty="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GB" baseline="0" dirty="0"/>
              <a:t>You may have been placed on </a:t>
            </a:r>
            <a:r>
              <a:rPr lang="en-GB" sz="1200" kern="1200" dirty="0">
                <a:solidFill>
                  <a:schemeClr val="tx1"/>
                </a:solidFill>
                <a:effectLst/>
                <a:latin typeface="+mn-lt"/>
                <a:ea typeface="+mn-ea"/>
                <a:cs typeface="+mn-cs"/>
              </a:rPr>
              <a:t>the list of major players due to your</a:t>
            </a:r>
            <a:r>
              <a:rPr lang="en-GB" sz="1200" b="1" kern="1200" dirty="0">
                <a:solidFill>
                  <a:schemeClr val="tx1"/>
                </a:solidFill>
                <a:effectLst/>
                <a:latin typeface="+mn-lt"/>
                <a:ea typeface="+mn-ea"/>
                <a:cs typeface="+mn-cs"/>
              </a:rPr>
              <a:t> influence </a:t>
            </a:r>
            <a:r>
              <a:rPr lang="en-GB" sz="1200" kern="1200" dirty="0">
                <a:solidFill>
                  <a:schemeClr val="tx1"/>
                </a:solidFill>
                <a:effectLst/>
                <a:latin typeface="+mn-lt"/>
                <a:ea typeface="+mn-ea"/>
                <a:cs typeface="+mn-cs"/>
              </a:rPr>
              <a:t>or impact on climate change which could be beyond your own corporate boundary. </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GB" baseline="0" dirty="0"/>
          </a:p>
          <a:p>
            <a:pPr marL="171450" indent="-171450">
              <a:buFontTx/>
              <a:buChar char="-"/>
            </a:pPr>
            <a:r>
              <a:rPr lang="en-GB" baseline="0" dirty="0"/>
              <a:t>This section of the template allows public sector bodies to report on their wider influence in reducing GHG emissions and document relevant achievements not reported within the required section of the reporting template.</a:t>
            </a:r>
          </a:p>
          <a:p>
            <a:pPr marL="171450" indent="-171450">
              <a:buFontTx/>
              <a:buChar char="-"/>
            </a:pPr>
            <a:endParaRPr lang="en-GB" baseline="0" dirty="0"/>
          </a:p>
          <a:p>
            <a:pPr marL="171450" indent="-171450">
              <a:buFontTx/>
              <a:buChar char="-"/>
            </a:pPr>
            <a:r>
              <a:rPr lang="en-GB" baseline="0" dirty="0"/>
              <a:t>This section is looking to document activities that are reducing GHG emissions beyond your own boundary and can include partnership working; behaviour change initiatives and capacity building. </a:t>
            </a:r>
          </a:p>
          <a:p>
            <a:pPr marL="171450" indent="-171450">
              <a:buFontTx/>
              <a:buChar char="-"/>
            </a:pPr>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48821BF-FB86-1948-BB58-38299E2C5C3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164807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t>
            </a:r>
          </a:p>
        </p:txBody>
      </p:sp>
      <p:sp>
        <p:nvSpPr>
          <p:cNvPr id="4" name="Slide Number Placeholder 3"/>
          <p:cNvSpPr>
            <a:spLocks noGrp="1"/>
          </p:cNvSpPr>
          <p:nvPr>
            <p:ph type="sldNum" sz="quarter" idx="10"/>
          </p:nvPr>
        </p:nvSpPr>
        <p:spPr/>
        <p:txBody>
          <a:bodyPr/>
          <a:lstStyle/>
          <a:p>
            <a:fld id="{648821BF-FB86-1948-BB58-38299E2C5C39}" type="slidenum">
              <a:rPr lang="en-US" smtClean="0"/>
              <a:t>8</a:t>
            </a:fld>
            <a:endParaRPr lang="en-US" dirty="0"/>
          </a:p>
        </p:txBody>
      </p:sp>
    </p:spTree>
    <p:extLst>
      <p:ext uri="{BB962C8B-B14F-4D97-AF65-F5344CB8AC3E}">
        <p14:creationId xmlns:p14="http://schemas.microsoft.com/office/powerpoint/2010/main" val="2685726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JK</a:t>
            </a:r>
          </a:p>
          <a:p>
            <a:pPr marL="171450" indent="-171450">
              <a:buFontTx/>
              <a:buChar char="-"/>
            </a:pPr>
            <a:r>
              <a:rPr lang="en-GB" dirty="0"/>
              <a:t>That</a:t>
            </a:r>
            <a:r>
              <a:rPr lang="en-GB" baseline="0" dirty="0"/>
              <a:t> is us now covered all the required sections of the template. Which takes us onto another part of the template the recommended. </a:t>
            </a:r>
          </a:p>
          <a:p>
            <a:pPr marL="171450" indent="-171450">
              <a:buFontTx/>
              <a:buChar char="-"/>
            </a:pPr>
            <a:endParaRPr lang="en-GB" baseline="0" dirty="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GB" baseline="0" dirty="0"/>
              <a:t>You may have been placed on </a:t>
            </a:r>
            <a:r>
              <a:rPr lang="en-GB" sz="1200" kern="1200" dirty="0">
                <a:solidFill>
                  <a:schemeClr val="tx1"/>
                </a:solidFill>
                <a:effectLst/>
                <a:latin typeface="+mn-lt"/>
                <a:ea typeface="+mn-ea"/>
                <a:cs typeface="+mn-cs"/>
              </a:rPr>
              <a:t>the list of major players due to your</a:t>
            </a:r>
            <a:r>
              <a:rPr lang="en-GB" sz="1200" b="1" kern="1200" dirty="0">
                <a:solidFill>
                  <a:schemeClr val="tx1"/>
                </a:solidFill>
                <a:effectLst/>
                <a:latin typeface="+mn-lt"/>
                <a:ea typeface="+mn-ea"/>
                <a:cs typeface="+mn-cs"/>
              </a:rPr>
              <a:t> influence </a:t>
            </a:r>
            <a:r>
              <a:rPr lang="en-GB" sz="1200" kern="1200" dirty="0">
                <a:solidFill>
                  <a:schemeClr val="tx1"/>
                </a:solidFill>
                <a:effectLst/>
                <a:latin typeface="+mn-lt"/>
                <a:ea typeface="+mn-ea"/>
                <a:cs typeface="+mn-cs"/>
              </a:rPr>
              <a:t>or impact on climate change which could be beyond your own corporate boundary. </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GB" baseline="0" dirty="0"/>
          </a:p>
          <a:p>
            <a:pPr marL="171450" indent="-171450">
              <a:buFontTx/>
              <a:buChar char="-"/>
            </a:pPr>
            <a:r>
              <a:rPr lang="en-GB" baseline="0" dirty="0"/>
              <a:t>This section of the template allows public sector bodies to report on their wider influence in reducing GHG emissions and document relevant achievements not reported within the required section of the reporting template.</a:t>
            </a:r>
          </a:p>
          <a:p>
            <a:pPr marL="171450" indent="-171450">
              <a:buFontTx/>
              <a:buChar char="-"/>
            </a:pPr>
            <a:endParaRPr lang="en-GB" baseline="0" dirty="0"/>
          </a:p>
          <a:p>
            <a:pPr marL="171450" indent="-171450">
              <a:buFontTx/>
              <a:buChar char="-"/>
            </a:pPr>
            <a:r>
              <a:rPr lang="en-GB" baseline="0" dirty="0"/>
              <a:t>This section is looking to document activities that are reducing GHG emissions beyond your own boundary and can include partnership working; behaviour change initiatives and capacity building. </a:t>
            </a:r>
          </a:p>
          <a:p>
            <a:pPr marL="171450" indent="-171450">
              <a:buFontTx/>
              <a:buChar char="-"/>
            </a:pPr>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48821BF-FB86-1948-BB58-38299E2C5C3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00913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67321B3B-6FB7-344A-9833-4705669556D6}" type="datetime1">
              <a:rPr lang="en-GB" smtClean="0"/>
              <a:t>11/09/2017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60DDC3-9EF1-6C42-B80F-4A5F8CCED44A}"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1046" y="1105504"/>
            <a:ext cx="3701908" cy="2780696"/>
          </a:xfrm>
          <a:prstGeom prst="rect">
            <a:avLst/>
          </a:prstGeom>
        </p:spPr>
      </p:pic>
    </p:spTree>
    <p:extLst>
      <p:ext uri="{BB962C8B-B14F-4D97-AF65-F5344CB8AC3E}">
        <p14:creationId xmlns:p14="http://schemas.microsoft.com/office/powerpoint/2010/main" val="2807608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5B93E7B-383D-C04E-9D6F-E3967687C0BE}" type="datetime1">
              <a:rPr lang="en-GB" smtClean="0"/>
              <a:t>11/09/2017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60DDC3-9EF1-6C42-B80F-4A5F8CCED44A}" type="slidenum">
              <a:rPr lang="en-US" smtClean="0"/>
              <a:t>‹#›</a:t>
            </a:fld>
            <a:endParaRPr lang="en-US" dirty="0"/>
          </a:p>
        </p:txBody>
      </p:sp>
    </p:spTree>
    <p:extLst>
      <p:ext uri="{BB962C8B-B14F-4D97-AF65-F5344CB8AC3E}">
        <p14:creationId xmlns:p14="http://schemas.microsoft.com/office/powerpoint/2010/main" val="1689700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286DFA4-4331-444A-BA81-F6646B3DF159}" type="datetime1">
              <a:rPr lang="en-GB" smtClean="0"/>
              <a:t>11/09/2017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60DDC3-9EF1-6C42-B80F-4A5F8CCED44A}" type="slidenum">
              <a:rPr lang="en-US" smtClean="0"/>
              <a:t>‹#›</a:t>
            </a:fld>
            <a:endParaRPr lang="en-US" dirty="0"/>
          </a:p>
        </p:txBody>
      </p:sp>
    </p:spTree>
    <p:extLst>
      <p:ext uri="{BB962C8B-B14F-4D97-AF65-F5344CB8AC3E}">
        <p14:creationId xmlns:p14="http://schemas.microsoft.com/office/powerpoint/2010/main" val="4194647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92F4E8C-C957-1448-AE1F-22F6FC356595}" type="datetime1">
              <a:rPr lang="en-GB" smtClean="0"/>
              <a:t>11/09/2017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60DDC3-9EF1-6C42-B80F-4A5F8CCED44A}" type="slidenum">
              <a:rPr lang="en-US" smtClean="0"/>
              <a:t>‹#›</a:t>
            </a:fld>
            <a:endParaRPr lang="en-US" dirty="0"/>
          </a:p>
        </p:txBody>
      </p:sp>
    </p:spTree>
    <p:extLst>
      <p:ext uri="{BB962C8B-B14F-4D97-AF65-F5344CB8AC3E}">
        <p14:creationId xmlns:p14="http://schemas.microsoft.com/office/powerpoint/2010/main" val="416381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5B55A3B-8B7B-EA4A-90DF-4621917E0763}" type="datetime1">
              <a:rPr lang="en-GB" smtClean="0"/>
              <a:t>11/09/2017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60DDC3-9EF1-6C42-B80F-4A5F8CCED44A}" type="slidenum">
              <a:rPr lang="en-US" smtClean="0"/>
              <a:t>‹#›</a:t>
            </a:fld>
            <a:endParaRPr lang="en-US" dirty="0"/>
          </a:p>
        </p:txBody>
      </p:sp>
    </p:spTree>
    <p:extLst>
      <p:ext uri="{BB962C8B-B14F-4D97-AF65-F5344CB8AC3E}">
        <p14:creationId xmlns:p14="http://schemas.microsoft.com/office/powerpoint/2010/main" val="137733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C2DE73A-C0F6-7046-8497-16C2EE706B21}" type="datetime1">
              <a:rPr lang="en-GB" smtClean="0"/>
              <a:t>11/09/2017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60DDC3-9EF1-6C42-B80F-4A5F8CCED44A}" type="slidenum">
              <a:rPr lang="en-US" smtClean="0"/>
              <a:t>‹#›</a:t>
            </a:fld>
            <a:endParaRPr lang="en-US" dirty="0"/>
          </a:p>
        </p:txBody>
      </p:sp>
    </p:spTree>
    <p:extLst>
      <p:ext uri="{BB962C8B-B14F-4D97-AF65-F5344CB8AC3E}">
        <p14:creationId xmlns:p14="http://schemas.microsoft.com/office/powerpoint/2010/main" val="987791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9423421-C8C4-134C-89FA-1D7567CB382A}" type="datetime1">
              <a:rPr lang="en-GB" smtClean="0"/>
              <a:t>11/09/2017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D60DDC3-9EF1-6C42-B80F-4A5F8CCED44A}" type="slidenum">
              <a:rPr lang="en-US" smtClean="0"/>
              <a:t>‹#›</a:t>
            </a:fld>
            <a:endParaRPr lang="en-US" dirty="0"/>
          </a:p>
        </p:txBody>
      </p:sp>
    </p:spTree>
    <p:extLst>
      <p:ext uri="{BB962C8B-B14F-4D97-AF65-F5344CB8AC3E}">
        <p14:creationId xmlns:p14="http://schemas.microsoft.com/office/powerpoint/2010/main" val="3144002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9392BD4-737F-5444-A8A2-5BC821EBB8C2}" type="datetime1">
              <a:rPr lang="en-GB" smtClean="0"/>
              <a:t>11/09/2017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D60DDC3-9EF1-6C42-B80F-4A5F8CCED44A}" type="slidenum">
              <a:rPr lang="en-US" smtClean="0"/>
              <a:t>‹#›</a:t>
            </a:fld>
            <a:endParaRPr lang="en-US" dirty="0"/>
          </a:p>
        </p:txBody>
      </p:sp>
    </p:spTree>
    <p:extLst>
      <p:ext uri="{BB962C8B-B14F-4D97-AF65-F5344CB8AC3E}">
        <p14:creationId xmlns:p14="http://schemas.microsoft.com/office/powerpoint/2010/main" val="647583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Rectangle 8"/>
          <p:cNvSpPr/>
          <p:nvPr userDrawn="1"/>
        </p:nvSpPr>
        <p:spPr>
          <a:xfrm>
            <a:off x="413884" y="6543009"/>
            <a:ext cx="1949573" cy="246221"/>
          </a:xfrm>
          <a:prstGeom prst="rect">
            <a:avLst/>
          </a:prstGeom>
        </p:spPr>
        <p:txBody>
          <a:bodyPr wrap="none">
            <a:spAutoFit/>
          </a:bodyPr>
          <a:lstStyle/>
          <a:p>
            <a:r>
              <a:rPr lang="en-US" sz="1000" dirty="0">
                <a:solidFill>
                  <a:srgbClr val="00B259"/>
                </a:solidFill>
                <a:latin typeface="Arial" panose="020B0604020202020204" pitchFamily="34" charset="0"/>
                <a:cs typeface="Arial" panose="020B0604020202020204" pitchFamily="34" charset="0"/>
              </a:rPr>
              <a:t>www.keepscotlandbeautiful.org</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23777" y="1439"/>
            <a:ext cx="2462678" cy="1849846"/>
          </a:xfrm>
          <a:prstGeom prst="rect">
            <a:avLst/>
          </a:prstGeom>
        </p:spPr>
      </p:pic>
      <p:cxnSp>
        <p:nvCxnSpPr>
          <p:cNvPr id="4" name="Straight Connector 3"/>
          <p:cNvCxnSpPr/>
          <p:nvPr userDrawn="1"/>
        </p:nvCxnSpPr>
        <p:spPr>
          <a:xfrm>
            <a:off x="0" y="6483246"/>
            <a:ext cx="9144000" cy="0"/>
          </a:xfrm>
          <a:prstGeom prst="line">
            <a:avLst/>
          </a:prstGeom>
          <a:ln>
            <a:solidFill>
              <a:srgbClr val="00B259"/>
            </a:solidFill>
          </a:ln>
          <a:effectLst/>
        </p:spPr>
        <p:style>
          <a:lnRef idx="2">
            <a:schemeClr val="accent1"/>
          </a:lnRef>
          <a:fillRef idx="0">
            <a:schemeClr val="accent1"/>
          </a:fillRef>
          <a:effectRef idx="1">
            <a:schemeClr val="accent1"/>
          </a:effectRef>
          <a:fontRef idx="minor">
            <a:schemeClr val="tx1"/>
          </a:fontRef>
        </p:style>
      </p:cxnSp>
      <p:sp>
        <p:nvSpPr>
          <p:cNvPr id="5" name="Rectangle 4"/>
          <p:cNvSpPr/>
          <p:nvPr userDrawn="1"/>
        </p:nvSpPr>
        <p:spPr>
          <a:xfrm>
            <a:off x="6379219" y="6543008"/>
            <a:ext cx="2361544" cy="246221"/>
          </a:xfrm>
          <a:prstGeom prst="rect">
            <a:avLst/>
          </a:prstGeom>
        </p:spPr>
        <p:txBody>
          <a:bodyPr wrap="none">
            <a:spAutoFit/>
          </a:bodyPr>
          <a:lstStyle/>
          <a:p>
            <a:r>
              <a:rPr lang="en-US" sz="1000" dirty="0">
                <a:solidFill>
                  <a:srgbClr val="00B259"/>
                </a:solidFill>
                <a:latin typeface="Arial" panose="020B0604020202020204" pitchFamily="34" charset="0"/>
                <a:cs typeface="Arial" panose="020B0604020202020204" pitchFamily="34" charset="0"/>
              </a:rPr>
              <a:t>The charity for Scotland’s environment</a:t>
            </a:r>
          </a:p>
        </p:txBody>
      </p:sp>
    </p:spTree>
    <p:extLst>
      <p:ext uri="{BB962C8B-B14F-4D97-AF65-F5344CB8AC3E}">
        <p14:creationId xmlns:p14="http://schemas.microsoft.com/office/powerpoint/2010/main" val="3515789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4A09169-A84D-7E4E-A712-BB0C5980DE90}" type="datetime1">
              <a:rPr lang="en-GB" smtClean="0"/>
              <a:t>11/09/2017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60DDC3-9EF1-6C42-B80F-4A5F8CCED44A}" type="slidenum">
              <a:rPr lang="en-US" smtClean="0"/>
              <a:t>‹#›</a:t>
            </a:fld>
            <a:endParaRPr lang="en-US" dirty="0"/>
          </a:p>
        </p:txBody>
      </p:sp>
    </p:spTree>
    <p:extLst>
      <p:ext uri="{BB962C8B-B14F-4D97-AF65-F5344CB8AC3E}">
        <p14:creationId xmlns:p14="http://schemas.microsoft.com/office/powerpoint/2010/main" val="2451988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8FF0CEE9-EDE2-5E4D-B2E7-E01EB661F91F}" type="datetime1">
              <a:rPr lang="en-GB" smtClean="0"/>
              <a:t>11/09/2017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60DDC3-9EF1-6C42-B80F-4A5F8CCED44A}" type="slidenum">
              <a:rPr lang="en-US" smtClean="0"/>
              <a:t>‹#›</a:t>
            </a:fld>
            <a:endParaRPr lang="en-US" dirty="0"/>
          </a:p>
        </p:txBody>
      </p:sp>
    </p:spTree>
    <p:extLst>
      <p:ext uri="{BB962C8B-B14F-4D97-AF65-F5344CB8AC3E}">
        <p14:creationId xmlns:p14="http://schemas.microsoft.com/office/powerpoint/2010/main" val="685301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03DAF2-553E-EF48-B08A-AF42CF3BA421}" type="datetime1">
              <a:rPr lang="en-GB" smtClean="0"/>
              <a:t>11/09/2017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0DDC3-9EF1-6C42-B80F-4A5F8CCED44A}" type="slidenum">
              <a:rPr lang="en-US" smtClean="0"/>
              <a:t>‹#›</a:t>
            </a:fld>
            <a:endParaRPr lang="en-US" dirty="0"/>
          </a:p>
        </p:txBody>
      </p:sp>
    </p:spTree>
    <p:extLst>
      <p:ext uri="{BB962C8B-B14F-4D97-AF65-F5344CB8AC3E}">
        <p14:creationId xmlns:p14="http://schemas.microsoft.com/office/powerpoint/2010/main" val="419314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keepscotlandbeautiful.org/sustainability-climate-change/sustainable-scotland-network/climate-change-reporting/climate-change-reporting-resources/"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mailto:ssn@keepscotlandbeautiful.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685800" y="4104314"/>
            <a:ext cx="7772400" cy="1752600"/>
          </a:xfrm>
        </p:spPr>
        <p:txBody>
          <a:bodyPr>
            <a:normAutofit lnSpcReduction="10000"/>
          </a:bodyPr>
          <a:lstStyle/>
          <a:p>
            <a:r>
              <a:rPr lang="en-GB" dirty="0"/>
              <a:t>Public Bodies Climate Change Duties:</a:t>
            </a:r>
          </a:p>
          <a:p>
            <a:r>
              <a:rPr lang="en-GB" dirty="0"/>
              <a:t>Wider Influence Reporting – Education sector</a:t>
            </a:r>
          </a:p>
          <a:p>
            <a:endParaRPr lang="en-GB" sz="2000" dirty="0"/>
          </a:p>
          <a:p>
            <a:r>
              <a:rPr lang="en-GB" sz="2000" dirty="0"/>
              <a:t>11 September 2017</a:t>
            </a:r>
          </a:p>
        </p:txBody>
      </p:sp>
    </p:spTree>
    <p:extLst>
      <p:ext uri="{BB962C8B-B14F-4D97-AF65-F5344CB8AC3E}">
        <p14:creationId xmlns:p14="http://schemas.microsoft.com/office/powerpoint/2010/main" val="264612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032" y="302727"/>
            <a:ext cx="6038646" cy="785991"/>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GB" sz="3600" dirty="0"/>
              <a:t>Question 2a – Examples</a:t>
            </a:r>
          </a:p>
        </p:txBody>
      </p:sp>
      <p:sp>
        <p:nvSpPr>
          <p:cNvPr id="3" name="TextBox 2"/>
          <p:cNvSpPr txBox="1"/>
          <p:nvPr/>
        </p:nvSpPr>
        <p:spPr>
          <a:xfrm>
            <a:off x="371032" y="2006353"/>
            <a:ext cx="8453372" cy="4462760"/>
          </a:xfrm>
          <a:prstGeom prst="rect">
            <a:avLst/>
          </a:prstGeom>
          <a:noFill/>
        </p:spPr>
        <p:txBody>
          <a:bodyPr wrap="square" rtlCol="0">
            <a:spAutoFit/>
          </a:bodyPr>
          <a:lstStyle/>
          <a:p>
            <a:pPr marL="285750" indent="-285750">
              <a:buFont typeface="Arial" panose="020B0604020202020204" pitchFamily="34" charset="0"/>
              <a:buChar char="•"/>
            </a:pPr>
            <a:r>
              <a:rPr lang="en-GB" sz="2800" dirty="0">
                <a:solidFill>
                  <a:schemeClr val="tx1">
                    <a:lumMod val="75000"/>
                    <a:lumOff val="25000"/>
                  </a:schemeClr>
                </a:solidFill>
              </a:rPr>
              <a:t>Also not typically reported by education sector. </a:t>
            </a:r>
          </a:p>
          <a:p>
            <a:pPr marL="285750" indent="-285750">
              <a:buFont typeface="Arial" panose="020B0604020202020204" pitchFamily="34" charset="0"/>
              <a:buChar char="•"/>
            </a:pPr>
            <a:endParaRPr lang="en-GB" sz="2800" dirty="0">
              <a:solidFill>
                <a:schemeClr val="tx1">
                  <a:lumMod val="75000"/>
                  <a:lumOff val="25000"/>
                </a:schemeClr>
              </a:solidFill>
            </a:endParaRPr>
          </a:p>
          <a:p>
            <a:pPr marL="285750" indent="-285750">
              <a:spcAft>
                <a:spcPts val="600"/>
              </a:spcAft>
              <a:buFont typeface="Arial" panose="020B0604020202020204" pitchFamily="34" charset="0"/>
              <a:buChar char="•"/>
            </a:pPr>
            <a:r>
              <a:rPr lang="en-GB" sz="2800" dirty="0">
                <a:solidFill>
                  <a:schemeClr val="tx1">
                    <a:lumMod val="75000"/>
                    <a:lumOff val="25000"/>
                  </a:schemeClr>
                </a:solidFill>
              </a:rPr>
              <a:t>Opportunity to consider setting targets for specific projects, </a:t>
            </a:r>
            <a:r>
              <a:rPr lang="en-GB" sz="2800" dirty="0" err="1">
                <a:solidFill>
                  <a:schemeClr val="tx1">
                    <a:lumMod val="75000"/>
                    <a:lumOff val="25000"/>
                  </a:schemeClr>
                </a:solidFill>
              </a:rPr>
              <a:t>e.g</a:t>
            </a:r>
            <a:r>
              <a:rPr lang="en-GB" sz="2800" dirty="0">
                <a:solidFill>
                  <a:schemeClr val="tx1">
                    <a:lumMod val="75000"/>
                    <a:lumOff val="25000"/>
                  </a:schemeClr>
                </a:solidFill>
              </a:rPr>
              <a:t>: </a:t>
            </a:r>
          </a:p>
          <a:p>
            <a:pPr lvl="1">
              <a:spcAft>
                <a:spcPts val="600"/>
              </a:spcAft>
            </a:pPr>
            <a:r>
              <a:rPr lang="en-GB" sz="2800" dirty="0">
                <a:solidFill>
                  <a:schemeClr val="tx1">
                    <a:lumMod val="75000"/>
                    <a:lumOff val="25000"/>
                  </a:schemeClr>
                </a:solidFill>
              </a:rPr>
              <a:t>- Waste recycling in student residences e.g. reduce waste to landfill from Halls of Residence 1 by 5%</a:t>
            </a:r>
          </a:p>
          <a:p>
            <a:pPr lvl="1">
              <a:spcAft>
                <a:spcPts val="600"/>
              </a:spcAft>
            </a:pPr>
            <a:r>
              <a:rPr lang="en-GB" sz="2800" dirty="0">
                <a:solidFill>
                  <a:schemeClr val="tx1">
                    <a:lumMod val="75000"/>
                    <a:lumOff val="25000"/>
                  </a:schemeClr>
                </a:solidFill>
              </a:rPr>
              <a:t>- Green transport initiatives to encourage sustainable transport e.g. reduce student car trips by 10%</a:t>
            </a:r>
          </a:p>
          <a:p>
            <a:pPr lvl="1">
              <a:spcAft>
                <a:spcPts val="600"/>
              </a:spcAft>
            </a:pPr>
            <a:endParaRPr lang="en-GB" sz="2000" dirty="0"/>
          </a:p>
          <a:p>
            <a:pPr marL="742950" lvl="1" indent="-285750">
              <a:buFont typeface="Arial" panose="020B0604020202020204" pitchFamily="34" charset="0"/>
              <a:buChar char="•"/>
            </a:pPr>
            <a:endParaRPr lang="en-GB" sz="2000" dirty="0"/>
          </a:p>
        </p:txBody>
      </p:sp>
    </p:spTree>
    <p:extLst>
      <p:ext uri="{BB962C8B-B14F-4D97-AF65-F5344CB8AC3E}">
        <p14:creationId xmlns:p14="http://schemas.microsoft.com/office/powerpoint/2010/main" val="1017434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032" y="302727"/>
            <a:ext cx="6038646" cy="1046679"/>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GB" sz="3600" dirty="0"/>
              <a:t>Question 2b – Strategy, Plans or Policies to influence</a:t>
            </a:r>
          </a:p>
        </p:txBody>
      </p:sp>
      <p:pic>
        <p:nvPicPr>
          <p:cNvPr id="3" name="Picture 2"/>
          <p:cNvPicPr>
            <a:picLocks noChangeAspect="1"/>
          </p:cNvPicPr>
          <p:nvPr/>
        </p:nvPicPr>
        <p:blipFill>
          <a:blip r:embed="rId2"/>
          <a:stretch>
            <a:fillRect/>
          </a:stretch>
        </p:blipFill>
        <p:spPr>
          <a:xfrm>
            <a:off x="124288" y="1983943"/>
            <a:ext cx="8797771" cy="2126633"/>
          </a:xfrm>
          <a:prstGeom prst="rect">
            <a:avLst/>
          </a:prstGeom>
        </p:spPr>
      </p:pic>
      <p:sp>
        <p:nvSpPr>
          <p:cNvPr id="4" name="TextBox 3"/>
          <p:cNvSpPr txBox="1"/>
          <p:nvPr/>
        </p:nvSpPr>
        <p:spPr>
          <a:xfrm>
            <a:off x="834501" y="4509856"/>
            <a:ext cx="7022237" cy="1200329"/>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chemeClr val="tx1">
                    <a:lumMod val="75000"/>
                    <a:lumOff val="25000"/>
                  </a:schemeClr>
                </a:solidFill>
              </a:rPr>
              <a:t>Influencing emissions reduction beyond corporate boundary – students are a great example of this</a:t>
            </a:r>
          </a:p>
          <a:p>
            <a:pPr marL="285750" indent="-285750">
              <a:buFont typeface="Arial" panose="020B0604020202020204" pitchFamily="34" charset="0"/>
              <a:buChar char="•"/>
            </a:pPr>
            <a:r>
              <a:rPr lang="en-GB" sz="2400" dirty="0">
                <a:solidFill>
                  <a:schemeClr val="tx1">
                    <a:lumMod val="75000"/>
                    <a:lumOff val="25000"/>
                  </a:schemeClr>
                </a:solidFill>
              </a:rPr>
              <a:t>Provide links to external documents if relevant</a:t>
            </a:r>
          </a:p>
        </p:txBody>
      </p:sp>
    </p:spTree>
    <p:extLst>
      <p:ext uri="{BB962C8B-B14F-4D97-AF65-F5344CB8AC3E}">
        <p14:creationId xmlns:p14="http://schemas.microsoft.com/office/powerpoint/2010/main" val="2902520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032" y="302727"/>
            <a:ext cx="6038646" cy="785991"/>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GB" sz="3600" dirty="0"/>
              <a:t>Question 2b – Examples</a:t>
            </a:r>
          </a:p>
        </p:txBody>
      </p:sp>
      <p:sp>
        <p:nvSpPr>
          <p:cNvPr id="3" name="TextBox 2"/>
          <p:cNvSpPr txBox="1"/>
          <p:nvPr/>
        </p:nvSpPr>
        <p:spPr>
          <a:xfrm>
            <a:off x="182880" y="1697686"/>
            <a:ext cx="8595360" cy="520142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400" b="1" dirty="0">
                <a:solidFill>
                  <a:schemeClr val="accent1"/>
                </a:solidFill>
              </a:rPr>
              <a:t>Edinburgh College: </a:t>
            </a:r>
            <a:r>
              <a:rPr lang="en-GB" sz="2400" dirty="0">
                <a:solidFill>
                  <a:schemeClr val="tx1">
                    <a:lumMod val="75000"/>
                    <a:lumOff val="25000"/>
                  </a:schemeClr>
                </a:solidFill>
              </a:rPr>
              <a:t>Sustainability Policy, influence outside boundary = Students, Communities, Contractors </a:t>
            </a:r>
          </a:p>
          <a:p>
            <a:pPr marL="285750" lvl="0" indent="-285750">
              <a:spcAft>
                <a:spcPts val="600"/>
              </a:spcAft>
              <a:buFont typeface="Arial" panose="020B0604020202020204" pitchFamily="34" charset="0"/>
              <a:buChar char="•"/>
            </a:pPr>
            <a:r>
              <a:rPr lang="en-GB" sz="2400" b="1" dirty="0">
                <a:solidFill>
                  <a:schemeClr val="accent1"/>
                </a:solidFill>
              </a:rPr>
              <a:t>University of Strathclyde: </a:t>
            </a:r>
            <a:r>
              <a:rPr lang="en-GB" sz="2400" dirty="0"/>
              <a:t> </a:t>
            </a:r>
          </a:p>
          <a:p>
            <a:pPr lvl="1"/>
            <a:r>
              <a:rPr lang="en-GB" sz="2400" dirty="0">
                <a:solidFill>
                  <a:schemeClr val="tx1">
                    <a:lumMod val="75000"/>
                    <a:lumOff val="25000"/>
                  </a:schemeClr>
                </a:solidFill>
              </a:rPr>
              <a:t>- Strategic Plan 2015 to 2020</a:t>
            </a:r>
          </a:p>
          <a:p>
            <a:pPr lvl="1"/>
            <a:r>
              <a:rPr lang="en-GB" sz="2400" dirty="0">
                <a:solidFill>
                  <a:schemeClr val="tx1">
                    <a:lumMod val="75000"/>
                    <a:lumOff val="25000"/>
                  </a:schemeClr>
                </a:solidFill>
              </a:rPr>
              <a:t>- Climate Change and Social Responsibility Policy</a:t>
            </a:r>
          </a:p>
          <a:p>
            <a:pPr lvl="1"/>
            <a:r>
              <a:rPr lang="en-GB" sz="2400" dirty="0">
                <a:solidFill>
                  <a:schemeClr val="tx1">
                    <a:lumMod val="75000"/>
                    <a:lumOff val="25000"/>
                  </a:schemeClr>
                </a:solidFill>
              </a:rPr>
              <a:t>- Sustainable Glasgow and Glasgow's H2020 Bid</a:t>
            </a:r>
          </a:p>
          <a:p>
            <a:pPr lvl="1"/>
            <a:r>
              <a:rPr lang="en-GB" sz="2400" dirty="0">
                <a:solidFill>
                  <a:schemeClr val="tx1">
                    <a:lumMod val="75000"/>
                    <a:lumOff val="25000"/>
                  </a:schemeClr>
                </a:solidFill>
              </a:rPr>
              <a:t>- Renfrewshire Council Low Carbon Transport Bid</a:t>
            </a:r>
          </a:p>
          <a:p>
            <a:pPr marL="742950" lvl="1" indent="-285750">
              <a:spcAft>
                <a:spcPts val="600"/>
              </a:spcAft>
              <a:buFontTx/>
              <a:buChar char="-"/>
            </a:pPr>
            <a:r>
              <a:rPr lang="en-GB" sz="2400" dirty="0">
                <a:solidFill>
                  <a:schemeClr val="tx1">
                    <a:lumMod val="75000"/>
                    <a:lumOff val="25000"/>
                  </a:schemeClr>
                </a:solidFill>
              </a:rPr>
              <a:t>Climate Ready Clyde</a:t>
            </a:r>
          </a:p>
          <a:p>
            <a:pPr marL="285750" lvl="0" indent="-285750">
              <a:spcAft>
                <a:spcPts val="600"/>
              </a:spcAft>
              <a:buFont typeface="Arial" panose="020B0604020202020204" pitchFamily="34" charset="0"/>
              <a:buChar char="•"/>
            </a:pPr>
            <a:r>
              <a:rPr lang="en-GB" sz="2400" b="1" dirty="0">
                <a:solidFill>
                  <a:schemeClr val="accent1"/>
                </a:solidFill>
              </a:rPr>
              <a:t>University of Edinburgh: </a:t>
            </a:r>
          </a:p>
          <a:p>
            <a:pPr lvl="1"/>
            <a:r>
              <a:rPr lang="en-GB" sz="2400" dirty="0">
                <a:solidFill>
                  <a:schemeClr val="tx1">
                    <a:lumMod val="75000"/>
                    <a:lumOff val="25000"/>
                  </a:schemeClr>
                </a:solidFill>
              </a:rPr>
              <a:t>- Climate Change Strategy 2016-26 </a:t>
            </a:r>
          </a:p>
          <a:p>
            <a:pPr lvl="1"/>
            <a:r>
              <a:rPr lang="en-GB" sz="2400" dirty="0">
                <a:solidFill>
                  <a:schemeClr val="tx1">
                    <a:lumMod val="75000"/>
                    <a:lumOff val="25000"/>
                  </a:schemeClr>
                </a:solidFill>
              </a:rPr>
              <a:t>- Research spanning behavioural and social change, cultural and technology studies, policy, law and business</a:t>
            </a:r>
          </a:p>
          <a:p>
            <a:pPr marL="742950" lvl="1" indent="-285750">
              <a:spcAft>
                <a:spcPts val="600"/>
              </a:spcAft>
              <a:buFontTx/>
              <a:buChar char="-"/>
            </a:pPr>
            <a:endParaRPr lang="en-GB" sz="2400" dirty="0">
              <a:solidFill>
                <a:schemeClr val="tx1">
                  <a:lumMod val="75000"/>
                  <a:lumOff val="25000"/>
                </a:schemeClr>
              </a:solidFill>
            </a:endParaRPr>
          </a:p>
        </p:txBody>
      </p:sp>
    </p:spTree>
    <p:extLst>
      <p:ext uri="{BB962C8B-B14F-4D97-AF65-F5344CB8AC3E}">
        <p14:creationId xmlns:p14="http://schemas.microsoft.com/office/powerpoint/2010/main" val="3894151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2100" y="2146300"/>
            <a:ext cx="473206" cy="646331"/>
          </a:xfrm>
          <a:prstGeom prst="rect">
            <a:avLst/>
          </a:prstGeom>
          <a:noFill/>
        </p:spPr>
        <p:txBody>
          <a:bodyPr wrap="non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1" i="1" u="sng"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4" name="Picture 3"/>
          <p:cNvPicPr/>
          <p:nvPr/>
        </p:nvPicPr>
        <p:blipFill rotWithShape="1">
          <a:blip r:embed="rId3"/>
          <a:srcRect l="377" t="12749" r="74523" b="5716"/>
          <a:stretch/>
        </p:blipFill>
        <p:spPr bwMode="auto">
          <a:xfrm>
            <a:off x="637706" y="1525485"/>
            <a:ext cx="5066665" cy="4629150"/>
          </a:xfrm>
          <a:prstGeom prst="rect">
            <a:avLst/>
          </a:prstGeom>
          <a:ln w="19050">
            <a:solidFill>
              <a:srgbClr val="1F497D"/>
            </a:solidFill>
          </a:ln>
          <a:extLst>
            <a:ext uri="{53640926-AAD7-44D8-BBD7-CCE9431645EC}">
              <a14:shadowObscured xmlns:a14="http://schemas.microsoft.com/office/drawing/2010/main"/>
            </a:ext>
          </a:extLst>
        </p:spPr>
      </p:pic>
      <p:sp>
        <p:nvSpPr>
          <p:cNvPr id="5" name="TextBox 4"/>
          <p:cNvSpPr txBox="1"/>
          <p:nvPr/>
        </p:nvSpPr>
        <p:spPr>
          <a:xfrm>
            <a:off x="5978956" y="2438997"/>
            <a:ext cx="2817186" cy="3754874"/>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chemeClr val="tx1">
                    <a:lumMod val="75000"/>
                    <a:lumOff val="25000"/>
                  </a:schemeClr>
                </a:solidFill>
                <a:effectLst/>
                <a:uLnTx/>
                <a:uFillTx/>
              </a:rPr>
              <a:t>Provide as much information as you can</a:t>
            </a:r>
          </a:p>
          <a:p>
            <a:pPr marR="0" lvl="0" defTabSz="914400" eaLnBrk="1" fontAlgn="auto" latinLnBrk="0" hangingPunct="1">
              <a:lnSpc>
                <a:spcPct val="100000"/>
              </a:lnSpc>
              <a:spcBef>
                <a:spcPts val="0"/>
              </a:spcBef>
              <a:spcAft>
                <a:spcPts val="0"/>
              </a:spcAft>
              <a:buClrTx/>
              <a:buSzTx/>
              <a:tabLst/>
              <a:defRPr/>
            </a:pPr>
            <a:endParaRPr kumimoji="0" lang="en-GB" sz="2000" b="0" i="0" u="none" strike="noStrike" kern="0" cap="none" spc="0" normalizeH="0" baseline="0" noProof="0" dirty="0">
              <a:ln>
                <a:noFill/>
              </a:ln>
              <a:solidFill>
                <a:schemeClr val="tx1">
                  <a:lumMod val="75000"/>
                  <a:lumOff val="25000"/>
                </a:schemeClr>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kern="0" dirty="0">
                <a:solidFill>
                  <a:schemeClr val="tx1">
                    <a:lumMod val="75000"/>
                    <a:lumOff val="25000"/>
                  </a:schemeClr>
                </a:solidFill>
              </a:rPr>
              <a:t>Add multiple rows</a:t>
            </a:r>
            <a:endParaRPr kumimoji="0" lang="en-GB" sz="2000" b="0" i="0" u="none" strike="noStrike" kern="0" cap="none" spc="0" normalizeH="0" baseline="0" noProof="0" dirty="0">
              <a:ln>
                <a:noFill/>
              </a:ln>
              <a:solidFill>
                <a:schemeClr val="tx1">
                  <a:lumMod val="75000"/>
                  <a:lumOff val="25000"/>
                </a:schemeClr>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0" cap="none" spc="0" normalizeH="0" baseline="0" noProof="0" dirty="0">
              <a:ln>
                <a:noFill/>
              </a:ln>
              <a:solidFill>
                <a:schemeClr val="tx1">
                  <a:lumMod val="75000"/>
                  <a:lumOff val="25000"/>
                </a:schemeClr>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chemeClr val="tx1">
                    <a:lumMod val="75000"/>
                    <a:lumOff val="25000"/>
                  </a:schemeClr>
                </a:solidFill>
                <a:effectLst/>
                <a:uLnTx/>
                <a:uFillTx/>
              </a:rPr>
              <a:t>Use the comments box for anything else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0" cap="none" spc="0" normalizeH="0" baseline="0" noProof="0" dirty="0">
              <a:ln>
                <a:noFill/>
              </a:ln>
              <a:solidFill>
                <a:schemeClr val="tx1">
                  <a:lumMod val="75000"/>
                  <a:lumOff val="25000"/>
                </a:schemeClr>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kern="0" dirty="0">
                <a:solidFill>
                  <a:schemeClr val="tx1">
                    <a:lumMod val="75000"/>
                    <a:lumOff val="25000"/>
                  </a:schemeClr>
                </a:solidFill>
              </a:rPr>
              <a:t>Retrospective and future projects</a:t>
            </a:r>
            <a:endParaRPr kumimoji="0" lang="en-GB" sz="2000" b="0" i="0" u="none" strike="noStrike" kern="0" cap="none" spc="0" normalizeH="0" baseline="0" noProof="0" dirty="0">
              <a:ln>
                <a:noFill/>
              </a:ln>
              <a:solidFill>
                <a:schemeClr val="tx1">
                  <a:lumMod val="75000"/>
                  <a:lumOff val="25000"/>
                </a:schemeClr>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 name="Rectangle 5"/>
          <p:cNvSpPr/>
          <p:nvPr/>
        </p:nvSpPr>
        <p:spPr>
          <a:xfrm>
            <a:off x="371032" y="302727"/>
            <a:ext cx="6038646" cy="785991"/>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GB" sz="3600" dirty="0"/>
              <a:t>Question 3 – Policies &amp; Actions</a:t>
            </a:r>
          </a:p>
        </p:txBody>
      </p:sp>
    </p:spTree>
    <p:extLst>
      <p:ext uri="{BB962C8B-B14F-4D97-AF65-F5344CB8AC3E}">
        <p14:creationId xmlns:p14="http://schemas.microsoft.com/office/powerpoint/2010/main" val="3429393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032" y="302727"/>
            <a:ext cx="6038646" cy="785991"/>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GB" sz="3600" dirty="0"/>
              <a:t>Question 3 – Examples</a:t>
            </a:r>
          </a:p>
        </p:txBody>
      </p:sp>
      <p:sp>
        <p:nvSpPr>
          <p:cNvPr id="3" name="TextBox 2"/>
          <p:cNvSpPr txBox="1"/>
          <p:nvPr/>
        </p:nvSpPr>
        <p:spPr>
          <a:xfrm>
            <a:off x="371032" y="1756959"/>
            <a:ext cx="8408984" cy="4478149"/>
          </a:xfrm>
          <a:prstGeom prst="rect">
            <a:avLst/>
          </a:prstGeom>
          <a:noFill/>
        </p:spPr>
        <p:txBody>
          <a:bodyPr wrap="square" rtlCol="0">
            <a:spAutoFit/>
          </a:bodyPr>
          <a:lstStyle/>
          <a:p>
            <a:pPr>
              <a:spcAft>
                <a:spcPts val="600"/>
              </a:spcAft>
            </a:pPr>
            <a:r>
              <a:rPr lang="en-GB" sz="2800" b="1" dirty="0">
                <a:solidFill>
                  <a:schemeClr val="accent1"/>
                </a:solidFill>
              </a:rPr>
              <a:t>University of St. Andrews: </a:t>
            </a:r>
          </a:p>
          <a:p>
            <a:pPr marL="285750" lvl="0" indent="-285750">
              <a:buFont typeface="Arial" panose="020B0604020202020204" pitchFamily="34" charset="0"/>
              <a:buChar char="•"/>
            </a:pPr>
            <a:r>
              <a:rPr lang="en-GB" sz="2800" dirty="0">
                <a:solidFill>
                  <a:schemeClr val="tx1">
                    <a:lumMod val="75000"/>
                    <a:lumOff val="25000"/>
                  </a:schemeClr>
                </a:solidFill>
              </a:rPr>
              <a:t>Transport (bike pool, bike maintenance, cycle friendly campus)</a:t>
            </a:r>
          </a:p>
          <a:p>
            <a:pPr marL="285750" lvl="0" indent="-285750">
              <a:buFont typeface="Arial" panose="020B0604020202020204" pitchFamily="34" charset="0"/>
              <a:buChar char="•"/>
            </a:pPr>
            <a:r>
              <a:rPr lang="en-GB" sz="2800" dirty="0">
                <a:solidFill>
                  <a:schemeClr val="tx1">
                    <a:lumMod val="75000"/>
                    <a:lumOff val="25000"/>
                  </a:schemeClr>
                </a:solidFill>
              </a:rPr>
              <a:t>Business Industry &amp; Public Sector</a:t>
            </a:r>
          </a:p>
          <a:p>
            <a:pPr marL="285750" lvl="0" indent="-285750">
              <a:buFont typeface="Arial" panose="020B0604020202020204" pitchFamily="34" charset="0"/>
              <a:buChar char="•"/>
            </a:pPr>
            <a:r>
              <a:rPr lang="en-GB" sz="2800" dirty="0">
                <a:solidFill>
                  <a:schemeClr val="tx1">
                    <a:lumMod val="75000"/>
                    <a:lumOff val="25000"/>
                  </a:schemeClr>
                </a:solidFill>
              </a:rPr>
              <a:t>Homes &amp; Communities (carbon conversations, local food co-op)</a:t>
            </a:r>
          </a:p>
          <a:p>
            <a:pPr marL="285750" lvl="0" indent="-285750">
              <a:buFont typeface="Arial" panose="020B0604020202020204" pitchFamily="34" charset="0"/>
              <a:buChar char="•"/>
            </a:pPr>
            <a:r>
              <a:rPr lang="en-GB" sz="2800" dirty="0">
                <a:solidFill>
                  <a:schemeClr val="tx1">
                    <a:lumMod val="75000"/>
                    <a:lumOff val="25000"/>
                  </a:schemeClr>
                </a:solidFill>
              </a:rPr>
              <a:t>Waste &amp; Resource Efficiency </a:t>
            </a:r>
          </a:p>
          <a:p>
            <a:pPr marL="285750" lvl="0" indent="-285750">
              <a:buFont typeface="Arial" panose="020B0604020202020204" pitchFamily="34" charset="0"/>
              <a:buChar char="•"/>
            </a:pPr>
            <a:r>
              <a:rPr lang="en-GB" sz="2800" dirty="0">
                <a:solidFill>
                  <a:schemeClr val="tx1">
                    <a:lumMod val="75000"/>
                    <a:lumOff val="25000"/>
                  </a:schemeClr>
                </a:solidFill>
              </a:rPr>
              <a:t>Rural Land Use </a:t>
            </a:r>
          </a:p>
          <a:p>
            <a:pPr marL="285750" lvl="0" indent="-285750">
              <a:buFont typeface="Arial" panose="020B0604020202020204" pitchFamily="34" charset="0"/>
              <a:buChar char="•"/>
            </a:pPr>
            <a:r>
              <a:rPr lang="en-GB" sz="2800" dirty="0">
                <a:solidFill>
                  <a:schemeClr val="tx1">
                    <a:lumMod val="75000"/>
                    <a:lumOff val="25000"/>
                  </a:schemeClr>
                </a:solidFill>
              </a:rPr>
              <a:t>Transition University of St Andrews is part of the UK-based Transition initiative. </a:t>
            </a:r>
            <a:endParaRPr lang="en-GB" sz="2800" dirty="0"/>
          </a:p>
        </p:txBody>
      </p:sp>
    </p:spTree>
    <p:extLst>
      <p:ext uri="{BB962C8B-B14F-4D97-AF65-F5344CB8AC3E}">
        <p14:creationId xmlns:p14="http://schemas.microsoft.com/office/powerpoint/2010/main" val="3665231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dirty="0"/>
          </a:p>
          <a:p>
            <a:endParaRPr lang="en-GB" dirty="0"/>
          </a:p>
        </p:txBody>
      </p:sp>
      <p:sp>
        <p:nvSpPr>
          <p:cNvPr id="5" name="Title 4"/>
          <p:cNvSpPr>
            <a:spLocks noGrp="1"/>
          </p:cNvSpPr>
          <p:nvPr>
            <p:ph type="ctrTitle"/>
          </p:nvPr>
        </p:nvSpPr>
        <p:spPr>
          <a:xfrm>
            <a:off x="777875" y="4244975"/>
            <a:ext cx="7772400" cy="1470025"/>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4400" dirty="0"/>
              <a:t>Questions?</a:t>
            </a:r>
          </a:p>
        </p:txBody>
      </p:sp>
    </p:spTree>
    <p:extLst>
      <p:ext uri="{BB962C8B-B14F-4D97-AF65-F5344CB8AC3E}">
        <p14:creationId xmlns:p14="http://schemas.microsoft.com/office/powerpoint/2010/main" val="4200382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2100" y="2146300"/>
            <a:ext cx="473206" cy="646331"/>
          </a:xfrm>
          <a:prstGeom prst="rect">
            <a:avLst/>
          </a:prstGeom>
          <a:noFill/>
        </p:spPr>
        <p:txBody>
          <a:bodyPr wrap="non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1" i="1" u="sng"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6" name="Picture 5"/>
          <p:cNvPicPr/>
          <p:nvPr/>
        </p:nvPicPr>
        <p:blipFill rotWithShape="1">
          <a:blip r:embed="rId3"/>
          <a:srcRect t="46930" r="56555" b="32378"/>
          <a:stretch/>
        </p:blipFill>
        <p:spPr bwMode="auto">
          <a:xfrm>
            <a:off x="578841" y="1887523"/>
            <a:ext cx="7441034" cy="1786855"/>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371032" y="302727"/>
            <a:ext cx="6038646" cy="895758"/>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GB" sz="3200" dirty="0"/>
              <a:t>Question 4 – Partnership working, Comms &amp; Capacity Building</a:t>
            </a:r>
            <a:endParaRPr lang="en-GB" sz="3600" dirty="0"/>
          </a:p>
        </p:txBody>
      </p:sp>
      <p:sp>
        <p:nvSpPr>
          <p:cNvPr id="2" name="TextBox 1"/>
          <p:cNvSpPr txBox="1"/>
          <p:nvPr/>
        </p:nvSpPr>
        <p:spPr>
          <a:xfrm>
            <a:off x="834501" y="4145872"/>
            <a:ext cx="7670308" cy="172354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400" dirty="0">
                <a:solidFill>
                  <a:schemeClr val="tx1">
                    <a:lumMod val="75000"/>
                    <a:lumOff val="25000"/>
                  </a:schemeClr>
                </a:solidFill>
              </a:rPr>
              <a:t>Identifying good practice within public bodies </a:t>
            </a:r>
          </a:p>
          <a:p>
            <a:pPr marL="285750" indent="-285750">
              <a:spcAft>
                <a:spcPts val="600"/>
              </a:spcAft>
              <a:buFont typeface="Arial" panose="020B0604020202020204" pitchFamily="34" charset="0"/>
              <a:buChar char="•"/>
            </a:pPr>
            <a:r>
              <a:rPr lang="en-GB" sz="2400" dirty="0">
                <a:solidFill>
                  <a:schemeClr val="tx1">
                    <a:lumMod val="75000"/>
                    <a:lumOff val="25000"/>
                  </a:schemeClr>
                </a:solidFill>
              </a:rPr>
              <a:t>Links between bodies</a:t>
            </a:r>
          </a:p>
          <a:p>
            <a:pPr marL="285750" indent="-285750">
              <a:spcAft>
                <a:spcPts val="600"/>
              </a:spcAft>
              <a:buFont typeface="Arial" panose="020B0604020202020204" pitchFamily="34" charset="0"/>
              <a:buChar char="•"/>
            </a:pPr>
            <a:r>
              <a:rPr lang="en-GB" sz="2400" dirty="0">
                <a:solidFill>
                  <a:schemeClr val="tx1">
                    <a:lumMod val="75000"/>
                    <a:lumOff val="25000"/>
                  </a:schemeClr>
                </a:solidFill>
              </a:rPr>
              <a:t>Building a national picture of public, private and community action</a:t>
            </a:r>
          </a:p>
        </p:txBody>
      </p:sp>
    </p:spTree>
    <p:extLst>
      <p:ext uri="{BB962C8B-B14F-4D97-AF65-F5344CB8AC3E}">
        <p14:creationId xmlns:p14="http://schemas.microsoft.com/office/powerpoint/2010/main" val="2611506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032" y="302727"/>
            <a:ext cx="6038646" cy="785991"/>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GB" sz="3600" dirty="0"/>
              <a:t>Question 4 – Examples</a:t>
            </a:r>
          </a:p>
        </p:txBody>
      </p:sp>
      <p:sp>
        <p:nvSpPr>
          <p:cNvPr id="3" name="TextBox 2"/>
          <p:cNvSpPr txBox="1"/>
          <p:nvPr/>
        </p:nvSpPr>
        <p:spPr>
          <a:xfrm>
            <a:off x="264500" y="1660124"/>
            <a:ext cx="8488883" cy="541686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000" b="1" dirty="0">
                <a:solidFill>
                  <a:schemeClr val="accent1"/>
                </a:solidFill>
              </a:rPr>
              <a:t>Borders College: </a:t>
            </a:r>
            <a:r>
              <a:rPr lang="en-GB" sz="2000" dirty="0">
                <a:solidFill>
                  <a:schemeClr val="tx1">
                    <a:lumMod val="75000"/>
                    <a:lumOff val="25000"/>
                  </a:schemeClr>
                </a:solidFill>
              </a:rPr>
              <a:t>Economy &amp; Low Carbon </a:t>
            </a:r>
            <a:r>
              <a:rPr lang="en-GB" sz="2000" dirty="0" err="1">
                <a:solidFill>
                  <a:schemeClr val="tx1">
                    <a:lumMod val="75000"/>
                    <a:lumOff val="25000"/>
                  </a:schemeClr>
                </a:solidFill>
              </a:rPr>
              <a:t>Workstream</a:t>
            </a:r>
            <a:r>
              <a:rPr lang="en-GB" sz="2000" dirty="0">
                <a:solidFill>
                  <a:schemeClr val="tx1">
                    <a:lumMod val="75000"/>
                    <a:lumOff val="25000"/>
                  </a:schemeClr>
                </a:solidFill>
              </a:rPr>
              <a:t> with Scottish Borders Council</a:t>
            </a:r>
          </a:p>
          <a:p>
            <a:pPr marL="285750" lvl="0" indent="-285750">
              <a:buFont typeface="Arial" panose="020B0604020202020204" pitchFamily="34" charset="0"/>
              <a:buChar char="•"/>
            </a:pPr>
            <a:r>
              <a:rPr lang="en-GB" sz="2000" b="1" dirty="0">
                <a:solidFill>
                  <a:schemeClr val="accent1"/>
                </a:solidFill>
              </a:rPr>
              <a:t>Edinburgh College:  </a:t>
            </a:r>
          </a:p>
          <a:p>
            <a:pPr lvl="1"/>
            <a:r>
              <a:rPr lang="en-GB" sz="2000" dirty="0">
                <a:solidFill>
                  <a:schemeClr val="tx1">
                    <a:lumMod val="75000"/>
                    <a:lumOff val="25000"/>
                  </a:schemeClr>
                </a:solidFill>
              </a:rPr>
              <a:t>- EAUC Networking, best practice exchange, training, research, sector representations</a:t>
            </a:r>
          </a:p>
          <a:p>
            <a:pPr lvl="1"/>
            <a:r>
              <a:rPr lang="en-GB" sz="2000" dirty="0">
                <a:solidFill>
                  <a:schemeClr val="tx1">
                    <a:lumMod val="75000"/>
                    <a:lumOff val="25000"/>
                  </a:schemeClr>
                </a:solidFill>
              </a:rPr>
              <a:t>- RES training &amp; audits </a:t>
            </a:r>
          </a:p>
          <a:p>
            <a:pPr lvl="1">
              <a:spcAft>
                <a:spcPts val="600"/>
              </a:spcAft>
            </a:pPr>
            <a:r>
              <a:rPr lang="en-GB" sz="2000" dirty="0">
                <a:solidFill>
                  <a:schemeClr val="tx1">
                    <a:lumMod val="75000"/>
                    <a:lumOff val="25000"/>
                  </a:schemeClr>
                </a:solidFill>
              </a:rPr>
              <a:t>- Zero Waste Scotland Workshops, events, consultations, awards</a:t>
            </a:r>
          </a:p>
          <a:p>
            <a:pPr marL="285750" lvl="0" indent="-285750">
              <a:buFont typeface="Arial" panose="020B0604020202020204" pitchFamily="34" charset="0"/>
              <a:buChar char="•"/>
            </a:pPr>
            <a:r>
              <a:rPr lang="en-GB" sz="2000" b="1" dirty="0">
                <a:solidFill>
                  <a:schemeClr val="accent1"/>
                </a:solidFill>
              </a:rPr>
              <a:t>Heriot-Watt University</a:t>
            </a:r>
            <a:r>
              <a:rPr lang="en-GB" sz="2000" dirty="0"/>
              <a:t>: </a:t>
            </a:r>
          </a:p>
          <a:p>
            <a:pPr lvl="1"/>
            <a:r>
              <a:rPr lang="en-GB" sz="2000" dirty="0">
                <a:solidFill>
                  <a:schemeClr val="tx1">
                    <a:lumMod val="75000"/>
                    <a:lumOff val="25000"/>
                  </a:schemeClr>
                </a:solidFill>
              </a:rPr>
              <a:t>- Supporting Edinburgh’s SEAP</a:t>
            </a:r>
          </a:p>
          <a:p>
            <a:pPr lvl="1"/>
            <a:r>
              <a:rPr lang="en-GB" sz="2000" dirty="0">
                <a:solidFill>
                  <a:schemeClr val="tx1">
                    <a:lumMod val="75000"/>
                    <a:lumOff val="25000"/>
                  </a:schemeClr>
                </a:solidFill>
              </a:rPr>
              <a:t>- Edinburgh Sustainable Development Partnership (ESDP)</a:t>
            </a:r>
          </a:p>
          <a:p>
            <a:pPr lvl="1"/>
            <a:r>
              <a:rPr lang="en-GB" sz="2000" dirty="0">
                <a:solidFill>
                  <a:schemeClr val="tx1">
                    <a:lumMod val="75000"/>
                    <a:lumOff val="25000"/>
                  </a:schemeClr>
                </a:solidFill>
              </a:rPr>
              <a:t>- Participation in Knowledge Transfer Partnerships</a:t>
            </a:r>
          </a:p>
          <a:p>
            <a:pPr lvl="1"/>
            <a:r>
              <a:rPr lang="en-GB" sz="2000" dirty="0">
                <a:solidFill>
                  <a:schemeClr val="tx1">
                    <a:lumMod val="75000"/>
                    <a:lumOff val="25000"/>
                  </a:schemeClr>
                </a:solidFill>
              </a:rPr>
              <a:t>- Research programmes concerning issues relevant to climate change mitigation and adaptation</a:t>
            </a:r>
          </a:p>
          <a:p>
            <a:pPr lvl="1"/>
            <a:r>
              <a:rPr lang="en-GB" sz="2000" dirty="0">
                <a:solidFill>
                  <a:schemeClr val="tx1">
                    <a:lumMod val="75000"/>
                    <a:lumOff val="25000"/>
                  </a:schemeClr>
                </a:solidFill>
              </a:rPr>
              <a:t>- Teaching programmes with climate change implications </a:t>
            </a:r>
          </a:p>
          <a:p>
            <a:pPr lvl="1"/>
            <a:r>
              <a:rPr lang="en-GB" sz="2000" dirty="0">
                <a:solidFill>
                  <a:schemeClr val="tx1">
                    <a:lumMod val="75000"/>
                    <a:lumOff val="25000"/>
                  </a:schemeClr>
                </a:solidFill>
              </a:rPr>
              <a:t>- EAUC engagement </a:t>
            </a:r>
          </a:p>
          <a:p>
            <a:pPr marL="285750" lvl="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065674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6027" y="1642369"/>
            <a:ext cx="8291744" cy="4832092"/>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chemeClr val="accent1"/>
                </a:solidFill>
              </a:rPr>
              <a:t>Glasgow School of Art:  </a:t>
            </a:r>
          </a:p>
          <a:p>
            <a:pPr lvl="1"/>
            <a:r>
              <a:rPr lang="en-GB" dirty="0">
                <a:solidFill>
                  <a:schemeClr val="tx1">
                    <a:lumMod val="75000"/>
                    <a:lumOff val="25000"/>
                  </a:schemeClr>
                </a:solidFill>
              </a:rPr>
              <a:t>- </a:t>
            </a:r>
            <a:r>
              <a:rPr lang="en-GB" dirty="0" err="1">
                <a:solidFill>
                  <a:schemeClr val="tx1">
                    <a:lumMod val="75000"/>
                    <a:lumOff val="25000"/>
                  </a:schemeClr>
                </a:solidFill>
              </a:rPr>
              <a:t>Dr.</a:t>
            </a:r>
            <a:r>
              <a:rPr lang="en-GB" dirty="0">
                <a:solidFill>
                  <a:schemeClr val="tx1">
                    <a:lumMod val="75000"/>
                    <a:lumOff val="25000"/>
                  </a:schemeClr>
                </a:solidFill>
              </a:rPr>
              <a:t> Bike &amp; Uni-cycle</a:t>
            </a:r>
          </a:p>
          <a:p>
            <a:pPr lvl="1"/>
            <a:r>
              <a:rPr lang="en-GB" dirty="0">
                <a:solidFill>
                  <a:schemeClr val="tx1">
                    <a:lumMod val="75000"/>
                    <a:lumOff val="25000"/>
                  </a:schemeClr>
                </a:solidFill>
              </a:rPr>
              <a:t>- Glasgow Scrap Store membership</a:t>
            </a:r>
          </a:p>
          <a:p>
            <a:pPr lvl="1"/>
            <a:r>
              <a:rPr lang="en-GB" dirty="0">
                <a:solidFill>
                  <a:schemeClr val="tx1">
                    <a:lumMod val="75000"/>
                    <a:lumOff val="25000"/>
                  </a:schemeClr>
                </a:solidFill>
              </a:rPr>
              <a:t>- Zero Waste Scotland Radial project, focusing on material resource use, and food surplus</a:t>
            </a:r>
          </a:p>
          <a:p>
            <a:pPr lvl="1"/>
            <a:r>
              <a:rPr lang="en-GB" dirty="0">
                <a:solidFill>
                  <a:schemeClr val="tx1">
                    <a:lumMod val="75000"/>
                    <a:lumOff val="25000"/>
                  </a:schemeClr>
                </a:solidFill>
              </a:rPr>
              <a:t>- </a:t>
            </a:r>
            <a:r>
              <a:rPr lang="en-GB" dirty="0" err="1">
                <a:solidFill>
                  <a:schemeClr val="tx1">
                    <a:lumMod val="75000"/>
                    <a:lumOff val="25000"/>
                  </a:schemeClr>
                </a:solidFill>
              </a:rPr>
              <a:t>EcoCampus</a:t>
            </a:r>
            <a:r>
              <a:rPr lang="en-GB" dirty="0">
                <a:solidFill>
                  <a:schemeClr val="tx1">
                    <a:lumMod val="75000"/>
                    <a:lumOff val="25000"/>
                  </a:schemeClr>
                </a:solidFill>
              </a:rPr>
              <a:t> accreditation (</a:t>
            </a:r>
            <a:r>
              <a:rPr lang="en-GB" dirty="0" err="1">
                <a:solidFill>
                  <a:schemeClr val="tx1">
                    <a:lumMod val="75000"/>
                    <a:lumOff val="25000"/>
                  </a:schemeClr>
                </a:solidFill>
              </a:rPr>
              <a:t>Loreus</a:t>
            </a:r>
            <a:r>
              <a:rPr lang="en-GB" dirty="0">
                <a:solidFill>
                  <a:schemeClr val="tx1">
                    <a:lumMod val="75000"/>
                    <a:lumOff val="25000"/>
                  </a:schemeClr>
                </a:solidFill>
              </a:rPr>
              <a:t>)</a:t>
            </a:r>
          </a:p>
          <a:p>
            <a:pPr lvl="1"/>
            <a:r>
              <a:rPr lang="en-GB" dirty="0">
                <a:solidFill>
                  <a:schemeClr val="tx1">
                    <a:lumMod val="75000"/>
                    <a:lumOff val="25000"/>
                  </a:schemeClr>
                </a:solidFill>
              </a:rPr>
              <a:t>- FROGGS (Friends of </a:t>
            </a:r>
            <a:r>
              <a:rPr lang="en-GB" dirty="0" err="1">
                <a:solidFill>
                  <a:schemeClr val="tx1">
                    <a:lumMod val="75000"/>
                    <a:lumOff val="25000"/>
                  </a:schemeClr>
                </a:solidFill>
              </a:rPr>
              <a:t>Garnethill</a:t>
            </a:r>
            <a:r>
              <a:rPr lang="en-GB" dirty="0">
                <a:solidFill>
                  <a:schemeClr val="tx1">
                    <a:lumMod val="75000"/>
                    <a:lumOff val="25000"/>
                  </a:schemeClr>
                </a:solidFill>
              </a:rPr>
              <a:t> Green Spaces)</a:t>
            </a:r>
          </a:p>
          <a:p>
            <a:pPr lvl="1"/>
            <a:r>
              <a:rPr lang="en-GB" dirty="0">
                <a:solidFill>
                  <a:schemeClr val="tx1">
                    <a:lumMod val="75000"/>
                    <a:lumOff val="25000"/>
                  </a:schemeClr>
                </a:solidFill>
              </a:rPr>
              <a:t>- </a:t>
            </a:r>
            <a:r>
              <a:rPr lang="en-GB" dirty="0" err="1">
                <a:solidFill>
                  <a:schemeClr val="tx1">
                    <a:lumMod val="75000"/>
                    <a:lumOff val="25000"/>
                  </a:schemeClr>
                </a:solidFill>
              </a:rPr>
              <a:t>WARPit</a:t>
            </a:r>
            <a:r>
              <a:rPr lang="en-GB" dirty="0">
                <a:solidFill>
                  <a:schemeClr val="tx1">
                    <a:lumMod val="75000"/>
                    <a:lumOff val="25000"/>
                  </a:schemeClr>
                </a:solidFill>
              </a:rPr>
              <a:t> online donation service</a:t>
            </a:r>
          </a:p>
          <a:p>
            <a:pPr lvl="1"/>
            <a:r>
              <a:rPr lang="en-GB" dirty="0">
                <a:solidFill>
                  <a:schemeClr val="tx1">
                    <a:lumMod val="75000"/>
                    <a:lumOff val="25000"/>
                  </a:schemeClr>
                </a:solidFill>
              </a:rPr>
              <a:t>- Glasgow HEIs information sharing, support and events</a:t>
            </a:r>
          </a:p>
          <a:p>
            <a:pPr lvl="1"/>
            <a:r>
              <a:rPr lang="en-GB" dirty="0">
                <a:solidFill>
                  <a:schemeClr val="tx1">
                    <a:lumMod val="75000"/>
                    <a:lumOff val="25000"/>
                  </a:schemeClr>
                </a:solidFill>
              </a:rPr>
              <a:t>- EAUC Scottish &amp; UK conference organisation, topic support networks, GSA leads on communication engagement TSN</a:t>
            </a:r>
          </a:p>
          <a:p>
            <a:pPr lvl="1"/>
            <a:r>
              <a:rPr lang="en-GB" dirty="0">
                <a:solidFill>
                  <a:schemeClr val="tx1">
                    <a:lumMod val="75000"/>
                    <a:lumOff val="25000"/>
                  </a:schemeClr>
                </a:solidFill>
              </a:rPr>
              <a:t>- Central Scotland Green Network Trust </a:t>
            </a:r>
          </a:p>
          <a:p>
            <a:pPr marL="742950" lvl="1" indent="-285750">
              <a:buFontTx/>
              <a:buChar char="-"/>
            </a:pPr>
            <a:r>
              <a:rPr lang="en-GB" dirty="0" err="1">
                <a:solidFill>
                  <a:schemeClr val="tx1">
                    <a:lumMod val="75000"/>
                    <a:lumOff val="25000"/>
                  </a:schemeClr>
                </a:solidFill>
              </a:rPr>
              <a:t>Sustrans</a:t>
            </a:r>
            <a:r>
              <a:rPr lang="en-GB" dirty="0">
                <a:solidFill>
                  <a:schemeClr val="tx1">
                    <a:lumMod val="75000"/>
                    <a:lumOff val="25000"/>
                  </a:schemeClr>
                </a:solidFill>
              </a:rPr>
              <a:t> improved cycling infrastructure </a:t>
            </a:r>
          </a:p>
          <a:p>
            <a:pPr lvl="1"/>
            <a:endParaRPr lang="en-GB" dirty="0"/>
          </a:p>
          <a:p>
            <a:r>
              <a:rPr lang="en-GB" sz="2000" b="1" dirty="0"/>
              <a:t>PLUS</a:t>
            </a:r>
            <a:r>
              <a:rPr lang="en-GB" sz="2000" dirty="0"/>
              <a:t> </a:t>
            </a:r>
            <a:r>
              <a:rPr lang="en-GB" b="1" dirty="0">
                <a:solidFill>
                  <a:schemeClr val="accent1"/>
                </a:solidFill>
              </a:rPr>
              <a:t>Queen Margaret University, </a:t>
            </a:r>
            <a:r>
              <a:rPr lang="en-GB" b="1" dirty="0" err="1">
                <a:solidFill>
                  <a:schemeClr val="accent1"/>
                </a:solidFill>
              </a:rPr>
              <a:t>Abertay</a:t>
            </a:r>
            <a:r>
              <a:rPr lang="en-GB" b="1" dirty="0">
                <a:solidFill>
                  <a:schemeClr val="accent1"/>
                </a:solidFill>
              </a:rPr>
              <a:t> University, University of Dundee, University of Edinburgh, St. Andrews University, University of Strathclyde</a:t>
            </a:r>
            <a:endParaRPr lang="en-GB" dirty="0">
              <a:solidFill>
                <a:schemeClr val="accent1"/>
              </a:solidFill>
            </a:endParaRPr>
          </a:p>
          <a:p>
            <a:endParaRPr lang="en-GB" dirty="0"/>
          </a:p>
        </p:txBody>
      </p:sp>
      <p:sp>
        <p:nvSpPr>
          <p:cNvPr id="3" name="Rectangle 2"/>
          <p:cNvSpPr/>
          <p:nvPr/>
        </p:nvSpPr>
        <p:spPr>
          <a:xfrm>
            <a:off x="371032" y="302727"/>
            <a:ext cx="6038646" cy="785991"/>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GB" sz="3600" dirty="0"/>
              <a:t>Question 4 – Examples cont’d</a:t>
            </a:r>
          </a:p>
        </p:txBody>
      </p:sp>
    </p:spTree>
    <p:extLst>
      <p:ext uri="{BB962C8B-B14F-4D97-AF65-F5344CB8AC3E}">
        <p14:creationId xmlns:p14="http://schemas.microsoft.com/office/powerpoint/2010/main" val="2407702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2100" y="2146300"/>
            <a:ext cx="473206" cy="646331"/>
          </a:xfrm>
          <a:prstGeom prst="rect">
            <a:avLst/>
          </a:prstGeom>
          <a:noFill/>
        </p:spPr>
        <p:txBody>
          <a:bodyPr wrap="non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1" i="1" u="sng"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TextBox 4"/>
          <p:cNvSpPr txBox="1"/>
          <p:nvPr/>
        </p:nvSpPr>
        <p:spPr>
          <a:xfrm>
            <a:off x="396190" y="4029818"/>
            <a:ext cx="7992800" cy="2015936"/>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chemeClr val="tx1">
                    <a:lumMod val="75000"/>
                    <a:lumOff val="25000"/>
                  </a:schemeClr>
                </a:solidFill>
                <a:effectLst/>
                <a:uLnTx/>
                <a:uFillTx/>
              </a:rPr>
              <a:t>Categories: </a:t>
            </a:r>
          </a:p>
          <a:p>
            <a:pPr marL="742950" lvl="1" indent="-285750" defTabSz="914400">
              <a:buFontTx/>
              <a:buChar char="-"/>
              <a:defRPr/>
            </a:pPr>
            <a:r>
              <a:rPr lang="en-GB" sz="2000" kern="0" dirty="0">
                <a:solidFill>
                  <a:schemeClr val="tx1">
                    <a:lumMod val="75000"/>
                    <a:lumOff val="25000"/>
                  </a:schemeClr>
                </a:solidFill>
              </a:rPr>
              <a:t>Food &amp; Drink</a:t>
            </a:r>
          </a:p>
          <a:p>
            <a:pPr marL="742950" lvl="1" indent="-285750" defTabSz="914400">
              <a:buFontTx/>
              <a:buChar char="-"/>
              <a:defRPr/>
            </a:pPr>
            <a:r>
              <a:rPr kumimoji="0" lang="en-GB" sz="2000" b="0" i="0" u="none" strike="noStrike" kern="0" cap="none" spc="0" normalizeH="0" baseline="0" noProof="0" dirty="0">
                <a:ln>
                  <a:noFill/>
                </a:ln>
                <a:solidFill>
                  <a:schemeClr val="tx1">
                    <a:lumMod val="75000"/>
                    <a:lumOff val="25000"/>
                  </a:schemeClr>
                </a:solidFill>
                <a:effectLst/>
                <a:uLnTx/>
                <a:uFillTx/>
              </a:rPr>
              <a:t>Biodiversity</a:t>
            </a:r>
          </a:p>
          <a:p>
            <a:pPr marL="742950" lvl="1" indent="-285750" defTabSz="914400">
              <a:buFontTx/>
              <a:buChar char="-"/>
              <a:defRPr/>
            </a:pPr>
            <a:r>
              <a:rPr lang="en-GB" sz="2000" kern="0" dirty="0">
                <a:solidFill>
                  <a:schemeClr val="tx1">
                    <a:lumMod val="75000"/>
                    <a:lumOff val="25000"/>
                  </a:schemeClr>
                </a:solidFill>
              </a:rPr>
              <a:t>Water</a:t>
            </a:r>
          </a:p>
          <a:p>
            <a:pPr marL="742950" lvl="1" indent="-285750" defTabSz="914400">
              <a:buFontTx/>
              <a:buChar char="-"/>
              <a:defRPr/>
            </a:pPr>
            <a:r>
              <a:rPr kumimoji="0" lang="en-GB" sz="2000" b="0" i="0" u="none" strike="noStrike" kern="0" cap="none" spc="0" normalizeH="0" baseline="0" noProof="0" dirty="0">
                <a:ln>
                  <a:noFill/>
                </a:ln>
                <a:solidFill>
                  <a:schemeClr val="tx1">
                    <a:lumMod val="75000"/>
                    <a:lumOff val="25000"/>
                  </a:schemeClr>
                </a:solidFill>
                <a:effectLst/>
                <a:uLnTx/>
                <a:uFillTx/>
              </a:rPr>
              <a:t>Procurement</a:t>
            </a:r>
          </a:p>
          <a:p>
            <a:pPr marL="742950" lvl="1" indent="-285750" defTabSz="914400">
              <a:buFontTx/>
              <a:buChar char="-"/>
              <a:defRPr/>
            </a:pPr>
            <a:r>
              <a:rPr lang="en-GB" sz="2000" kern="0" dirty="0">
                <a:solidFill>
                  <a:schemeClr val="tx1">
                    <a:lumMod val="75000"/>
                    <a:lumOff val="25000"/>
                  </a:schemeClr>
                </a:solidFill>
              </a:rPr>
              <a:t>Resource Use</a:t>
            </a:r>
            <a:endParaRPr kumimoji="0" lang="en-GB" sz="2000" b="0" i="0" u="none" strike="noStrike" kern="0" cap="none" spc="0" normalizeH="0" baseline="0" noProof="0" dirty="0">
              <a:ln>
                <a:noFill/>
              </a:ln>
              <a:solidFill>
                <a:schemeClr val="tx1">
                  <a:lumMod val="75000"/>
                  <a:lumOff val="25000"/>
                </a:schemeClr>
              </a:solidFill>
              <a:effectLst/>
              <a:uLnTx/>
              <a:uFillTx/>
            </a:endParaRPr>
          </a:p>
        </p:txBody>
      </p:sp>
      <p:pic>
        <p:nvPicPr>
          <p:cNvPr id="7" name="Picture 6"/>
          <p:cNvPicPr/>
          <p:nvPr/>
        </p:nvPicPr>
        <p:blipFill>
          <a:blip r:embed="rId3"/>
          <a:stretch>
            <a:fillRect/>
          </a:stretch>
        </p:blipFill>
        <p:spPr>
          <a:xfrm>
            <a:off x="620485" y="2014975"/>
            <a:ext cx="7072220" cy="1625847"/>
          </a:xfrm>
          <a:prstGeom prst="rect">
            <a:avLst/>
          </a:prstGeom>
          <a:ln w="19050">
            <a:solidFill>
              <a:srgbClr val="1F497D"/>
            </a:solidFill>
          </a:ln>
        </p:spPr>
      </p:pic>
      <p:sp>
        <p:nvSpPr>
          <p:cNvPr id="8" name="Text Box 2"/>
          <p:cNvSpPr txBox="1">
            <a:spLocks noChangeArrowheads="1"/>
          </p:cNvSpPr>
          <p:nvPr/>
        </p:nvSpPr>
        <p:spPr bwMode="auto">
          <a:xfrm>
            <a:off x="7187355" y="3726288"/>
            <a:ext cx="1704975" cy="607060"/>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a:spAutoFit/>
          </a:bodyPr>
          <a:lstStyle/>
          <a:p>
            <a:pPr marL="0" marR="0" lvl="0" indent="0" algn="just" defTabSz="914400" eaLnBrk="1" fontAlgn="auto" latinLnBrk="0" hangingPunct="1">
              <a:lnSpc>
                <a:spcPct val="115000"/>
              </a:lnSpc>
              <a:spcBef>
                <a:spcPts val="0"/>
              </a:spcBef>
              <a:spcAft>
                <a:spcPts val="100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Remember to give a concise description here</a:t>
            </a:r>
          </a:p>
        </p:txBody>
      </p:sp>
      <p:cxnSp>
        <p:nvCxnSpPr>
          <p:cNvPr id="9" name="Straight Arrow Connector 8"/>
          <p:cNvCxnSpPr/>
          <p:nvPr/>
        </p:nvCxnSpPr>
        <p:spPr>
          <a:xfrm flipH="1" flipV="1">
            <a:off x="2894202" y="3163305"/>
            <a:ext cx="4293153" cy="714748"/>
          </a:xfrm>
          <a:prstGeom prst="straightConnector1">
            <a:avLst/>
          </a:prstGeom>
          <a:noFill/>
          <a:ln w="28575" cap="flat" cmpd="sng" algn="ctr">
            <a:solidFill>
              <a:srgbClr val="4F81BD">
                <a:shade val="95000"/>
                <a:satMod val="105000"/>
              </a:srgbClr>
            </a:solidFill>
            <a:prstDash val="solid"/>
            <a:tailEnd type="triangle"/>
          </a:ln>
          <a:effectLst/>
        </p:spPr>
      </p:cxnSp>
      <p:sp>
        <p:nvSpPr>
          <p:cNvPr id="10" name="Rectangle 9"/>
          <p:cNvSpPr/>
          <p:nvPr/>
        </p:nvSpPr>
        <p:spPr>
          <a:xfrm>
            <a:off x="292100" y="312153"/>
            <a:ext cx="6038646" cy="854631"/>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GB" sz="3200" dirty="0"/>
              <a:t>Question 5 – Key Actions</a:t>
            </a:r>
          </a:p>
        </p:txBody>
      </p:sp>
    </p:spTree>
    <p:extLst>
      <p:ext uri="{BB962C8B-B14F-4D97-AF65-F5344CB8AC3E}">
        <p14:creationId xmlns:p14="http://schemas.microsoft.com/office/powerpoint/2010/main" val="3082683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1032" y="302727"/>
            <a:ext cx="5852161" cy="785991"/>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GB" sz="3600" dirty="0"/>
              <a:t>Objectives</a:t>
            </a:r>
          </a:p>
        </p:txBody>
      </p:sp>
      <p:sp>
        <p:nvSpPr>
          <p:cNvPr id="4" name="TextBox 3"/>
          <p:cNvSpPr txBox="1"/>
          <p:nvPr/>
        </p:nvSpPr>
        <p:spPr>
          <a:xfrm>
            <a:off x="612396" y="2080470"/>
            <a:ext cx="7961153" cy="3816429"/>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chemeClr val="tx1">
                    <a:lumMod val="75000"/>
                    <a:lumOff val="25000"/>
                  </a:schemeClr>
                </a:solidFill>
              </a:rPr>
              <a:t>What is wider influence reporting</a:t>
            </a:r>
          </a:p>
          <a:p>
            <a:pPr marL="457200" indent="-457200">
              <a:buFont typeface="Arial" panose="020B0604020202020204" pitchFamily="34" charset="0"/>
              <a:buChar char="•"/>
            </a:pPr>
            <a:endParaRPr lang="en-GB" sz="3200" dirty="0">
              <a:solidFill>
                <a:schemeClr val="tx1">
                  <a:lumMod val="75000"/>
                  <a:lumOff val="25000"/>
                </a:schemeClr>
              </a:solidFill>
            </a:endParaRPr>
          </a:p>
          <a:p>
            <a:pPr marL="457200" indent="-457200">
              <a:buFont typeface="Arial" panose="020B0604020202020204" pitchFamily="34" charset="0"/>
              <a:buChar char="•"/>
            </a:pPr>
            <a:r>
              <a:rPr lang="en-GB" sz="3200" dirty="0">
                <a:solidFill>
                  <a:schemeClr val="tx1">
                    <a:lumMod val="75000"/>
                    <a:lumOff val="25000"/>
                  </a:schemeClr>
                </a:solidFill>
              </a:rPr>
              <a:t>Benefits of wider influence reporting</a:t>
            </a:r>
          </a:p>
          <a:p>
            <a:pPr marL="457200" indent="-457200">
              <a:buFont typeface="Arial" panose="020B0604020202020204" pitchFamily="34" charset="0"/>
              <a:buChar char="•"/>
            </a:pPr>
            <a:endParaRPr lang="en-GB" sz="3200" dirty="0">
              <a:solidFill>
                <a:schemeClr val="tx1">
                  <a:lumMod val="75000"/>
                  <a:lumOff val="25000"/>
                </a:schemeClr>
              </a:solidFill>
            </a:endParaRPr>
          </a:p>
          <a:p>
            <a:pPr marL="457200" indent="-457200">
              <a:buFont typeface="Arial" panose="020B0604020202020204" pitchFamily="34" charset="0"/>
              <a:buChar char="•"/>
            </a:pPr>
            <a:r>
              <a:rPr lang="en-GB" sz="3200" dirty="0">
                <a:solidFill>
                  <a:schemeClr val="tx1">
                    <a:lumMod val="75000"/>
                    <a:lumOff val="25000"/>
                  </a:schemeClr>
                </a:solidFill>
              </a:rPr>
              <a:t>2015-16 reporting by education sector</a:t>
            </a:r>
          </a:p>
          <a:p>
            <a:pPr marL="457200" indent="-457200">
              <a:buFont typeface="Arial" panose="020B0604020202020204" pitchFamily="34" charset="0"/>
              <a:buChar char="•"/>
            </a:pPr>
            <a:endParaRPr lang="en-GB" sz="3200" dirty="0">
              <a:solidFill>
                <a:schemeClr val="tx1">
                  <a:lumMod val="75000"/>
                  <a:lumOff val="25000"/>
                </a:schemeClr>
              </a:solidFill>
            </a:endParaRPr>
          </a:p>
          <a:p>
            <a:pPr marL="457200" indent="-457200">
              <a:buFont typeface="Arial" panose="020B0604020202020204" pitchFamily="34" charset="0"/>
              <a:buChar char="•"/>
            </a:pPr>
            <a:r>
              <a:rPr lang="en-GB" sz="3200" dirty="0">
                <a:solidFill>
                  <a:schemeClr val="tx1">
                    <a:lumMod val="75000"/>
                    <a:lumOff val="25000"/>
                  </a:schemeClr>
                </a:solidFill>
              </a:rPr>
              <a:t>Reporting requirements &amp; examples</a:t>
            </a:r>
            <a:endParaRPr lang="en-GB" dirty="0">
              <a:solidFill>
                <a:schemeClr val="tx1">
                  <a:lumMod val="75000"/>
                  <a:lumOff val="25000"/>
                </a:schemeClr>
              </a:solidFill>
            </a:endParaRPr>
          </a:p>
          <a:p>
            <a:endParaRPr lang="en-GB" dirty="0"/>
          </a:p>
        </p:txBody>
      </p:sp>
    </p:spTree>
    <p:extLst>
      <p:ext uri="{BB962C8B-B14F-4D97-AF65-F5344CB8AC3E}">
        <p14:creationId xmlns:p14="http://schemas.microsoft.com/office/powerpoint/2010/main" val="3767498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032" y="302727"/>
            <a:ext cx="6038646" cy="785991"/>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GB" sz="3600" dirty="0"/>
              <a:t>Question 5 – Examples</a:t>
            </a:r>
          </a:p>
        </p:txBody>
      </p:sp>
      <p:sp>
        <p:nvSpPr>
          <p:cNvPr id="3" name="TextBox 2"/>
          <p:cNvSpPr txBox="1"/>
          <p:nvPr/>
        </p:nvSpPr>
        <p:spPr>
          <a:xfrm>
            <a:off x="196948" y="1760101"/>
            <a:ext cx="8750104" cy="437042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400" b="1" dirty="0">
                <a:solidFill>
                  <a:schemeClr val="accent1"/>
                </a:solidFill>
              </a:rPr>
              <a:t>Food &amp; Drink: </a:t>
            </a:r>
            <a:r>
              <a:rPr lang="en-GB" sz="2400" dirty="0">
                <a:solidFill>
                  <a:schemeClr val="tx1">
                    <a:lumMod val="75000"/>
                    <a:lumOff val="25000"/>
                  </a:schemeClr>
                </a:solidFill>
              </a:rPr>
              <a:t>Community growing (Edinburgh College), Sustainable food policy (Strathclyde), Eat more veg/reduce meat campaign (GSA)</a:t>
            </a:r>
          </a:p>
          <a:p>
            <a:pPr marL="285750" indent="-285750">
              <a:spcAft>
                <a:spcPts val="600"/>
              </a:spcAft>
              <a:buFont typeface="Arial" panose="020B0604020202020204" pitchFamily="34" charset="0"/>
              <a:buChar char="•"/>
            </a:pPr>
            <a:r>
              <a:rPr lang="en-GB" sz="2400" b="1" dirty="0">
                <a:solidFill>
                  <a:schemeClr val="accent1"/>
                </a:solidFill>
              </a:rPr>
              <a:t>Biodiversity: </a:t>
            </a:r>
            <a:r>
              <a:rPr lang="en-GB" sz="2400" dirty="0">
                <a:solidFill>
                  <a:schemeClr val="tx1">
                    <a:lumMod val="75000"/>
                    <a:lumOff val="25000"/>
                  </a:schemeClr>
                </a:solidFill>
              </a:rPr>
              <a:t>Optimising estate design (QMU), Edinburgh Living Landscape Partnership (Uni of Edinburgh), BIOBLITZ (St. Andrews), Community Garden &amp; Biodiversity Policy (Strathclyde)</a:t>
            </a:r>
          </a:p>
          <a:p>
            <a:pPr marL="285750" indent="-285750">
              <a:spcAft>
                <a:spcPts val="600"/>
              </a:spcAft>
              <a:buFont typeface="Arial" panose="020B0604020202020204" pitchFamily="34" charset="0"/>
              <a:buChar char="•"/>
            </a:pPr>
            <a:r>
              <a:rPr lang="en-GB" sz="2400" b="1" dirty="0">
                <a:solidFill>
                  <a:schemeClr val="accent1"/>
                </a:solidFill>
              </a:rPr>
              <a:t>Water: </a:t>
            </a:r>
            <a:r>
              <a:rPr lang="en-GB" sz="2400" dirty="0">
                <a:solidFill>
                  <a:schemeClr val="tx1">
                    <a:lumMod val="75000"/>
                    <a:lumOff val="25000"/>
                  </a:schemeClr>
                </a:solidFill>
              </a:rPr>
              <a:t>Systematic management of water capture &amp; use (QMU)</a:t>
            </a:r>
          </a:p>
          <a:p>
            <a:pPr marL="285750" indent="-285750">
              <a:spcAft>
                <a:spcPts val="600"/>
              </a:spcAft>
              <a:buFont typeface="Arial" panose="020B0604020202020204" pitchFamily="34" charset="0"/>
              <a:buChar char="•"/>
            </a:pPr>
            <a:r>
              <a:rPr lang="en-GB" sz="2400" b="1" dirty="0">
                <a:solidFill>
                  <a:schemeClr val="accent1"/>
                </a:solidFill>
              </a:rPr>
              <a:t>Resource Use: </a:t>
            </a:r>
            <a:r>
              <a:rPr lang="en-GB" sz="2400" dirty="0">
                <a:solidFill>
                  <a:schemeClr val="tx1">
                    <a:lumMod val="75000"/>
                    <a:lumOff val="25000"/>
                  </a:schemeClr>
                </a:solidFill>
              </a:rPr>
              <a:t>Increase re-use of resources (Glasgow School of Art). </a:t>
            </a:r>
            <a:r>
              <a:rPr lang="en-GB" sz="2400" dirty="0" err="1">
                <a:solidFill>
                  <a:schemeClr val="tx1">
                    <a:lumMod val="75000"/>
                    <a:lumOff val="25000"/>
                  </a:schemeClr>
                </a:solidFill>
              </a:rPr>
              <a:t>WARPit</a:t>
            </a:r>
            <a:r>
              <a:rPr lang="en-GB" sz="2400" dirty="0">
                <a:solidFill>
                  <a:schemeClr val="tx1">
                    <a:lumMod val="75000"/>
                    <a:lumOff val="25000"/>
                  </a:schemeClr>
                </a:solidFill>
              </a:rPr>
              <a:t> (Uni of Dundee), End of term halls re-use initiative (Uni of Dundee)</a:t>
            </a:r>
            <a:endParaRPr lang="en-GB" sz="2400" b="1" dirty="0">
              <a:solidFill>
                <a:schemeClr val="tx1">
                  <a:lumMod val="75000"/>
                  <a:lumOff val="25000"/>
                </a:schemeClr>
              </a:solidFill>
            </a:endParaRPr>
          </a:p>
          <a:p>
            <a:pPr marL="285750" indent="-285750">
              <a:buFont typeface="Arial" panose="020B0604020202020204" pitchFamily="34" charset="0"/>
              <a:buChar char="•"/>
            </a:pPr>
            <a:endParaRPr lang="en-GB" dirty="0">
              <a:highlight>
                <a:srgbClr val="FFFF00"/>
              </a:highlight>
            </a:endParaRPr>
          </a:p>
        </p:txBody>
      </p:sp>
    </p:spTree>
    <p:extLst>
      <p:ext uri="{BB962C8B-B14F-4D97-AF65-F5344CB8AC3E}">
        <p14:creationId xmlns:p14="http://schemas.microsoft.com/office/powerpoint/2010/main" val="1759717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dirty="0"/>
          </a:p>
          <a:p>
            <a:endParaRPr lang="en-GB" dirty="0"/>
          </a:p>
        </p:txBody>
      </p:sp>
      <p:sp>
        <p:nvSpPr>
          <p:cNvPr id="5" name="Title 4"/>
          <p:cNvSpPr>
            <a:spLocks noGrp="1"/>
          </p:cNvSpPr>
          <p:nvPr>
            <p:ph type="ctrTitle"/>
          </p:nvPr>
        </p:nvSpPr>
        <p:spPr>
          <a:xfrm>
            <a:off x="777875" y="4244975"/>
            <a:ext cx="7772400" cy="1470025"/>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4400" dirty="0"/>
              <a:t>Questions?</a:t>
            </a:r>
          </a:p>
        </p:txBody>
      </p:sp>
    </p:spTree>
    <p:extLst>
      <p:ext uri="{BB962C8B-B14F-4D97-AF65-F5344CB8AC3E}">
        <p14:creationId xmlns:p14="http://schemas.microsoft.com/office/powerpoint/2010/main" val="3451722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1032" y="302727"/>
            <a:ext cx="5852161" cy="785991"/>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GB" sz="3600" dirty="0"/>
              <a:t>Key resources &amp; contacts</a:t>
            </a:r>
          </a:p>
        </p:txBody>
      </p:sp>
      <p:sp>
        <p:nvSpPr>
          <p:cNvPr id="2" name="TextBox 1"/>
          <p:cNvSpPr txBox="1"/>
          <p:nvPr/>
        </p:nvSpPr>
        <p:spPr>
          <a:xfrm>
            <a:off x="562062" y="1795244"/>
            <a:ext cx="8179266" cy="4278094"/>
          </a:xfrm>
          <a:prstGeom prst="rect">
            <a:avLst/>
          </a:prstGeom>
          <a:noFill/>
        </p:spPr>
        <p:txBody>
          <a:bodyPr wrap="square" rtlCol="0">
            <a:spAutoFit/>
          </a:bodyPr>
          <a:lstStyle/>
          <a:p>
            <a:r>
              <a:rPr lang="en-GB" sz="2400" dirty="0">
                <a:solidFill>
                  <a:schemeClr val="tx1">
                    <a:lumMod val="75000"/>
                    <a:lumOff val="25000"/>
                  </a:schemeClr>
                </a:solidFill>
              </a:rPr>
              <a:t>Website:  </a:t>
            </a:r>
            <a:r>
              <a:rPr lang="en-GB" sz="2400" dirty="0">
                <a:hlinkClick r:id="rId3"/>
              </a:rPr>
              <a:t>http://www.keepscotlandbeautiful.org/sustainability-climate-change/sustainable-scotland-network/climate-change-reporting/climate-change-reporting-resources/</a:t>
            </a:r>
            <a:endParaRPr lang="en-GB" sz="2400" dirty="0"/>
          </a:p>
          <a:p>
            <a:endParaRPr lang="en-GB" sz="2400" dirty="0"/>
          </a:p>
          <a:p>
            <a:pPr marL="800100" lvl="1" indent="-342900">
              <a:buFontTx/>
              <a:buChar char="-"/>
            </a:pPr>
            <a:r>
              <a:rPr lang="en-GB" sz="2400" dirty="0">
                <a:solidFill>
                  <a:schemeClr val="tx1">
                    <a:lumMod val="75000"/>
                    <a:lumOff val="25000"/>
                  </a:schemeClr>
                </a:solidFill>
              </a:rPr>
              <a:t>Reporting guidelines and reporting platform information</a:t>
            </a:r>
          </a:p>
          <a:p>
            <a:pPr marL="800100" lvl="1" indent="-342900">
              <a:buFontTx/>
              <a:buChar char="-"/>
            </a:pPr>
            <a:r>
              <a:rPr lang="en-GB" sz="2400" dirty="0">
                <a:solidFill>
                  <a:schemeClr val="tx1">
                    <a:lumMod val="75000"/>
                    <a:lumOff val="25000"/>
                  </a:schemeClr>
                </a:solidFill>
              </a:rPr>
              <a:t>Training slides</a:t>
            </a:r>
          </a:p>
          <a:p>
            <a:pPr marL="800100" lvl="1" indent="-342900">
              <a:buFontTx/>
              <a:buChar char="-"/>
            </a:pPr>
            <a:r>
              <a:rPr lang="en-GB" sz="2400" dirty="0">
                <a:solidFill>
                  <a:schemeClr val="tx1">
                    <a:lumMod val="75000"/>
                    <a:lumOff val="25000"/>
                  </a:schemeClr>
                </a:solidFill>
              </a:rPr>
              <a:t>Populated examples </a:t>
            </a:r>
          </a:p>
          <a:p>
            <a:endParaRPr lang="en-GB" sz="2400" dirty="0"/>
          </a:p>
          <a:p>
            <a:pPr algn="ctr"/>
            <a:r>
              <a:rPr lang="en-GB" sz="3600" b="1" dirty="0"/>
              <a:t>Deadline – 30</a:t>
            </a:r>
            <a:r>
              <a:rPr lang="en-GB" sz="3600" b="1" baseline="30000" dirty="0"/>
              <a:t>th</a:t>
            </a:r>
            <a:r>
              <a:rPr lang="en-GB" sz="3600" b="1" dirty="0"/>
              <a:t> November 2017</a:t>
            </a:r>
          </a:p>
          <a:p>
            <a:pPr algn="ctr"/>
            <a:r>
              <a:rPr lang="en-GB" sz="2400" dirty="0">
                <a:solidFill>
                  <a:schemeClr val="tx1">
                    <a:lumMod val="75000"/>
                    <a:lumOff val="25000"/>
                  </a:schemeClr>
                </a:solidFill>
              </a:rPr>
              <a:t>Email: </a:t>
            </a:r>
            <a:r>
              <a:rPr lang="en-GB" sz="2400" dirty="0">
                <a:hlinkClick r:id="rId4"/>
              </a:rPr>
              <a:t>ssn@keepscotlandbeautiful.org</a:t>
            </a:r>
            <a:endParaRPr lang="en-GB" sz="2400" dirty="0"/>
          </a:p>
          <a:p>
            <a:pPr algn="ctr"/>
            <a:r>
              <a:rPr lang="en-GB" sz="2000" dirty="0">
                <a:solidFill>
                  <a:schemeClr val="tx1">
                    <a:lumMod val="75000"/>
                    <a:lumOff val="25000"/>
                  </a:schemeClr>
                </a:solidFill>
              </a:rPr>
              <a:t>Reporting team: Jennifer Kaczmarski, Craig Dun, Cara Labuschagne</a:t>
            </a:r>
          </a:p>
        </p:txBody>
      </p:sp>
    </p:spTree>
    <p:extLst>
      <p:ext uri="{BB962C8B-B14F-4D97-AF65-F5344CB8AC3E}">
        <p14:creationId xmlns:p14="http://schemas.microsoft.com/office/powerpoint/2010/main" val="805399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1032" y="302727"/>
            <a:ext cx="5852161" cy="785991"/>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GB" sz="3600" dirty="0"/>
              <a:t>What is it?</a:t>
            </a:r>
          </a:p>
        </p:txBody>
      </p:sp>
      <p:sp>
        <p:nvSpPr>
          <p:cNvPr id="4" name="TextBox 3"/>
          <p:cNvSpPr txBox="1"/>
          <p:nvPr/>
        </p:nvSpPr>
        <p:spPr>
          <a:xfrm>
            <a:off x="456100" y="1627709"/>
            <a:ext cx="7961153" cy="4678204"/>
          </a:xfrm>
          <a:prstGeom prst="rect">
            <a:avLst/>
          </a:prstGeom>
          <a:noFill/>
        </p:spPr>
        <p:txBody>
          <a:bodyPr wrap="square" rtlCol="0">
            <a:spAutoFit/>
          </a:bodyPr>
          <a:lstStyle/>
          <a:p>
            <a:pPr marL="285750" indent="-285750">
              <a:buFont typeface="Arial" panose="020B0604020202020204" pitchFamily="34" charset="0"/>
              <a:buChar char="•"/>
            </a:pPr>
            <a:endParaRPr lang="en-GB" dirty="0">
              <a:solidFill>
                <a:schemeClr val="tx1">
                  <a:lumMod val="75000"/>
                  <a:lumOff val="25000"/>
                </a:schemeClr>
              </a:solidFill>
            </a:endParaRPr>
          </a:p>
          <a:p>
            <a:pPr marL="285750" indent="-285750">
              <a:buFont typeface="Arial" panose="020B0604020202020204" pitchFamily="34" charset="0"/>
              <a:buChar char="•"/>
            </a:pPr>
            <a:r>
              <a:rPr lang="en-GB" sz="2800" dirty="0">
                <a:solidFill>
                  <a:schemeClr val="tx1">
                    <a:lumMod val="75000"/>
                    <a:lumOff val="25000"/>
                  </a:schemeClr>
                </a:solidFill>
              </a:rPr>
              <a:t>Opportunity to document climate change policies and projects that have an impact beyond your corporate estate</a:t>
            </a:r>
          </a:p>
          <a:p>
            <a:pPr marL="285750" indent="-285750">
              <a:buFont typeface="Arial" panose="020B0604020202020204" pitchFamily="34" charset="0"/>
              <a:buChar char="•"/>
            </a:pPr>
            <a:endParaRPr lang="en-GB" sz="2800" dirty="0">
              <a:solidFill>
                <a:schemeClr val="tx1">
                  <a:lumMod val="75000"/>
                  <a:lumOff val="25000"/>
                </a:schemeClr>
              </a:solidFill>
            </a:endParaRPr>
          </a:p>
          <a:p>
            <a:pPr marL="285750" indent="-285750">
              <a:buFont typeface="Arial" panose="020B0604020202020204" pitchFamily="34" charset="0"/>
              <a:buChar char="•"/>
            </a:pPr>
            <a:r>
              <a:rPr lang="en-GB" sz="2800" dirty="0">
                <a:solidFill>
                  <a:schemeClr val="tx1">
                    <a:lumMod val="75000"/>
                    <a:lumOff val="25000"/>
                  </a:schemeClr>
                </a:solidFill>
              </a:rPr>
              <a:t>Includes projects with students, visitors, research, curriculum, partnership working with other public bodies/3</a:t>
            </a:r>
            <a:r>
              <a:rPr lang="en-GB" sz="2800" baseline="30000" dirty="0">
                <a:solidFill>
                  <a:schemeClr val="tx1">
                    <a:lumMod val="75000"/>
                    <a:lumOff val="25000"/>
                  </a:schemeClr>
                </a:solidFill>
              </a:rPr>
              <a:t>rd</a:t>
            </a:r>
            <a:r>
              <a:rPr lang="en-GB" sz="2800" dirty="0">
                <a:solidFill>
                  <a:schemeClr val="tx1">
                    <a:lumMod val="75000"/>
                    <a:lumOff val="25000"/>
                  </a:schemeClr>
                </a:solidFill>
              </a:rPr>
              <a:t> sector organisations</a:t>
            </a:r>
          </a:p>
          <a:p>
            <a:pPr marL="285750" indent="-285750">
              <a:buFont typeface="Arial" panose="020B0604020202020204" pitchFamily="34" charset="0"/>
              <a:buChar char="•"/>
            </a:pPr>
            <a:endParaRPr lang="en-GB" sz="2800" dirty="0">
              <a:solidFill>
                <a:schemeClr val="tx1">
                  <a:lumMod val="75000"/>
                  <a:lumOff val="25000"/>
                </a:schemeClr>
              </a:solidFill>
            </a:endParaRPr>
          </a:p>
          <a:p>
            <a:pPr marL="285750" indent="-285750">
              <a:buFont typeface="Arial" panose="020B0604020202020204" pitchFamily="34" charset="0"/>
              <a:buChar char="•"/>
            </a:pPr>
            <a:r>
              <a:rPr lang="en-GB" sz="2800" dirty="0">
                <a:solidFill>
                  <a:schemeClr val="tx1">
                    <a:lumMod val="75000"/>
                    <a:lumOff val="25000"/>
                  </a:schemeClr>
                </a:solidFill>
              </a:rPr>
              <a:t>Most relevant to education sector as it is so closely tied to your functions</a:t>
            </a:r>
          </a:p>
        </p:txBody>
      </p:sp>
    </p:spTree>
    <p:extLst>
      <p:ext uri="{BB962C8B-B14F-4D97-AF65-F5344CB8AC3E}">
        <p14:creationId xmlns:p14="http://schemas.microsoft.com/office/powerpoint/2010/main" val="2892476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1032" y="302727"/>
            <a:ext cx="5852161" cy="785991"/>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GB" sz="3600" dirty="0"/>
              <a:t>Benefits of wider influence </a:t>
            </a:r>
          </a:p>
        </p:txBody>
      </p:sp>
      <p:sp>
        <p:nvSpPr>
          <p:cNvPr id="4" name="TextBox 3"/>
          <p:cNvSpPr txBox="1"/>
          <p:nvPr/>
        </p:nvSpPr>
        <p:spPr>
          <a:xfrm>
            <a:off x="612396" y="2080470"/>
            <a:ext cx="7961153" cy="646331"/>
          </a:xfrm>
          <a:prstGeom prst="rect">
            <a:avLst/>
          </a:prstGeom>
          <a:noFill/>
        </p:spPr>
        <p:txBody>
          <a:bodyPr wrap="square" rtlCol="0">
            <a:spAutoFit/>
          </a:bodyPr>
          <a:lstStyle/>
          <a:p>
            <a:endParaRPr lang="en-GB" dirty="0"/>
          </a:p>
          <a:p>
            <a:endParaRPr lang="en-GB" dirty="0"/>
          </a:p>
        </p:txBody>
      </p:sp>
      <p:sp>
        <p:nvSpPr>
          <p:cNvPr id="2" name="TextBox 1"/>
          <p:cNvSpPr txBox="1"/>
          <p:nvPr/>
        </p:nvSpPr>
        <p:spPr>
          <a:xfrm>
            <a:off x="612396" y="2083565"/>
            <a:ext cx="7726261" cy="4401205"/>
          </a:xfrm>
          <a:prstGeom prst="rect">
            <a:avLst/>
          </a:prstGeom>
          <a:noFill/>
        </p:spPr>
        <p:txBody>
          <a:bodyPr wrap="square" rtlCol="0">
            <a:spAutoFit/>
          </a:bodyPr>
          <a:lstStyle/>
          <a:p>
            <a:pPr marL="285750" indent="-285750">
              <a:buFont typeface="Arial" panose="020B0604020202020204" pitchFamily="34" charset="0"/>
              <a:buChar char="•"/>
            </a:pPr>
            <a:r>
              <a:rPr lang="en-GB" sz="2800" dirty="0">
                <a:solidFill>
                  <a:schemeClr val="tx1">
                    <a:lumMod val="75000"/>
                    <a:lumOff val="25000"/>
                  </a:schemeClr>
                </a:solidFill>
              </a:rPr>
              <a:t>Opportunity to showcase the range of projects and work you do to promote sustainability</a:t>
            </a:r>
          </a:p>
          <a:p>
            <a:pPr marL="285750" indent="-285750">
              <a:buFont typeface="Arial" panose="020B0604020202020204" pitchFamily="34" charset="0"/>
              <a:buChar char="•"/>
            </a:pPr>
            <a:endParaRPr lang="en-GB" sz="2800" dirty="0">
              <a:solidFill>
                <a:schemeClr val="tx1">
                  <a:lumMod val="75000"/>
                  <a:lumOff val="25000"/>
                </a:schemeClr>
              </a:solidFill>
            </a:endParaRPr>
          </a:p>
          <a:p>
            <a:pPr marL="285750" indent="-285750">
              <a:buFont typeface="Arial" panose="020B0604020202020204" pitchFamily="34" charset="0"/>
              <a:buChar char="•"/>
            </a:pPr>
            <a:r>
              <a:rPr lang="en-GB" sz="2800" dirty="0">
                <a:solidFill>
                  <a:schemeClr val="tx1">
                    <a:lumMod val="75000"/>
                    <a:lumOff val="25000"/>
                  </a:schemeClr>
                </a:solidFill>
              </a:rPr>
              <a:t>Enables partnership working and knowledge exchange as it will highlight projects across the sector that can be used to develop case studies</a:t>
            </a:r>
          </a:p>
          <a:p>
            <a:pPr marL="285750" indent="-285750">
              <a:buFont typeface="Arial" panose="020B0604020202020204" pitchFamily="34" charset="0"/>
              <a:buChar char="•"/>
            </a:pPr>
            <a:endParaRPr lang="en-GB" sz="2800" dirty="0">
              <a:solidFill>
                <a:schemeClr val="tx1">
                  <a:lumMod val="75000"/>
                  <a:lumOff val="25000"/>
                </a:schemeClr>
              </a:solidFill>
            </a:endParaRPr>
          </a:p>
          <a:p>
            <a:pPr marL="285750" indent="-285750">
              <a:buFont typeface="Arial" panose="020B0604020202020204" pitchFamily="34" charset="0"/>
              <a:buChar char="•"/>
            </a:pPr>
            <a:r>
              <a:rPr lang="en-GB" sz="2800" dirty="0">
                <a:solidFill>
                  <a:schemeClr val="tx1">
                    <a:lumMod val="75000"/>
                    <a:lumOff val="25000"/>
                  </a:schemeClr>
                </a:solidFill>
              </a:rPr>
              <a:t>Links to Climate Change Plan and wider links to other organisations, may become mandatory</a:t>
            </a:r>
          </a:p>
          <a:p>
            <a:pPr marL="285750" indent="-285750">
              <a:buFont typeface="Arial" panose="020B0604020202020204" pitchFamily="34" charset="0"/>
              <a:buChar char="•"/>
            </a:pPr>
            <a:endParaRPr lang="en-GB" sz="2800" dirty="0">
              <a:solidFill>
                <a:schemeClr val="tx1">
                  <a:lumMod val="75000"/>
                  <a:lumOff val="25000"/>
                </a:schemeClr>
              </a:solidFill>
            </a:endParaRPr>
          </a:p>
        </p:txBody>
      </p:sp>
    </p:spTree>
    <p:extLst>
      <p:ext uri="{BB962C8B-B14F-4D97-AF65-F5344CB8AC3E}">
        <p14:creationId xmlns:p14="http://schemas.microsoft.com/office/powerpoint/2010/main" val="206581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1032" y="302727"/>
            <a:ext cx="5852161" cy="785991"/>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GB" sz="3600" dirty="0"/>
              <a:t>2015-16 reporting </a:t>
            </a:r>
          </a:p>
        </p:txBody>
      </p:sp>
      <p:sp>
        <p:nvSpPr>
          <p:cNvPr id="4" name="TextBox 3"/>
          <p:cNvSpPr txBox="1"/>
          <p:nvPr/>
        </p:nvSpPr>
        <p:spPr>
          <a:xfrm>
            <a:off x="499144" y="1812022"/>
            <a:ext cx="7961153" cy="2739211"/>
          </a:xfrm>
          <a:prstGeom prst="rect">
            <a:avLst/>
          </a:prstGeom>
          <a:noFill/>
        </p:spPr>
        <p:txBody>
          <a:bodyPr wrap="square" rtlCol="0">
            <a:spAutoFit/>
          </a:bodyPr>
          <a:lstStyle/>
          <a:p>
            <a:r>
              <a:rPr lang="en-GB" sz="2000" dirty="0">
                <a:solidFill>
                  <a:schemeClr val="tx1">
                    <a:lumMod val="75000"/>
                    <a:lumOff val="25000"/>
                  </a:schemeClr>
                </a:solidFill>
              </a:rPr>
              <a:t>- 42 education institutions submitted a Climate Change Report in 2015-16 </a:t>
            </a:r>
          </a:p>
          <a:p>
            <a:endParaRPr lang="en-GB" sz="2000" dirty="0">
              <a:solidFill>
                <a:schemeClr val="tx1">
                  <a:lumMod val="75000"/>
                  <a:lumOff val="25000"/>
                </a:schemeClr>
              </a:solidFill>
            </a:endParaRPr>
          </a:p>
          <a:p>
            <a:r>
              <a:rPr lang="en-GB" sz="2000" dirty="0">
                <a:solidFill>
                  <a:schemeClr val="tx1">
                    <a:lumMod val="75000"/>
                    <a:lumOff val="25000"/>
                  </a:schemeClr>
                </a:solidFill>
              </a:rPr>
              <a:t>- 11 reported information under the wider influence section</a:t>
            </a:r>
          </a:p>
          <a:p>
            <a:endParaRPr lang="en-GB" sz="2000" dirty="0">
              <a:solidFill>
                <a:schemeClr val="tx1">
                  <a:lumMod val="75000"/>
                  <a:lumOff val="25000"/>
                </a:schemeClr>
              </a:solidFill>
            </a:endParaRPr>
          </a:p>
          <a:p>
            <a:r>
              <a:rPr lang="en-GB" sz="2000" dirty="0">
                <a:solidFill>
                  <a:schemeClr val="tx1">
                    <a:lumMod val="75000"/>
                    <a:lumOff val="25000"/>
                  </a:schemeClr>
                </a:solidFill>
              </a:rPr>
              <a:t>- Varying degrees of reporting under each question:</a:t>
            </a:r>
          </a:p>
          <a:p>
            <a:endParaRPr lang="en-GB" dirty="0"/>
          </a:p>
          <a:p>
            <a:endParaRPr lang="en-GB" dirty="0"/>
          </a:p>
          <a:p>
            <a:endParaRPr lang="en-GB" dirty="0"/>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477276523"/>
              </p:ext>
            </p:extLst>
          </p:nvPr>
        </p:nvGraphicFramePr>
        <p:xfrm>
          <a:off x="1431721" y="3611694"/>
          <a:ext cx="6096000" cy="2653391"/>
        </p:xfrm>
        <a:graphic>
          <a:graphicData uri="http://schemas.openxmlformats.org/drawingml/2006/table">
            <a:tbl>
              <a:tblPr firstRow="1" bandRow="1">
                <a:tableStyleId>{B301B821-A1FF-4177-AEE7-76D212191A09}</a:tableStyleId>
              </a:tblPr>
              <a:tblGrid>
                <a:gridCol w="3282892">
                  <a:extLst>
                    <a:ext uri="{9D8B030D-6E8A-4147-A177-3AD203B41FA5}">
                      <a16:colId xmlns:a16="http://schemas.microsoft.com/office/drawing/2014/main" val="3848706718"/>
                    </a:ext>
                  </a:extLst>
                </a:gridCol>
                <a:gridCol w="2813108">
                  <a:extLst>
                    <a:ext uri="{9D8B030D-6E8A-4147-A177-3AD203B41FA5}">
                      <a16:colId xmlns:a16="http://schemas.microsoft.com/office/drawing/2014/main" val="395824894"/>
                    </a:ext>
                  </a:extLst>
                </a:gridCol>
              </a:tblGrid>
              <a:tr h="370840">
                <a:tc>
                  <a:txBody>
                    <a:bodyPr/>
                    <a:lstStyle/>
                    <a:p>
                      <a:endParaRPr lang="en-GB" dirty="0">
                        <a:solidFill>
                          <a:srgbClr val="2484C6"/>
                        </a:solidFill>
                      </a:endParaRPr>
                    </a:p>
                  </a:txBody>
                  <a:tcPr>
                    <a:noFill/>
                  </a:tcPr>
                </a:tc>
                <a:tc>
                  <a:txBody>
                    <a:bodyPr/>
                    <a:lstStyle/>
                    <a:p>
                      <a:r>
                        <a:rPr lang="en-GB" dirty="0">
                          <a:solidFill>
                            <a:srgbClr val="2484C6"/>
                          </a:solidFill>
                        </a:rPr>
                        <a:t>Number of institutions </a:t>
                      </a:r>
                    </a:p>
                  </a:txBody>
                  <a:tcPr>
                    <a:noFill/>
                  </a:tcPr>
                </a:tc>
                <a:extLst>
                  <a:ext uri="{0D108BD9-81ED-4DB2-BD59-A6C34878D82A}">
                    <a16:rowId xmlns:a16="http://schemas.microsoft.com/office/drawing/2014/main" val="714989393"/>
                  </a:ext>
                </a:extLst>
              </a:tr>
              <a:tr h="370840">
                <a:tc>
                  <a:txBody>
                    <a:bodyPr/>
                    <a:lstStyle/>
                    <a:p>
                      <a:r>
                        <a:rPr lang="en-GB" dirty="0">
                          <a:solidFill>
                            <a:schemeClr val="tx1">
                              <a:lumMod val="75000"/>
                              <a:lumOff val="25000"/>
                            </a:schemeClr>
                          </a:solidFill>
                        </a:rPr>
                        <a:t>Historic emissions &amp; Targets </a:t>
                      </a:r>
                    </a:p>
                  </a:txBody>
                  <a:tcPr>
                    <a:noFill/>
                  </a:tcPr>
                </a:tc>
                <a:tc>
                  <a:txBody>
                    <a:bodyPr/>
                    <a:lstStyle/>
                    <a:p>
                      <a:pPr algn="ctr"/>
                      <a:r>
                        <a:rPr lang="en-GB" dirty="0">
                          <a:solidFill>
                            <a:schemeClr val="tx1">
                              <a:lumMod val="75000"/>
                              <a:lumOff val="25000"/>
                            </a:schemeClr>
                          </a:solidFill>
                        </a:rPr>
                        <a:t>0</a:t>
                      </a:r>
                    </a:p>
                  </a:txBody>
                  <a:tcPr>
                    <a:noFill/>
                  </a:tcPr>
                </a:tc>
                <a:extLst>
                  <a:ext uri="{0D108BD9-81ED-4DB2-BD59-A6C34878D82A}">
                    <a16:rowId xmlns:a16="http://schemas.microsoft.com/office/drawing/2014/main" val="3362289458"/>
                  </a:ext>
                </a:extLst>
              </a:tr>
              <a:tr h="428351">
                <a:tc>
                  <a:txBody>
                    <a:bodyPr/>
                    <a:lstStyle/>
                    <a:p>
                      <a:r>
                        <a:rPr lang="en-GB" dirty="0">
                          <a:solidFill>
                            <a:schemeClr val="tx1">
                              <a:lumMod val="75000"/>
                              <a:lumOff val="25000"/>
                            </a:schemeClr>
                          </a:solidFill>
                        </a:rPr>
                        <a:t>Mission to influence</a:t>
                      </a:r>
                    </a:p>
                  </a:txBody>
                  <a:tcPr>
                    <a:noFill/>
                  </a:tcPr>
                </a:tc>
                <a:tc>
                  <a:txBody>
                    <a:bodyPr/>
                    <a:lstStyle/>
                    <a:p>
                      <a:pPr algn="ctr"/>
                      <a:r>
                        <a:rPr lang="en-GB" dirty="0">
                          <a:solidFill>
                            <a:schemeClr val="tx1">
                              <a:lumMod val="75000"/>
                              <a:lumOff val="25000"/>
                            </a:schemeClr>
                          </a:solidFill>
                        </a:rPr>
                        <a:t>3</a:t>
                      </a:r>
                    </a:p>
                  </a:txBody>
                  <a:tcPr>
                    <a:noFill/>
                  </a:tcPr>
                </a:tc>
                <a:extLst>
                  <a:ext uri="{0D108BD9-81ED-4DB2-BD59-A6C34878D82A}">
                    <a16:rowId xmlns:a16="http://schemas.microsoft.com/office/drawing/2014/main" val="3103842531"/>
                  </a:ext>
                </a:extLst>
              </a:tr>
              <a:tr h="370840">
                <a:tc>
                  <a:txBody>
                    <a:bodyPr/>
                    <a:lstStyle/>
                    <a:p>
                      <a:r>
                        <a:rPr lang="en-GB" dirty="0">
                          <a:solidFill>
                            <a:schemeClr val="tx1">
                              <a:lumMod val="75000"/>
                              <a:lumOff val="25000"/>
                            </a:schemeClr>
                          </a:solidFill>
                        </a:rPr>
                        <a:t>Policies &amp; actions</a:t>
                      </a:r>
                    </a:p>
                  </a:txBody>
                  <a:tcPr>
                    <a:noFill/>
                  </a:tcPr>
                </a:tc>
                <a:tc>
                  <a:txBody>
                    <a:bodyPr/>
                    <a:lstStyle/>
                    <a:p>
                      <a:pPr algn="ctr"/>
                      <a:r>
                        <a:rPr lang="en-GB" dirty="0">
                          <a:solidFill>
                            <a:schemeClr val="tx1">
                              <a:lumMod val="75000"/>
                              <a:lumOff val="25000"/>
                            </a:schemeClr>
                          </a:solidFill>
                        </a:rPr>
                        <a:t>1</a:t>
                      </a:r>
                    </a:p>
                  </a:txBody>
                  <a:tcPr>
                    <a:noFill/>
                  </a:tcPr>
                </a:tc>
                <a:extLst>
                  <a:ext uri="{0D108BD9-81ED-4DB2-BD59-A6C34878D82A}">
                    <a16:rowId xmlns:a16="http://schemas.microsoft.com/office/drawing/2014/main" val="2707873923"/>
                  </a:ext>
                </a:extLst>
              </a:tr>
              <a:tr h="370840">
                <a:tc>
                  <a:txBody>
                    <a:bodyPr/>
                    <a:lstStyle/>
                    <a:p>
                      <a:r>
                        <a:rPr lang="en-GB" dirty="0">
                          <a:solidFill>
                            <a:schemeClr val="tx1">
                              <a:lumMod val="75000"/>
                              <a:lumOff val="25000"/>
                            </a:schemeClr>
                          </a:solidFill>
                        </a:rPr>
                        <a:t>Partnerships</a:t>
                      </a:r>
                      <a:r>
                        <a:rPr lang="en-GB" baseline="0" dirty="0">
                          <a:solidFill>
                            <a:schemeClr val="tx1">
                              <a:lumMod val="75000"/>
                              <a:lumOff val="25000"/>
                            </a:schemeClr>
                          </a:solidFill>
                        </a:rPr>
                        <a:t> &amp; capacity building</a:t>
                      </a:r>
                      <a:endParaRPr lang="en-GB" dirty="0">
                        <a:solidFill>
                          <a:schemeClr val="tx1">
                            <a:lumMod val="75000"/>
                            <a:lumOff val="25000"/>
                          </a:schemeClr>
                        </a:solidFill>
                      </a:endParaRPr>
                    </a:p>
                  </a:txBody>
                  <a:tcPr>
                    <a:noFill/>
                  </a:tcPr>
                </a:tc>
                <a:tc>
                  <a:txBody>
                    <a:bodyPr/>
                    <a:lstStyle/>
                    <a:p>
                      <a:pPr algn="ctr"/>
                      <a:r>
                        <a:rPr lang="en-GB" dirty="0">
                          <a:solidFill>
                            <a:schemeClr val="tx1">
                              <a:lumMod val="75000"/>
                              <a:lumOff val="25000"/>
                            </a:schemeClr>
                          </a:solidFill>
                        </a:rPr>
                        <a:t>10</a:t>
                      </a:r>
                    </a:p>
                  </a:txBody>
                  <a:tcPr>
                    <a:noFill/>
                  </a:tcPr>
                </a:tc>
                <a:extLst>
                  <a:ext uri="{0D108BD9-81ED-4DB2-BD59-A6C34878D82A}">
                    <a16:rowId xmlns:a16="http://schemas.microsoft.com/office/drawing/2014/main" val="498136741"/>
                  </a:ext>
                </a:extLst>
              </a:tr>
              <a:tr h="370840">
                <a:tc>
                  <a:txBody>
                    <a:bodyPr/>
                    <a:lstStyle/>
                    <a:p>
                      <a:r>
                        <a:rPr lang="en-GB" dirty="0">
                          <a:solidFill>
                            <a:schemeClr val="tx1">
                              <a:lumMod val="75000"/>
                              <a:lumOff val="25000"/>
                            </a:schemeClr>
                          </a:solidFill>
                        </a:rPr>
                        <a:t>Key</a:t>
                      </a:r>
                      <a:r>
                        <a:rPr lang="en-GB" baseline="0" dirty="0">
                          <a:solidFill>
                            <a:schemeClr val="tx1">
                              <a:lumMod val="75000"/>
                              <a:lumOff val="25000"/>
                            </a:schemeClr>
                          </a:solidFill>
                        </a:rPr>
                        <a:t> actions </a:t>
                      </a:r>
                      <a:endParaRPr lang="en-GB" dirty="0">
                        <a:solidFill>
                          <a:schemeClr val="tx1">
                            <a:lumMod val="75000"/>
                            <a:lumOff val="25000"/>
                          </a:schemeClr>
                        </a:solidFill>
                      </a:endParaRPr>
                    </a:p>
                  </a:txBody>
                  <a:tcPr>
                    <a:noFill/>
                  </a:tcPr>
                </a:tc>
                <a:tc>
                  <a:txBody>
                    <a:bodyPr/>
                    <a:lstStyle/>
                    <a:p>
                      <a:pPr algn="ctr"/>
                      <a:r>
                        <a:rPr lang="en-GB" dirty="0">
                          <a:solidFill>
                            <a:schemeClr val="tx1">
                              <a:lumMod val="75000"/>
                              <a:lumOff val="25000"/>
                            </a:schemeClr>
                          </a:solidFill>
                        </a:rPr>
                        <a:t>8</a:t>
                      </a:r>
                    </a:p>
                  </a:txBody>
                  <a:tcPr>
                    <a:noFill/>
                  </a:tcPr>
                </a:tc>
                <a:extLst>
                  <a:ext uri="{0D108BD9-81ED-4DB2-BD59-A6C34878D82A}">
                    <a16:rowId xmlns:a16="http://schemas.microsoft.com/office/drawing/2014/main" val="4244646623"/>
                  </a:ext>
                </a:extLst>
              </a:tr>
              <a:tr h="370840">
                <a:tc>
                  <a:txBody>
                    <a:bodyPr/>
                    <a:lstStyle/>
                    <a:p>
                      <a:r>
                        <a:rPr lang="en-GB" dirty="0">
                          <a:solidFill>
                            <a:schemeClr val="tx1">
                              <a:lumMod val="75000"/>
                              <a:lumOff val="25000"/>
                            </a:schemeClr>
                          </a:solidFill>
                        </a:rPr>
                        <a:t>Further</a:t>
                      </a:r>
                      <a:r>
                        <a:rPr lang="en-GB" baseline="0" dirty="0">
                          <a:solidFill>
                            <a:schemeClr val="tx1">
                              <a:lumMod val="75000"/>
                              <a:lumOff val="25000"/>
                            </a:schemeClr>
                          </a:solidFill>
                        </a:rPr>
                        <a:t> activity </a:t>
                      </a:r>
                      <a:endParaRPr lang="en-GB" dirty="0">
                        <a:solidFill>
                          <a:schemeClr val="tx1">
                            <a:lumMod val="75000"/>
                            <a:lumOff val="25000"/>
                          </a:schemeClr>
                        </a:solidFill>
                      </a:endParaRPr>
                    </a:p>
                  </a:txBody>
                  <a:tcPr>
                    <a:noFill/>
                  </a:tcPr>
                </a:tc>
                <a:tc>
                  <a:txBody>
                    <a:bodyPr/>
                    <a:lstStyle/>
                    <a:p>
                      <a:pPr algn="ctr"/>
                      <a:r>
                        <a:rPr lang="en-GB" dirty="0">
                          <a:solidFill>
                            <a:schemeClr val="tx1">
                              <a:lumMod val="75000"/>
                              <a:lumOff val="25000"/>
                            </a:schemeClr>
                          </a:solidFill>
                        </a:rPr>
                        <a:t>5</a:t>
                      </a:r>
                    </a:p>
                  </a:txBody>
                  <a:tcPr>
                    <a:noFill/>
                  </a:tcPr>
                </a:tc>
                <a:extLst>
                  <a:ext uri="{0D108BD9-81ED-4DB2-BD59-A6C34878D82A}">
                    <a16:rowId xmlns:a16="http://schemas.microsoft.com/office/drawing/2014/main" val="721250424"/>
                  </a:ext>
                </a:extLst>
              </a:tr>
            </a:tbl>
          </a:graphicData>
        </a:graphic>
      </p:graphicFrame>
    </p:spTree>
    <p:extLst>
      <p:ext uri="{BB962C8B-B14F-4D97-AF65-F5344CB8AC3E}">
        <p14:creationId xmlns:p14="http://schemas.microsoft.com/office/powerpoint/2010/main" val="2384135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dirty="0"/>
          </a:p>
          <a:p>
            <a:endParaRPr lang="en-GB" dirty="0"/>
          </a:p>
        </p:txBody>
      </p:sp>
      <p:sp>
        <p:nvSpPr>
          <p:cNvPr id="5" name="Title 4"/>
          <p:cNvSpPr>
            <a:spLocks noGrp="1"/>
          </p:cNvSpPr>
          <p:nvPr>
            <p:ph type="ctrTitle"/>
          </p:nvPr>
        </p:nvSpPr>
        <p:spPr>
          <a:xfrm>
            <a:off x="777875" y="4244975"/>
            <a:ext cx="7772400" cy="1470025"/>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4400" dirty="0"/>
              <a:t>Questions?</a:t>
            </a:r>
          </a:p>
        </p:txBody>
      </p:sp>
    </p:spTree>
    <p:extLst>
      <p:ext uri="{BB962C8B-B14F-4D97-AF65-F5344CB8AC3E}">
        <p14:creationId xmlns:p14="http://schemas.microsoft.com/office/powerpoint/2010/main" val="3206226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rotWithShape="1">
          <a:blip r:embed="rId3"/>
          <a:srcRect t="36720" r="55575" b="47130"/>
          <a:stretch/>
        </p:blipFill>
        <p:spPr bwMode="auto">
          <a:xfrm>
            <a:off x="750068" y="2784611"/>
            <a:ext cx="5994679" cy="837126"/>
          </a:xfrm>
          <a:prstGeom prst="rect">
            <a:avLst/>
          </a:prstGeom>
          <a:ln w="22225">
            <a:solidFill>
              <a:sysClr val="windowText" lastClr="000000"/>
            </a:solidFill>
          </a:ln>
          <a:extLst>
            <a:ext uri="{53640926-AAD7-44D8-BBD7-CCE9431645EC}">
              <a14:shadowObscured xmlns:a14="http://schemas.microsoft.com/office/drawing/2010/main"/>
            </a:ext>
          </a:extLst>
        </p:spPr>
      </p:pic>
      <p:sp>
        <p:nvSpPr>
          <p:cNvPr id="13" name="Text Box 2"/>
          <p:cNvSpPr txBox="1">
            <a:spLocks noChangeArrowheads="1"/>
          </p:cNvSpPr>
          <p:nvPr/>
        </p:nvSpPr>
        <p:spPr bwMode="auto">
          <a:xfrm>
            <a:off x="4392117" y="4461358"/>
            <a:ext cx="2524125" cy="613410"/>
          </a:xfrm>
          <a:prstGeom prst="rect">
            <a:avLst/>
          </a:prstGeom>
          <a:solidFill>
            <a:srgbClr val="FFFFFF"/>
          </a:solidFill>
          <a:ln w="25400">
            <a:solidFill>
              <a:sysClr val="windowText" lastClr="000000"/>
            </a:solidFill>
            <a:miter lim="800000"/>
            <a:headEnd/>
            <a:tailEnd/>
          </a:ln>
        </p:spPr>
        <p:txBody>
          <a:bodyPr rot="0" vert="horz" wrap="square" lIns="91440" tIns="45720" rIns="91440" bIns="45720" anchor="t" anchorCtr="0">
            <a:spAutoFit/>
          </a:bodyPr>
          <a:lstStyle/>
          <a:p>
            <a:pPr marL="0" marR="0" lvl="0" indent="0" algn="just" defTabSz="914400" eaLnBrk="1" fontAlgn="auto" latinLnBrk="0" hangingPunct="1">
              <a:lnSpc>
                <a:spcPct val="115000"/>
              </a:lnSpc>
              <a:spcBef>
                <a:spcPts val="0"/>
              </a:spcBef>
              <a:spcAft>
                <a:spcPts val="100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Other data can be added by clicking ‘other’ and providing comments</a:t>
            </a:r>
          </a:p>
        </p:txBody>
      </p:sp>
      <p:pic>
        <p:nvPicPr>
          <p:cNvPr id="14" name="Picture 13"/>
          <p:cNvPicPr/>
          <p:nvPr/>
        </p:nvPicPr>
        <p:blipFill rotWithShape="1">
          <a:blip r:embed="rId4"/>
          <a:srcRect l="1053" t="43074" r="93605" b="40666"/>
          <a:stretch/>
        </p:blipFill>
        <p:spPr bwMode="auto">
          <a:xfrm>
            <a:off x="990742" y="4637710"/>
            <a:ext cx="1256665" cy="1075690"/>
          </a:xfrm>
          <a:prstGeom prst="rect">
            <a:avLst/>
          </a:prstGeom>
          <a:ln w="25400">
            <a:solidFill>
              <a:sysClr val="windowText" lastClr="000000"/>
            </a:solidFill>
          </a:ln>
          <a:extLst>
            <a:ext uri="{53640926-AAD7-44D8-BBD7-CCE9431645EC}">
              <a14:shadowObscured xmlns:a14="http://schemas.microsoft.com/office/drawing/2010/main"/>
            </a:ext>
          </a:extLst>
        </p:spPr>
      </p:pic>
      <p:cxnSp>
        <p:nvCxnSpPr>
          <p:cNvPr id="15" name="Straight Arrow Connector 14"/>
          <p:cNvCxnSpPr/>
          <p:nvPr/>
        </p:nvCxnSpPr>
        <p:spPr>
          <a:xfrm flipH="1" flipV="1">
            <a:off x="1283516" y="3294378"/>
            <a:ext cx="139685" cy="1374039"/>
          </a:xfrm>
          <a:prstGeom prst="straightConnector1">
            <a:avLst/>
          </a:prstGeom>
          <a:noFill/>
          <a:ln w="28575" cap="flat" cmpd="sng" algn="ctr">
            <a:solidFill>
              <a:srgbClr val="4F81BD">
                <a:shade val="95000"/>
                <a:satMod val="105000"/>
              </a:srgbClr>
            </a:solidFill>
            <a:prstDash val="solid"/>
            <a:tailEnd type="triangle"/>
          </a:ln>
          <a:effectLst/>
        </p:spPr>
      </p:cxnSp>
      <p:cxnSp>
        <p:nvCxnSpPr>
          <p:cNvPr id="16" name="Straight Arrow Connector 15"/>
          <p:cNvCxnSpPr/>
          <p:nvPr/>
        </p:nvCxnSpPr>
        <p:spPr>
          <a:xfrm flipH="1" flipV="1">
            <a:off x="1283516" y="3294378"/>
            <a:ext cx="4216734" cy="1166980"/>
          </a:xfrm>
          <a:prstGeom prst="straightConnector1">
            <a:avLst/>
          </a:prstGeom>
          <a:noFill/>
          <a:ln w="28575" cap="flat" cmpd="sng" algn="ctr">
            <a:solidFill>
              <a:srgbClr val="4F81BD">
                <a:shade val="95000"/>
                <a:satMod val="105000"/>
              </a:srgbClr>
            </a:solidFill>
            <a:prstDash val="solid"/>
            <a:tailEnd type="triangle"/>
          </a:ln>
          <a:effectLst/>
        </p:spPr>
      </p:cxnSp>
      <p:sp>
        <p:nvSpPr>
          <p:cNvPr id="20" name="TextBox 19"/>
          <p:cNvSpPr txBox="1"/>
          <p:nvPr/>
        </p:nvSpPr>
        <p:spPr>
          <a:xfrm>
            <a:off x="662729" y="1551963"/>
            <a:ext cx="5746949"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chemeClr val="tx1">
                    <a:lumMod val="75000"/>
                    <a:lumOff val="25000"/>
                  </a:schemeClr>
                </a:solidFill>
                <a:effectLst/>
                <a:uLnTx/>
                <a:uFillTx/>
              </a:rPr>
              <a:t>Provide any data you collect beyond your corporate boundary (if any) e.g. transport, land use emissions, biodiversity</a:t>
            </a:r>
          </a:p>
        </p:txBody>
      </p:sp>
      <p:sp>
        <p:nvSpPr>
          <p:cNvPr id="9" name="Rectangle 8"/>
          <p:cNvSpPr/>
          <p:nvPr/>
        </p:nvSpPr>
        <p:spPr>
          <a:xfrm>
            <a:off x="371032" y="302727"/>
            <a:ext cx="6038646" cy="785991"/>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GB" sz="3600" dirty="0"/>
              <a:t>Question 1 – Historic emissions</a:t>
            </a:r>
          </a:p>
        </p:txBody>
      </p:sp>
    </p:spTree>
    <p:extLst>
      <p:ext uri="{BB962C8B-B14F-4D97-AF65-F5344CB8AC3E}">
        <p14:creationId xmlns:p14="http://schemas.microsoft.com/office/powerpoint/2010/main" val="2442023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032" y="302727"/>
            <a:ext cx="6038646" cy="785991"/>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GB" sz="3600" dirty="0"/>
              <a:t>Question 1 – Examples</a:t>
            </a:r>
          </a:p>
        </p:txBody>
      </p:sp>
      <p:sp>
        <p:nvSpPr>
          <p:cNvPr id="3" name="TextBox 2"/>
          <p:cNvSpPr txBox="1"/>
          <p:nvPr/>
        </p:nvSpPr>
        <p:spPr>
          <a:xfrm>
            <a:off x="648070" y="2041864"/>
            <a:ext cx="7998780" cy="4431983"/>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chemeClr val="tx1">
                    <a:lumMod val="75000"/>
                    <a:lumOff val="25000"/>
                  </a:schemeClr>
                </a:solidFill>
              </a:rPr>
              <a:t>No education institutions reported this last year, typically most relevant for local authorities.  </a:t>
            </a:r>
          </a:p>
          <a:p>
            <a:endParaRPr lang="en-GB" sz="2400" dirty="0">
              <a:solidFill>
                <a:schemeClr val="tx1">
                  <a:lumMod val="75000"/>
                  <a:lumOff val="25000"/>
                </a:schemeClr>
              </a:solidFill>
            </a:endParaRPr>
          </a:p>
          <a:p>
            <a:pPr marL="285750" indent="-285750">
              <a:buFont typeface="Arial" panose="020B0604020202020204" pitchFamily="34" charset="0"/>
              <a:buChar char="•"/>
            </a:pPr>
            <a:r>
              <a:rPr lang="en-GB" sz="2400" dirty="0">
                <a:solidFill>
                  <a:schemeClr val="tx1">
                    <a:lumMod val="75000"/>
                    <a:lumOff val="25000"/>
                  </a:schemeClr>
                </a:solidFill>
              </a:rPr>
              <a:t>However, you may want to consider whether you have historic data on:</a:t>
            </a:r>
          </a:p>
          <a:p>
            <a:pPr marL="742950" lvl="1" indent="-285750">
              <a:buFont typeface="Arial" panose="020B0604020202020204" pitchFamily="34" charset="0"/>
              <a:buChar char="•"/>
            </a:pPr>
            <a:r>
              <a:rPr lang="en-GB" sz="2400" dirty="0">
                <a:solidFill>
                  <a:schemeClr val="tx1">
                    <a:lumMod val="75000"/>
                    <a:lumOff val="25000"/>
                  </a:schemeClr>
                </a:solidFill>
              </a:rPr>
              <a:t>Student trip information e.g. travel plan information on university travel or cycle data statistics</a:t>
            </a:r>
          </a:p>
          <a:p>
            <a:pPr marL="742950" lvl="1" indent="-285750">
              <a:buFont typeface="Arial" panose="020B0604020202020204" pitchFamily="34" charset="0"/>
              <a:buChar char="•"/>
            </a:pPr>
            <a:r>
              <a:rPr lang="en-GB" sz="2400" dirty="0">
                <a:solidFill>
                  <a:schemeClr val="tx1">
                    <a:lumMod val="75000"/>
                    <a:lumOff val="25000"/>
                  </a:schemeClr>
                </a:solidFill>
              </a:rPr>
              <a:t> Waste data that is not scoped into your corporate data e.g. if student residence waste is recorded separately</a:t>
            </a:r>
          </a:p>
          <a:p>
            <a:pPr marL="742950" lvl="1" indent="-285750">
              <a:buFont typeface="Arial" panose="020B0604020202020204" pitchFamily="34" charset="0"/>
              <a:buChar char="•"/>
            </a:pPr>
            <a:r>
              <a:rPr lang="en-GB" sz="2400" dirty="0">
                <a:solidFill>
                  <a:schemeClr val="tx1">
                    <a:lumMod val="75000"/>
                    <a:lumOff val="25000"/>
                  </a:schemeClr>
                </a:solidFill>
              </a:rPr>
              <a:t>Energy data from halls of residence (assuming you have this separate to your corporate data) </a:t>
            </a:r>
          </a:p>
          <a:p>
            <a:endParaRPr lang="en-GB" dirty="0"/>
          </a:p>
        </p:txBody>
      </p:sp>
    </p:spTree>
    <p:extLst>
      <p:ext uri="{BB962C8B-B14F-4D97-AF65-F5344CB8AC3E}">
        <p14:creationId xmlns:p14="http://schemas.microsoft.com/office/powerpoint/2010/main" val="2728383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3"/>
          <a:srcRect l="600" t="22039" r="57610" b="38148"/>
          <a:stretch/>
        </p:blipFill>
        <p:spPr bwMode="auto">
          <a:xfrm>
            <a:off x="662729" y="1551963"/>
            <a:ext cx="5831840" cy="1562100"/>
          </a:xfrm>
          <a:prstGeom prst="rect">
            <a:avLst/>
          </a:prstGeom>
          <a:ln w="19050">
            <a:solidFill>
              <a:srgbClr val="1F497D"/>
            </a:solidFill>
          </a:ln>
          <a:extLst>
            <a:ext uri="{53640926-AAD7-44D8-BBD7-CCE9431645EC}">
              <a14:shadowObscured xmlns:a14="http://schemas.microsoft.com/office/drawing/2010/main"/>
            </a:ext>
          </a:extLst>
        </p:spPr>
      </p:pic>
      <p:pic>
        <p:nvPicPr>
          <p:cNvPr id="11" name="Picture 10"/>
          <p:cNvPicPr/>
          <p:nvPr/>
        </p:nvPicPr>
        <p:blipFill rotWithShape="1">
          <a:blip r:embed="rId4"/>
          <a:srcRect l="1361" t="29710" r="90020" b="46627"/>
          <a:stretch/>
        </p:blipFill>
        <p:spPr bwMode="auto">
          <a:xfrm>
            <a:off x="662729" y="3537899"/>
            <a:ext cx="2170430" cy="1676400"/>
          </a:xfrm>
          <a:prstGeom prst="rect">
            <a:avLst/>
          </a:prstGeom>
          <a:ln>
            <a:noFill/>
          </a:ln>
          <a:extLst>
            <a:ext uri="{53640926-AAD7-44D8-BBD7-CCE9431645EC}">
              <a14:shadowObscured xmlns:a14="http://schemas.microsoft.com/office/drawing/2010/main"/>
            </a:ext>
          </a:extLst>
        </p:spPr>
      </p:pic>
      <p:cxnSp>
        <p:nvCxnSpPr>
          <p:cNvPr id="17" name="Straight Arrow Connector 16"/>
          <p:cNvCxnSpPr/>
          <p:nvPr/>
        </p:nvCxnSpPr>
        <p:spPr>
          <a:xfrm flipV="1">
            <a:off x="1308281" y="2269228"/>
            <a:ext cx="0" cy="1268671"/>
          </a:xfrm>
          <a:prstGeom prst="straightConnector1">
            <a:avLst/>
          </a:prstGeom>
          <a:noFill/>
          <a:ln w="28575" cap="flat" cmpd="sng" algn="ctr">
            <a:solidFill>
              <a:srgbClr val="4F81BD">
                <a:shade val="95000"/>
                <a:satMod val="105000"/>
              </a:srgbClr>
            </a:solidFill>
            <a:prstDash val="solid"/>
            <a:tailEnd type="triangle"/>
          </a:ln>
          <a:effectLst/>
        </p:spPr>
      </p:cxnSp>
      <p:sp>
        <p:nvSpPr>
          <p:cNvPr id="18" name="Text Box 2"/>
          <p:cNvSpPr txBox="1">
            <a:spLocks noChangeArrowheads="1"/>
          </p:cNvSpPr>
          <p:nvPr/>
        </p:nvSpPr>
        <p:spPr bwMode="auto">
          <a:xfrm>
            <a:off x="3955140" y="3870934"/>
            <a:ext cx="2322830" cy="424815"/>
          </a:xfrm>
          <a:prstGeom prst="rect">
            <a:avLst/>
          </a:prstGeom>
          <a:solidFill>
            <a:srgbClr val="FFFFFF"/>
          </a:solidFill>
          <a:ln w="22225">
            <a:solidFill>
              <a:sysClr val="windowText" lastClr="000000"/>
            </a:solidFill>
            <a:miter lim="800000"/>
            <a:headEnd/>
            <a:tailEnd/>
          </a:ln>
        </p:spPr>
        <p:txBody>
          <a:bodyPr rot="0" vert="horz" wrap="square" lIns="91440" tIns="45720" rIns="91440" bIns="45720" anchor="t" anchorCtr="0">
            <a:spAutoFit/>
          </a:bodyPr>
          <a:lstStyle/>
          <a:p>
            <a:pPr marL="0" marR="0" lvl="0" indent="0" algn="just" defTabSz="914400" eaLnBrk="1" fontAlgn="auto" latinLnBrk="0" hangingPunct="1">
              <a:lnSpc>
                <a:spcPct val="115000"/>
              </a:lnSpc>
              <a:spcBef>
                <a:spcPts val="0"/>
              </a:spcBef>
              <a:spcAft>
                <a:spcPts val="100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Provide a description here</a:t>
            </a:r>
          </a:p>
        </p:txBody>
      </p:sp>
      <p:cxnSp>
        <p:nvCxnSpPr>
          <p:cNvPr id="19" name="Straight Arrow Connector 18"/>
          <p:cNvCxnSpPr/>
          <p:nvPr/>
        </p:nvCxnSpPr>
        <p:spPr>
          <a:xfrm flipH="1" flipV="1">
            <a:off x="2432807" y="2197916"/>
            <a:ext cx="2131801" cy="1673019"/>
          </a:xfrm>
          <a:prstGeom prst="straightConnector1">
            <a:avLst/>
          </a:prstGeom>
          <a:noFill/>
          <a:ln w="28575" cap="flat" cmpd="sng" algn="ctr">
            <a:solidFill>
              <a:srgbClr val="4F81BD">
                <a:shade val="95000"/>
                <a:satMod val="105000"/>
              </a:srgbClr>
            </a:solidFill>
            <a:prstDash val="solid"/>
            <a:tailEnd type="triangle"/>
          </a:ln>
          <a:effectLst/>
        </p:spPr>
      </p:cxnSp>
      <p:sp>
        <p:nvSpPr>
          <p:cNvPr id="6" name="TextBox 5"/>
          <p:cNvSpPr txBox="1"/>
          <p:nvPr/>
        </p:nvSpPr>
        <p:spPr>
          <a:xfrm>
            <a:off x="3740585" y="4802356"/>
            <a:ext cx="4932728" cy="646331"/>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chemeClr val="tx1">
                    <a:lumMod val="75000"/>
                    <a:lumOff val="25000"/>
                  </a:schemeClr>
                </a:solidFill>
                <a:effectLst/>
                <a:uLnTx/>
                <a:uFillTx/>
              </a:rPr>
              <a:t>Can be </a:t>
            </a:r>
            <a:r>
              <a:rPr kumimoji="0" lang="en-GB" sz="1800" b="1" i="0" u="none" strike="noStrike" kern="0" cap="none" spc="0" normalizeH="0" baseline="0" noProof="0" dirty="0">
                <a:ln>
                  <a:noFill/>
                </a:ln>
                <a:solidFill>
                  <a:schemeClr val="tx1">
                    <a:lumMod val="75000"/>
                    <a:lumOff val="25000"/>
                  </a:schemeClr>
                </a:solidFill>
                <a:effectLst/>
                <a:uLnTx/>
                <a:uFillTx/>
              </a:rPr>
              <a:t>overall target </a:t>
            </a:r>
            <a:r>
              <a:rPr kumimoji="0" lang="en-GB" sz="1800" b="0" i="0" u="none" strike="noStrike" kern="0" cap="none" spc="0" normalizeH="0" baseline="0" noProof="0" dirty="0">
                <a:ln>
                  <a:noFill/>
                </a:ln>
                <a:solidFill>
                  <a:schemeClr val="tx1">
                    <a:lumMod val="75000"/>
                    <a:lumOff val="25000"/>
                  </a:schemeClr>
                </a:solidFill>
                <a:effectLst/>
                <a:uLnTx/>
                <a:uFillTx/>
              </a:rPr>
              <a:t>or </a:t>
            </a:r>
            <a:r>
              <a:rPr kumimoji="0" lang="en-GB" sz="1800" b="1" i="0" u="none" strike="noStrike" kern="0" cap="none" spc="0" normalizeH="0" baseline="0" noProof="0" dirty="0">
                <a:ln>
                  <a:noFill/>
                </a:ln>
                <a:solidFill>
                  <a:schemeClr val="tx1">
                    <a:lumMod val="75000"/>
                    <a:lumOff val="25000"/>
                  </a:schemeClr>
                </a:solidFill>
                <a:effectLst/>
                <a:uLnTx/>
                <a:uFillTx/>
              </a:rPr>
              <a:t>CCP</a:t>
            </a:r>
            <a:r>
              <a:rPr kumimoji="0" lang="en-GB" sz="1800" b="0" i="0" u="none" strike="noStrike" kern="0" cap="none" spc="0" normalizeH="0" baseline="0" noProof="0" dirty="0">
                <a:ln>
                  <a:noFill/>
                </a:ln>
                <a:solidFill>
                  <a:schemeClr val="tx1">
                    <a:lumMod val="75000"/>
                    <a:lumOff val="25000"/>
                  </a:schemeClr>
                </a:solidFill>
                <a:effectLst/>
                <a:uLnTx/>
                <a:uFillTx/>
              </a:rPr>
              <a:t> specific</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 name="TextBox 1"/>
          <p:cNvSpPr txBox="1"/>
          <p:nvPr/>
        </p:nvSpPr>
        <p:spPr>
          <a:xfrm>
            <a:off x="6811861" y="2197916"/>
            <a:ext cx="2055302"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chemeClr val="tx1">
                    <a:lumMod val="75000"/>
                    <a:lumOff val="25000"/>
                  </a:schemeClr>
                </a:solidFill>
                <a:effectLst/>
                <a:uLnTx/>
                <a:uFillTx/>
              </a:rPr>
              <a:t>Complete as much as you can! </a:t>
            </a:r>
          </a:p>
        </p:txBody>
      </p:sp>
      <p:sp>
        <p:nvSpPr>
          <p:cNvPr id="10" name="Rectangle 9"/>
          <p:cNvSpPr/>
          <p:nvPr/>
        </p:nvSpPr>
        <p:spPr>
          <a:xfrm>
            <a:off x="371032" y="302727"/>
            <a:ext cx="6038646" cy="785991"/>
          </a:xfrm>
          <a:prstGeom prst="rect">
            <a:avLst/>
          </a:prstGeom>
          <a:solidFill>
            <a:srgbClr val="00B2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GB" sz="3600" dirty="0"/>
              <a:t>Question 2a – Targets</a:t>
            </a:r>
          </a:p>
        </p:txBody>
      </p:sp>
    </p:spTree>
    <p:extLst>
      <p:ext uri="{BB962C8B-B14F-4D97-AF65-F5344CB8AC3E}">
        <p14:creationId xmlns:p14="http://schemas.microsoft.com/office/powerpoint/2010/main" val="3772003215"/>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E252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ue Flag PPT template New.pptx" id="{5E327E82-9AAC-404D-9EFE-8CA5D69830FF}" vid="{0C48D5C9-4808-4354-808E-7E81993D3C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6545</TotalTime>
  <Words>1381</Words>
  <Application>Microsoft Office PowerPoint</Application>
  <PresentationFormat>On-screen Show (4:3)</PresentationFormat>
  <Paragraphs>216</Paragraphs>
  <Slides>22</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Brook</dc:creator>
  <cp:lastModifiedBy>Hartley, Samantha</cp:lastModifiedBy>
  <cp:revision>415</cp:revision>
  <cp:lastPrinted>2015-09-09T13:26:55Z</cp:lastPrinted>
  <dcterms:created xsi:type="dcterms:W3CDTF">2012-01-19T09:53:22Z</dcterms:created>
  <dcterms:modified xsi:type="dcterms:W3CDTF">2017-09-11T13:13:42Z</dcterms:modified>
</cp:coreProperties>
</file>