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18"/>
  </p:notesMasterIdLst>
  <p:handoutMasterIdLst>
    <p:handoutMasterId r:id="rId19"/>
  </p:handoutMasterIdLst>
  <p:sldIdLst>
    <p:sldId id="256" r:id="rId5"/>
    <p:sldId id="291" r:id="rId6"/>
    <p:sldId id="285" r:id="rId7"/>
    <p:sldId id="278" r:id="rId8"/>
    <p:sldId id="287" r:id="rId9"/>
    <p:sldId id="261" r:id="rId10"/>
    <p:sldId id="260" r:id="rId11"/>
    <p:sldId id="283" r:id="rId12"/>
    <p:sldId id="284" r:id="rId13"/>
    <p:sldId id="288" r:id="rId14"/>
    <p:sldId id="289" r:id="rId15"/>
    <p:sldId id="290" r:id="rId16"/>
    <p:sldId id="265" r:id="rId17"/>
  </p:sldIdLst>
  <p:sldSz cx="12192000" cy="6858000"/>
  <p:notesSz cx="6858000" cy="9144000"/>
  <p:embeddedFontLst>
    <p:embeddedFont>
      <p:font typeface="Biome Light" panose="020B0303030204020804" pitchFamily="34" charset="0"/>
      <p:regular r:id="rId20"/>
      <p:italic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3595" autoAdjust="0"/>
  </p:normalViewPr>
  <p:slideViewPr>
    <p:cSldViewPr snapToGrid="0">
      <p:cViewPr varScale="1">
        <p:scale>
          <a:sx n="60" d="100"/>
          <a:sy n="60" d="100"/>
        </p:scale>
        <p:origin x="42" y="1056"/>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www.thelostwords.org/" TargetMode="External"/><Relationship Id="rId1" Type="http://schemas.openxmlformats.org/officeDocument/2006/relationships/hyperlink" Target="https://www.sfu.ca/sonic-studio-webdav/WSP/"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sfu.ca/sonic-studio-webdav/WSP/" TargetMode="External"/><Relationship Id="rId1" Type="http://schemas.openxmlformats.org/officeDocument/2006/relationships/hyperlink" Target="https://www.thelostwords.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E3C3A-413D-4211-BDA0-C532896EC22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FD2C90B-CA19-40EE-9313-7622A207D048}">
      <dgm:prSet custT="1"/>
      <dgm:spPr/>
      <dgm:t>
        <a:bodyPr/>
        <a:lstStyle/>
        <a:p>
          <a:r>
            <a:rPr lang="en-GB" sz="1800" dirty="0">
              <a:solidFill>
                <a:schemeClr val="tx1">
                  <a:lumMod val="95000"/>
                  <a:lumOff val="5000"/>
                </a:schemeClr>
              </a:solidFill>
            </a:rPr>
            <a:t>1940s/50s: Pierre Schaeffer (aka ‘the Father of Sampling’) and ‘musique concrete’ - extraction of sound from the world (‘acousmatic listening’)</a:t>
          </a:r>
          <a:br>
            <a:rPr lang="en-GB" sz="1800" dirty="0">
              <a:solidFill>
                <a:schemeClr val="tx1">
                  <a:lumMod val="95000"/>
                  <a:lumOff val="5000"/>
                </a:schemeClr>
              </a:solidFill>
            </a:rPr>
          </a:br>
          <a:endParaRPr lang="en-US" sz="1800" dirty="0">
            <a:solidFill>
              <a:schemeClr val="tx1">
                <a:lumMod val="95000"/>
                <a:lumOff val="5000"/>
              </a:schemeClr>
            </a:solidFill>
          </a:endParaRPr>
        </a:p>
      </dgm:t>
    </dgm:pt>
    <dgm:pt modelId="{FB7C4E68-77D9-487D-B424-833426E65C39}" type="parTrans" cxnId="{0DC26148-D1CD-4174-964F-1AAB4F55B91F}">
      <dgm:prSet/>
      <dgm:spPr/>
      <dgm:t>
        <a:bodyPr/>
        <a:lstStyle/>
        <a:p>
          <a:endParaRPr lang="en-US"/>
        </a:p>
      </dgm:t>
    </dgm:pt>
    <dgm:pt modelId="{AA24667E-8676-4121-8067-0E2E468B55D1}" type="sibTrans" cxnId="{0DC26148-D1CD-4174-964F-1AAB4F55B91F}">
      <dgm:prSet/>
      <dgm:spPr/>
      <dgm:t>
        <a:bodyPr/>
        <a:lstStyle/>
        <a:p>
          <a:endParaRPr lang="en-US"/>
        </a:p>
      </dgm:t>
    </dgm:pt>
    <dgm:pt modelId="{86AA5E47-8E4C-4079-AD6E-D539B6DFEC95}">
      <dgm:prSet custT="1"/>
      <dgm:spPr/>
      <dgm:t>
        <a:bodyPr/>
        <a:lstStyle/>
        <a:p>
          <a:r>
            <a:rPr lang="en-GB" sz="1600" dirty="0">
              <a:solidFill>
                <a:schemeClr val="tx1">
                  <a:lumMod val="95000"/>
                  <a:lumOff val="5000"/>
                </a:schemeClr>
              </a:solidFill>
            </a:rPr>
            <a:t>1960s-80s: R. Murray Schafer– using soundscapes to return us to the world e.g. </a:t>
          </a:r>
          <a:r>
            <a:rPr lang="en-GB" sz="1600" i="1" dirty="0">
              <a:solidFill>
                <a:schemeClr val="tx1">
                  <a:lumMod val="95000"/>
                  <a:lumOff val="5000"/>
                </a:schemeClr>
              </a:solidFill>
            </a:rPr>
            <a:t>The Tuning of the World </a:t>
          </a:r>
          <a:r>
            <a:rPr lang="en-GB" sz="1600" dirty="0">
              <a:solidFill>
                <a:schemeClr val="tx1">
                  <a:lumMod val="95000"/>
                  <a:lumOff val="5000"/>
                </a:schemeClr>
              </a:solidFill>
            </a:rPr>
            <a:t>(Toronto, 1977); and The World Soundscape Project at Simon Fraser University - </a:t>
          </a:r>
          <a:r>
            <a:rPr lang="en-GB" sz="1600" dirty="0">
              <a:hlinkClick xmlns:r="http://schemas.openxmlformats.org/officeDocument/2006/relationships" r:id="rId1"/>
            </a:rPr>
            <a:t>https://www.sfu.ca/sonic-studio-webdav/WSP/</a:t>
          </a:r>
          <a:r>
            <a:rPr lang="en-GB" sz="1600" dirty="0"/>
            <a:t> </a:t>
          </a:r>
          <a:r>
            <a:rPr lang="en-GB" sz="1600" dirty="0">
              <a:solidFill>
                <a:schemeClr val="tx1">
                  <a:lumMod val="95000"/>
                  <a:lumOff val="5000"/>
                </a:schemeClr>
              </a:solidFill>
            </a:rPr>
            <a:t>(‘acoustic ecology’) </a:t>
          </a:r>
          <a:br>
            <a:rPr lang="en-GB" sz="1600" dirty="0"/>
          </a:br>
          <a:endParaRPr lang="en-US" sz="1600" dirty="0"/>
        </a:p>
      </dgm:t>
    </dgm:pt>
    <dgm:pt modelId="{70A53D9C-1688-479B-A4BA-67D9D4CB8783}" type="parTrans" cxnId="{005335E9-8833-47C4-8FB9-73B5B4C04707}">
      <dgm:prSet/>
      <dgm:spPr/>
      <dgm:t>
        <a:bodyPr/>
        <a:lstStyle/>
        <a:p>
          <a:endParaRPr lang="en-US"/>
        </a:p>
      </dgm:t>
    </dgm:pt>
    <dgm:pt modelId="{70264C53-3669-4725-952F-32B972D7ED7D}" type="sibTrans" cxnId="{005335E9-8833-47C4-8FB9-73B5B4C04707}">
      <dgm:prSet/>
      <dgm:spPr/>
      <dgm:t>
        <a:bodyPr/>
        <a:lstStyle/>
        <a:p>
          <a:endParaRPr lang="en-US"/>
        </a:p>
      </dgm:t>
    </dgm:pt>
    <dgm:pt modelId="{EF7A8120-CA4B-472F-91D5-C1DE34F5EB6A}">
      <dgm:prSet custT="1"/>
      <dgm:spPr/>
      <dgm:t>
        <a:bodyPr/>
        <a:lstStyle/>
        <a:p>
          <a:r>
            <a:rPr lang="en-GB" sz="1400" dirty="0">
              <a:solidFill>
                <a:schemeClr val="tx1">
                  <a:lumMod val="95000"/>
                  <a:lumOff val="5000"/>
                </a:schemeClr>
              </a:solidFill>
            </a:rPr>
            <a:t>Contemporary Impact: recent </a:t>
          </a:r>
          <a:r>
            <a:rPr lang="en-GB" sz="1400" b="1" dirty="0">
              <a:solidFill>
                <a:schemeClr val="tx1">
                  <a:lumMod val="95000"/>
                  <a:lumOff val="5000"/>
                </a:schemeClr>
              </a:solidFill>
            </a:rPr>
            <a:t>folk music </a:t>
          </a:r>
          <a:r>
            <a:rPr lang="en-GB" sz="1400" dirty="0">
              <a:solidFill>
                <a:schemeClr val="tx1">
                  <a:lumMod val="95000"/>
                  <a:lumOff val="5000"/>
                </a:schemeClr>
              </a:solidFill>
            </a:rPr>
            <a:t>in the UK has combined traditional methods of song composition with ‘samples’ of real-world sound, so that the message shaped by the words can be illustrated by sounds associated with these causes</a:t>
          </a:r>
          <a:br>
            <a:rPr lang="en-GB" sz="1400" dirty="0">
              <a:solidFill>
                <a:schemeClr val="tx1">
                  <a:lumMod val="95000"/>
                  <a:lumOff val="5000"/>
                </a:schemeClr>
              </a:solidFill>
            </a:rPr>
          </a:br>
          <a:r>
            <a:rPr lang="en-GB" sz="1400" dirty="0">
              <a:solidFill>
                <a:schemeClr val="tx1">
                  <a:lumMod val="95000"/>
                  <a:lumOff val="5000"/>
                </a:schemeClr>
              </a:solidFill>
            </a:rPr>
            <a:t>E.g. </a:t>
          </a:r>
          <a:r>
            <a:rPr lang="en-GB" sz="1400" i="1" dirty="0">
              <a:solidFill>
                <a:schemeClr val="tx1">
                  <a:lumMod val="95000"/>
                  <a:lumOff val="5000"/>
                </a:schemeClr>
              </a:solidFill>
            </a:rPr>
            <a:t>Northern Flyway </a:t>
          </a:r>
          <a:r>
            <a:rPr lang="en-GB" sz="1400" dirty="0">
              <a:solidFill>
                <a:schemeClr val="tx1">
                  <a:lumMod val="95000"/>
                  <a:lumOff val="5000"/>
                </a:schemeClr>
              </a:solidFill>
            </a:rPr>
            <a:t>(Jenny Sturgeon and Inge Thomson) and Jenny Sturgeon’s </a:t>
          </a:r>
          <a:r>
            <a:rPr lang="en-GB" sz="1400" i="1" dirty="0">
              <a:solidFill>
                <a:schemeClr val="tx1">
                  <a:lumMod val="95000"/>
                  <a:lumOff val="5000"/>
                </a:schemeClr>
              </a:solidFill>
            </a:rPr>
            <a:t>Living Mountain  </a:t>
          </a:r>
          <a:r>
            <a:rPr lang="en-GB" sz="1400" dirty="0">
              <a:solidFill>
                <a:schemeClr val="tx1">
                  <a:lumMod val="95000"/>
                  <a:lumOff val="5000"/>
                </a:schemeClr>
              </a:solidFill>
            </a:rPr>
            <a:t>(label Hudson Records)</a:t>
          </a:r>
          <a:br>
            <a:rPr lang="en-GB" sz="1400" dirty="0">
              <a:solidFill>
                <a:schemeClr val="tx1">
                  <a:lumMod val="95000"/>
                  <a:lumOff val="5000"/>
                </a:schemeClr>
              </a:solidFill>
            </a:rPr>
          </a:br>
          <a:r>
            <a:rPr lang="en-GB" sz="1400" dirty="0">
              <a:solidFill>
                <a:schemeClr val="tx1">
                  <a:lumMod val="95000"/>
                  <a:lumOff val="5000"/>
                </a:schemeClr>
              </a:solidFill>
            </a:rPr>
            <a:t>Katrine </a:t>
          </a:r>
          <a:r>
            <a:rPr lang="en-GB" sz="1400" dirty="0" err="1">
              <a:solidFill>
                <a:schemeClr val="tx1">
                  <a:lumMod val="95000"/>
                  <a:lumOff val="5000"/>
                </a:schemeClr>
              </a:solidFill>
            </a:rPr>
            <a:t>Polwart</a:t>
          </a:r>
          <a:r>
            <a:rPr lang="en-GB" sz="1400" dirty="0">
              <a:solidFill>
                <a:schemeClr val="tx1">
                  <a:lumMod val="95000"/>
                  <a:lumOff val="5000"/>
                </a:schemeClr>
              </a:solidFill>
            </a:rPr>
            <a:t> et al. Spell Songs project (based on the Lost Words books by Robert Macfarlane and Jackie Morris) - </a:t>
          </a:r>
          <a:r>
            <a:rPr lang="en-GB" sz="1400" dirty="0">
              <a:hlinkClick xmlns:r="http://schemas.openxmlformats.org/officeDocument/2006/relationships" r:id="rId2"/>
            </a:rPr>
            <a:t>https://www.thelostwords.org/</a:t>
          </a:r>
          <a:r>
            <a:rPr lang="en-GB" sz="1400" dirty="0"/>
            <a:t> </a:t>
          </a:r>
          <a:endParaRPr lang="en-US" sz="1400" dirty="0"/>
        </a:p>
      </dgm:t>
    </dgm:pt>
    <dgm:pt modelId="{458E7131-B6A8-448B-A6C1-1470FF88875F}" type="parTrans" cxnId="{86132BA8-7303-4F31-928F-28F5A8AD7315}">
      <dgm:prSet/>
      <dgm:spPr/>
      <dgm:t>
        <a:bodyPr/>
        <a:lstStyle/>
        <a:p>
          <a:endParaRPr lang="en-US"/>
        </a:p>
      </dgm:t>
    </dgm:pt>
    <dgm:pt modelId="{01E58A75-6C17-42BF-9851-BDEFC901F722}" type="sibTrans" cxnId="{86132BA8-7303-4F31-928F-28F5A8AD7315}">
      <dgm:prSet/>
      <dgm:spPr/>
      <dgm:t>
        <a:bodyPr/>
        <a:lstStyle/>
        <a:p>
          <a:endParaRPr lang="en-US"/>
        </a:p>
      </dgm:t>
    </dgm:pt>
    <dgm:pt modelId="{23DB59BE-73EF-4CB1-AFE8-6AC456D3ACBD}" type="pres">
      <dgm:prSet presAssocID="{517E3C3A-413D-4211-BDA0-C532896EC229}" presName="Name0" presStyleCnt="0">
        <dgm:presLayoutVars>
          <dgm:dir/>
          <dgm:animLvl val="lvl"/>
          <dgm:resizeHandles val="exact"/>
        </dgm:presLayoutVars>
      </dgm:prSet>
      <dgm:spPr/>
    </dgm:pt>
    <dgm:pt modelId="{59ECA24A-5934-4218-B3CC-DB79F26E9662}" type="pres">
      <dgm:prSet presAssocID="{EF7A8120-CA4B-472F-91D5-C1DE34F5EB6A}" presName="boxAndChildren" presStyleCnt="0"/>
      <dgm:spPr/>
    </dgm:pt>
    <dgm:pt modelId="{5E572AFE-4346-4390-AA1C-3ED847C64C67}" type="pres">
      <dgm:prSet presAssocID="{EF7A8120-CA4B-472F-91D5-C1DE34F5EB6A}" presName="parentTextBox" presStyleLbl="node1" presStyleIdx="0" presStyleCnt="3"/>
      <dgm:spPr/>
    </dgm:pt>
    <dgm:pt modelId="{B0C8909D-FF83-4C31-935D-55F72AA4F0DF}" type="pres">
      <dgm:prSet presAssocID="{70264C53-3669-4725-952F-32B972D7ED7D}" presName="sp" presStyleCnt="0"/>
      <dgm:spPr/>
    </dgm:pt>
    <dgm:pt modelId="{73E49F39-8B1D-4736-A74B-BF9F0687B83F}" type="pres">
      <dgm:prSet presAssocID="{86AA5E47-8E4C-4079-AD6E-D539B6DFEC95}" presName="arrowAndChildren" presStyleCnt="0"/>
      <dgm:spPr/>
    </dgm:pt>
    <dgm:pt modelId="{BB92D06B-565F-4B4F-BFA4-3AA346D38047}" type="pres">
      <dgm:prSet presAssocID="{86AA5E47-8E4C-4079-AD6E-D539B6DFEC95}" presName="parentTextArrow" presStyleLbl="node1" presStyleIdx="1" presStyleCnt="3"/>
      <dgm:spPr/>
    </dgm:pt>
    <dgm:pt modelId="{E99A7EFB-501D-4552-9B36-0ABCA8D5F3F2}" type="pres">
      <dgm:prSet presAssocID="{AA24667E-8676-4121-8067-0E2E468B55D1}" presName="sp" presStyleCnt="0"/>
      <dgm:spPr/>
    </dgm:pt>
    <dgm:pt modelId="{959A188D-1879-4BA7-8A47-56A972A9268D}" type="pres">
      <dgm:prSet presAssocID="{EFD2C90B-CA19-40EE-9313-7622A207D048}" presName="arrowAndChildren" presStyleCnt="0"/>
      <dgm:spPr/>
    </dgm:pt>
    <dgm:pt modelId="{49494B80-009E-4477-8E9A-F9181FF4A49E}" type="pres">
      <dgm:prSet presAssocID="{EFD2C90B-CA19-40EE-9313-7622A207D048}" presName="parentTextArrow" presStyleLbl="node1" presStyleIdx="2" presStyleCnt="3"/>
      <dgm:spPr/>
    </dgm:pt>
  </dgm:ptLst>
  <dgm:cxnLst>
    <dgm:cxn modelId="{0DC26148-D1CD-4174-964F-1AAB4F55B91F}" srcId="{517E3C3A-413D-4211-BDA0-C532896EC229}" destId="{EFD2C90B-CA19-40EE-9313-7622A207D048}" srcOrd="0" destOrd="0" parTransId="{FB7C4E68-77D9-487D-B424-833426E65C39}" sibTransId="{AA24667E-8676-4121-8067-0E2E468B55D1}"/>
    <dgm:cxn modelId="{9FF3775A-5CF6-4118-A9B2-001C8BA622D6}" type="presOf" srcId="{517E3C3A-413D-4211-BDA0-C532896EC229}" destId="{23DB59BE-73EF-4CB1-AFE8-6AC456D3ACBD}" srcOrd="0" destOrd="0" presId="urn:microsoft.com/office/officeart/2005/8/layout/process4"/>
    <dgm:cxn modelId="{0812897C-10C1-457D-AB25-7E72BAFAEFEB}" type="presOf" srcId="{EFD2C90B-CA19-40EE-9313-7622A207D048}" destId="{49494B80-009E-4477-8E9A-F9181FF4A49E}" srcOrd="0" destOrd="0" presId="urn:microsoft.com/office/officeart/2005/8/layout/process4"/>
    <dgm:cxn modelId="{86132BA8-7303-4F31-928F-28F5A8AD7315}" srcId="{517E3C3A-413D-4211-BDA0-C532896EC229}" destId="{EF7A8120-CA4B-472F-91D5-C1DE34F5EB6A}" srcOrd="2" destOrd="0" parTransId="{458E7131-B6A8-448B-A6C1-1470FF88875F}" sibTransId="{01E58A75-6C17-42BF-9851-BDEFC901F722}"/>
    <dgm:cxn modelId="{005335E9-8833-47C4-8FB9-73B5B4C04707}" srcId="{517E3C3A-413D-4211-BDA0-C532896EC229}" destId="{86AA5E47-8E4C-4079-AD6E-D539B6DFEC95}" srcOrd="1" destOrd="0" parTransId="{70A53D9C-1688-479B-A4BA-67D9D4CB8783}" sibTransId="{70264C53-3669-4725-952F-32B972D7ED7D}"/>
    <dgm:cxn modelId="{745671F4-97A0-40CB-84BC-789394616089}" type="presOf" srcId="{EF7A8120-CA4B-472F-91D5-C1DE34F5EB6A}" destId="{5E572AFE-4346-4390-AA1C-3ED847C64C67}" srcOrd="0" destOrd="0" presId="urn:microsoft.com/office/officeart/2005/8/layout/process4"/>
    <dgm:cxn modelId="{A45B77F5-EBD1-45E2-8FD1-4B59709C0ACF}" type="presOf" srcId="{86AA5E47-8E4C-4079-AD6E-D539B6DFEC95}" destId="{BB92D06B-565F-4B4F-BFA4-3AA346D38047}" srcOrd="0" destOrd="0" presId="urn:microsoft.com/office/officeart/2005/8/layout/process4"/>
    <dgm:cxn modelId="{2ACE2F16-BF6E-4576-BFF8-6CB381ACBC0B}" type="presParOf" srcId="{23DB59BE-73EF-4CB1-AFE8-6AC456D3ACBD}" destId="{59ECA24A-5934-4218-B3CC-DB79F26E9662}" srcOrd="0" destOrd="0" presId="urn:microsoft.com/office/officeart/2005/8/layout/process4"/>
    <dgm:cxn modelId="{5AFD9FD7-4A96-4075-8E14-2D0C07160A21}" type="presParOf" srcId="{59ECA24A-5934-4218-B3CC-DB79F26E9662}" destId="{5E572AFE-4346-4390-AA1C-3ED847C64C67}" srcOrd="0" destOrd="0" presId="urn:microsoft.com/office/officeart/2005/8/layout/process4"/>
    <dgm:cxn modelId="{635DC2B8-246C-4155-BE2C-68E47357AB2C}" type="presParOf" srcId="{23DB59BE-73EF-4CB1-AFE8-6AC456D3ACBD}" destId="{B0C8909D-FF83-4C31-935D-55F72AA4F0DF}" srcOrd="1" destOrd="0" presId="urn:microsoft.com/office/officeart/2005/8/layout/process4"/>
    <dgm:cxn modelId="{C3F62B56-9B98-4A03-B35D-674A55B3CF36}" type="presParOf" srcId="{23DB59BE-73EF-4CB1-AFE8-6AC456D3ACBD}" destId="{73E49F39-8B1D-4736-A74B-BF9F0687B83F}" srcOrd="2" destOrd="0" presId="urn:microsoft.com/office/officeart/2005/8/layout/process4"/>
    <dgm:cxn modelId="{F9884C84-EF3D-4D70-937C-B17B9AD02F05}" type="presParOf" srcId="{73E49F39-8B1D-4736-A74B-BF9F0687B83F}" destId="{BB92D06B-565F-4B4F-BFA4-3AA346D38047}" srcOrd="0" destOrd="0" presId="urn:microsoft.com/office/officeart/2005/8/layout/process4"/>
    <dgm:cxn modelId="{570ADD0D-4860-4486-A559-887308BCEA52}" type="presParOf" srcId="{23DB59BE-73EF-4CB1-AFE8-6AC456D3ACBD}" destId="{E99A7EFB-501D-4552-9B36-0ABCA8D5F3F2}" srcOrd="3" destOrd="0" presId="urn:microsoft.com/office/officeart/2005/8/layout/process4"/>
    <dgm:cxn modelId="{E9BA47EA-E3A0-49E0-8DEE-E0706E213ECB}" type="presParOf" srcId="{23DB59BE-73EF-4CB1-AFE8-6AC456D3ACBD}" destId="{959A188D-1879-4BA7-8A47-56A972A9268D}" srcOrd="4" destOrd="0" presId="urn:microsoft.com/office/officeart/2005/8/layout/process4"/>
    <dgm:cxn modelId="{9E0E2087-BD65-418D-9666-F8C82BC970A5}" type="presParOf" srcId="{959A188D-1879-4BA7-8A47-56A972A9268D}" destId="{49494B80-009E-4477-8E9A-F9181FF4A49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72AFE-4346-4390-AA1C-3ED847C64C67}">
      <dsp:nvSpPr>
        <dsp:cNvPr id="0" name=""/>
        <dsp:cNvSpPr/>
      </dsp:nvSpPr>
      <dsp:spPr>
        <a:xfrm>
          <a:off x="0" y="3405691"/>
          <a:ext cx="10735677" cy="11178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lumMod val="95000"/>
                  <a:lumOff val="5000"/>
                </a:schemeClr>
              </a:solidFill>
            </a:rPr>
            <a:t>Contemporary Impact: recent </a:t>
          </a:r>
          <a:r>
            <a:rPr lang="en-GB" sz="1400" b="1" kern="1200" dirty="0">
              <a:solidFill>
                <a:schemeClr val="tx1">
                  <a:lumMod val="95000"/>
                  <a:lumOff val="5000"/>
                </a:schemeClr>
              </a:solidFill>
            </a:rPr>
            <a:t>folk music </a:t>
          </a:r>
          <a:r>
            <a:rPr lang="en-GB" sz="1400" kern="1200" dirty="0">
              <a:solidFill>
                <a:schemeClr val="tx1">
                  <a:lumMod val="95000"/>
                  <a:lumOff val="5000"/>
                </a:schemeClr>
              </a:solidFill>
            </a:rPr>
            <a:t>in the UK has combined traditional methods of song composition with ‘samples’ of real-world sound, so that the message shaped by the words can be illustrated by sounds associated with these causes</a:t>
          </a:r>
          <a:br>
            <a:rPr lang="en-GB" sz="1400" kern="1200" dirty="0">
              <a:solidFill>
                <a:schemeClr val="tx1">
                  <a:lumMod val="95000"/>
                  <a:lumOff val="5000"/>
                </a:schemeClr>
              </a:solidFill>
            </a:rPr>
          </a:br>
          <a:r>
            <a:rPr lang="en-GB" sz="1400" kern="1200" dirty="0">
              <a:solidFill>
                <a:schemeClr val="tx1">
                  <a:lumMod val="95000"/>
                  <a:lumOff val="5000"/>
                </a:schemeClr>
              </a:solidFill>
            </a:rPr>
            <a:t>E.g. </a:t>
          </a:r>
          <a:r>
            <a:rPr lang="en-GB" sz="1400" i="1" kern="1200" dirty="0">
              <a:solidFill>
                <a:schemeClr val="tx1">
                  <a:lumMod val="95000"/>
                  <a:lumOff val="5000"/>
                </a:schemeClr>
              </a:solidFill>
            </a:rPr>
            <a:t>Northern Flyway </a:t>
          </a:r>
          <a:r>
            <a:rPr lang="en-GB" sz="1400" kern="1200" dirty="0">
              <a:solidFill>
                <a:schemeClr val="tx1">
                  <a:lumMod val="95000"/>
                  <a:lumOff val="5000"/>
                </a:schemeClr>
              </a:solidFill>
            </a:rPr>
            <a:t>(Jenny Sturgeon and Inge Thomson) and Jenny Sturgeon’s </a:t>
          </a:r>
          <a:r>
            <a:rPr lang="en-GB" sz="1400" i="1" kern="1200" dirty="0">
              <a:solidFill>
                <a:schemeClr val="tx1">
                  <a:lumMod val="95000"/>
                  <a:lumOff val="5000"/>
                </a:schemeClr>
              </a:solidFill>
            </a:rPr>
            <a:t>Living Mountain  </a:t>
          </a:r>
          <a:r>
            <a:rPr lang="en-GB" sz="1400" kern="1200" dirty="0">
              <a:solidFill>
                <a:schemeClr val="tx1">
                  <a:lumMod val="95000"/>
                  <a:lumOff val="5000"/>
                </a:schemeClr>
              </a:solidFill>
            </a:rPr>
            <a:t>(label Hudson Records)</a:t>
          </a:r>
          <a:br>
            <a:rPr lang="en-GB" sz="1400" kern="1200" dirty="0">
              <a:solidFill>
                <a:schemeClr val="tx1">
                  <a:lumMod val="95000"/>
                  <a:lumOff val="5000"/>
                </a:schemeClr>
              </a:solidFill>
            </a:rPr>
          </a:br>
          <a:r>
            <a:rPr lang="en-GB" sz="1400" kern="1200" dirty="0">
              <a:solidFill>
                <a:schemeClr val="tx1">
                  <a:lumMod val="95000"/>
                  <a:lumOff val="5000"/>
                </a:schemeClr>
              </a:solidFill>
            </a:rPr>
            <a:t>Katrine </a:t>
          </a:r>
          <a:r>
            <a:rPr lang="en-GB" sz="1400" kern="1200" dirty="0" err="1">
              <a:solidFill>
                <a:schemeClr val="tx1">
                  <a:lumMod val="95000"/>
                  <a:lumOff val="5000"/>
                </a:schemeClr>
              </a:solidFill>
            </a:rPr>
            <a:t>Polwart</a:t>
          </a:r>
          <a:r>
            <a:rPr lang="en-GB" sz="1400" kern="1200" dirty="0">
              <a:solidFill>
                <a:schemeClr val="tx1">
                  <a:lumMod val="95000"/>
                  <a:lumOff val="5000"/>
                </a:schemeClr>
              </a:solidFill>
            </a:rPr>
            <a:t> et al. Spell Songs project (based on the Lost Words books by Robert Macfarlane and Jackie Morris) - </a:t>
          </a:r>
          <a:r>
            <a:rPr lang="en-GB" sz="1400" kern="1200" dirty="0">
              <a:hlinkClick xmlns:r="http://schemas.openxmlformats.org/officeDocument/2006/relationships" r:id="rId1"/>
            </a:rPr>
            <a:t>https://www.thelostwords.org/</a:t>
          </a:r>
          <a:r>
            <a:rPr lang="en-GB" sz="1400" kern="1200" dirty="0"/>
            <a:t> </a:t>
          </a:r>
          <a:endParaRPr lang="en-US" sz="1400" kern="1200" dirty="0"/>
        </a:p>
      </dsp:txBody>
      <dsp:txXfrm>
        <a:off x="0" y="3405691"/>
        <a:ext cx="10735677" cy="1117823"/>
      </dsp:txXfrm>
    </dsp:sp>
    <dsp:sp modelId="{BB92D06B-565F-4B4F-BFA4-3AA346D38047}">
      <dsp:nvSpPr>
        <dsp:cNvPr id="0" name=""/>
        <dsp:cNvSpPr/>
      </dsp:nvSpPr>
      <dsp:spPr>
        <a:xfrm rot="10800000">
          <a:off x="0" y="1703245"/>
          <a:ext cx="10735677" cy="171921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lumMod val="95000"/>
                  <a:lumOff val="5000"/>
                </a:schemeClr>
              </a:solidFill>
            </a:rPr>
            <a:t>1960s-80s: R. Murray Schafer– using soundscapes to return us to the world e.g. </a:t>
          </a:r>
          <a:r>
            <a:rPr lang="en-GB" sz="1600" i="1" kern="1200" dirty="0">
              <a:solidFill>
                <a:schemeClr val="tx1">
                  <a:lumMod val="95000"/>
                  <a:lumOff val="5000"/>
                </a:schemeClr>
              </a:solidFill>
            </a:rPr>
            <a:t>The Tuning of the World </a:t>
          </a:r>
          <a:r>
            <a:rPr lang="en-GB" sz="1600" kern="1200" dirty="0">
              <a:solidFill>
                <a:schemeClr val="tx1">
                  <a:lumMod val="95000"/>
                  <a:lumOff val="5000"/>
                </a:schemeClr>
              </a:solidFill>
            </a:rPr>
            <a:t>(Toronto, 1977); and The World Soundscape Project at Simon Fraser University - </a:t>
          </a:r>
          <a:r>
            <a:rPr lang="en-GB" sz="1600" kern="1200" dirty="0">
              <a:hlinkClick xmlns:r="http://schemas.openxmlformats.org/officeDocument/2006/relationships" r:id="rId2"/>
            </a:rPr>
            <a:t>https://www.sfu.ca/sonic-studio-webdav/WSP/</a:t>
          </a:r>
          <a:r>
            <a:rPr lang="en-GB" sz="1600" kern="1200" dirty="0"/>
            <a:t> </a:t>
          </a:r>
          <a:r>
            <a:rPr lang="en-GB" sz="1600" kern="1200" dirty="0">
              <a:solidFill>
                <a:schemeClr val="tx1">
                  <a:lumMod val="95000"/>
                  <a:lumOff val="5000"/>
                </a:schemeClr>
              </a:solidFill>
            </a:rPr>
            <a:t>(‘acoustic ecology’) </a:t>
          </a:r>
          <a:br>
            <a:rPr lang="en-GB" sz="1600" kern="1200" dirty="0"/>
          </a:br>
          <a:endParaRPr lang="en-US" sz="1600" kern="1200" dirty="0"/>
        </a:p>
      </dsp:txBody>
      <dsp:txXfrm rot="10800000">
        <a:off x="0" y="1703245"/>
        <a:ext cx="10735677" cy="1117093"/>
      </dsp:txXfrm>
    </dsp:sp>
    <dsp:sp modelId="{49494B80-009E-4477-8E9A-F9181FF4A49E}">
      <dsp:nvSpPr>
        <dsp:cNvPr id="0" name=""/>
        <dsp:cNvSpPr/>
      </dsp:nvSpPr>
      <dsp:spPr>
        <a:xfrm rot="10800000">
          <a:off x="0" y="799"/>
          <a:ext cx="10735677" cy="171921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95000"/>
                  <a:lumOff val="5000"/>
                </a:schemeClr>
              </a:solidFill>
            </a:rPr>
            <a:t>1940s/50s: Pierre Schaeffer (aka ‘the Father of Sampling’) and ‘musique concrete’ - extraction of sound from the world (‘acousmatic listening’)</a:t>
          </a:r>
          <a:br>
            <a:rPr lang="en-GB" sz="1800" kern="1200" dirty="0">
              <a:solidFill>
                <a:schemeClr val="tx1">
                  <a:lumMod val="95000"/>
                  <a:lumOff val="5000"/>
                </a:schemeClr>
              </a:solidFill>
            </a:rPr>
          </a:br>
          <a:endParaRPr lang="en-US" sz="1800" kern="1200" dirty="0">
            <a:solidFill>
              <a:schemeClr val="tx1">
                <a:lumMod val="95000"/>
                <a:lumOff val="5000"/>
              </a:schemeClr>
            </a:solidFill>
          </a:endParaRPr>
        </a:p>
      </dsp:txBody>
      <dsp:txXfrm rot="10800000">
        <a:off x="0" y="799"/>
        <a:ext cx="10735677" cy="11170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1/12/2023</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1/12/2023</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1/12/2023</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1/12/2023</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1/12/2023</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1/12/2023</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1/12/2023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1/12/2023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1/12/2023</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1/12/2023</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1/12/2023</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1/12/2023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commons.wikimedia.org/w/index.php?curid=5343495" TargetMode="External"/><Relationship Id="rId3" Type="http://schemas.microsoft.com/office/2007/relationships/media" Target="../media/media4.mp3"/><Relationship Id="rId7" Type="http://schemas.openxmlformats.org/officeDocument/2006/relationships/image" Target="../media/image12.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hyperlink" Target="https://sound-effects-bbcrewind.co.uk/" TargetMode="External"/><Relationship Id="rId5" Type="http://schemas.openxmlformats.org/officeDocument/2006/relationships/slideLayout" Target="../slideLayouts/slideLayout9.xml"/><Relationship Id="rId4" Type="http://schemas.openxmlformats.org/officeDocument/2006/relationships/audio" Target="../media/media4.mp3"/><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ww.st-andrews.ac.uk/sustainability/" TargetMode="External"/><Relationship Id="rId2" Type="http://schemas.openxmlformats.org/officeDocument/2006/relationships/hyperlink" Target="https://www.qaa.ac.uk/the-quality-code/education-for-sustainable-developm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502024" y="876299"/>
            <a:ext cx="5593975" cy="2242441"/>
          </a:xfrm>
        </p:spPr>
        <p:txBody>
          <a:bodyPr>
            <a:noAutofit/>
          </a:bodyPr>
          <a:lstStyle/>
          <a:p>
            <a:r>
              <a:rPr lang="en-US" sz="5400" dirty="0"/>
              <a:t>EAUC</a:t>
            </a:r>
            <a:br>
              <a:rPr lang="en-US" sz="5400" dirty="0"/>
            </a:br>
            <a:r>
              <a:rPr lang="en-US" sz="5400" dirty="0"/>
              <a:t>Sustainability in the Curriculum:</a:t>
            </a:r>
            <a:br>
              <a:rPr lang="en-US" sz="5400" dirty="0"/>
            </a:br>
            <a:r>
              <a:rPr lang="en-US" sz="4400" dirty="0"/>
              <a:t>Music Soundscapes in assessment</a:t>
            </a:r>
            <a:endParaRPr lang="en-US" sz="5400" dirty="0"/>
          </a:p>
        </p:txBody>
      </p:sp>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a:xfrm>
            <a:off x="535641" y="4493121"/>
            <a:ext cx="5415980" cy="964620"/>
          </a:xfrm>
        </p:spPr>
        <p:txBody>
          <a:bodyPr/>
          <a:lstStyle/>
          <a:p>
            <a:r>
              <a:rPr lang="en-US" sz="1800" dirty="0"/>
              <a:t>Dr Jane Pettegree, Lexie Dykes, Lucy Reynolds, Kirstin Spence</a:t>
            </a:r>
          </a:p>
          <a:p>
            <a:r>
              <a:rPr lang="en-US" sz="1800" dirty="0"/>
              <a:t>Laidlaw Music Centre</a:t>
            </a:r>
            <a:br>
              <a:rPr lang="en-US" sz="1800" dirty="0"/>
            </a:br>
            <a:r>
              <a:rPr lang="en-US" sz="1800" dirty="0"/>
              <a:t>University of St Andrews</a:t>
            </a:r>
          </a:p>
          <a:p>
            <a:r>
              <a:rPr lang="en-US" sz="1800" dirty="0"/>
              <a:t>January 2023</a:t>
            </a:r>
          </a:p>
        </p:txBody>
      </p:sp>
      <p:pic>
        <p:nvPicPr>
          <p:cNvPr id="10" name="Picture Placeholder 9">
            <a:extLst>
              <a:ext uri="{FF2B5EF4-FFF2-40B4-BE49-F238E27FC236}">
                <a16:creationId xmlns:a16="http://schemas.microsoft.com/office/drawing/2014/main" id="{989DB536-6819-4D2C-B0DB-D6649F94F6C1}"/>
              </a:ext>
            </a:extLst>
          </p:cNvPr>
          <p:cNvPicPr>
            <a:picLocks noGrp="1" noChangeAspect="1"/>
          </p:cNvPicPr>
          <p:nvPr>
            <p:ph type="pic" sz="quarter" idx="11"/>
          </p:nvPr>
        </p:nvPicPr>
        <p:blipFill>
          <a:blip r:embed="rId3"/>
          <a:srcRect/>
          <a:stretch/>
        </p:blipFill>
        <p:spPr>
          <a:xfrm>
            <a:off x="7141535" y="962018"/>
            <a:ext cx="4374396" cy="3280797"/>
          </a:xfrm>
        </p:spPr>
      </p:pic>
      <p:sp>
        <p:nvSpPr>
          <p:cNvPr id="2" name="TextBox 1">
            <a:extLst>
              <a:ext uri="{FF2B5EF4-FFF2-40B4-BE49-F238E27FC236}">
                <a16:creationId xmlns:a16="http://schemas.microsoft.com/office/drawing/2014/main" id="{171B3184-1AE6-0F8D-E99F-1DA39F2868C5}"/>
              </a:ext>
            </a:extLst>
          </p:cNvPr>
          <p:cNvSpPr txBox="1"/>
          <p:nvPr/>
        </p:nvSpPr>
        <p:spPr>
          <a:xfrm>
            <a:off x="9606213" y="4312819"/>
            <a:ext cx="3724275" cy="400110"/>
          </a:xfrm>
          <a:prstGeom prst="rect">
            <a:avLst/>
          </a:prstGeom>
          <a:noFill/>
        </p:spPr>
        <p:txBody>
          <a:bodyPr wrap="square" rtlCol="0">
            <a:spAutoFit/>
          </a:bodyPr>
          <a:lstStyle/>
          <a:p>
            <a:r>
              <a:rPr lang="en-GB" sz="1000" dirty="0"/>
              <a:t>Image: Tree Music by </a:t>
            </a:r>
            <a:r>
              <a:rPr lang="en-GB" sz="1000" dirty="0" err="1"/>
              <a:t>Mikecogh</a:t>
            </a:r>
            <a:br>
              <a:rPr lang="en-GB" sz="1000" dirty="0"/>
            </a:br>
            <a:r>
              <a:rPr lang="en-GB" sz="1000" dirty="0"/>
              <a:t>Licensed under CC BY-SA 2.0</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4108BA-14A0-483F-8F05-442E7C2B3235}"/>
              </a:ext>
            </a:extLst>
          </p:cNvPr>
          <p:cNvSpPr>
            <a:spLocks noGrp="1"/>
          </p:cNvSpPr>
          <p:nvPr>
            <p:ph type="title"/>
          </p:nvPr>
        </p:nvSpPr>
        <p:spPr>
          <a:xfrm>
            <a:off x="6417733" y="490537"/>
            <a:ext cx="5291663" cy="1628775"/>
          </a:xfrm>
        </p:spPr>
        <p:txBody>
          <a:bodyPr vert="horz" lIns="91440" tIns="45720" rIns="91440" bIns="45720" rtlCol="0" anchor="b">
            <a:normAutofit/>
          </a:bodyPr>
          <a:lstStyle/>
          <a:p>
            <a:pPr>
              <a:lnSpc>
                <a:spcPct val="90000"/>
              </a:lnSpc>
              <a:spcBef>
                <a:spcPct val="0"/>
              </a:spcBef>
            </a:pPr>
            <a:r>
              <a:rPr lang="en-US" sz="3700" dirty="0">
                <a:solidFill>
                  <a:schemeClr val="tx1"/>
                </a:solidFill>
              </a:rPr>
              <a:t>Lucy: What did I learn / get from this assignment?</a:t>
            </a:r>
          </a:p>
        </p:txBody>
      </p:sp>
      <p:pic>
        <p:nvPicPr>
          <p:cNvPr id="7" name="Picture Placeholder 6" descr="A group of people holding a banner&#10;&#10;Description automatically generated with medium confidence">
            <a:extLst>
              <a:ext uri="{FF2B5EF4-FFF2-40B4-BE49-F238E27FC236}">
                <a16:creationId xmlns:a16="http://schemas.microsoft.com/office/drawing/2014/main" id="{73D564A8-C968-D2C2-CF1B-6FCD958EBA57}"/>
              </a:ext>
            </a:extLst>
          </p:cNvPr>
          <p:cNvPicPr>
            <a:picLocks noGrp="1" noChangeAspect="1"/>
          </p:cNvPicPr>
          <p:nvPr>
            <p:ph type="pic" sz="quarter" idx="10"/>
          </p:nvPr>
        </p:nvPicPr>
        <p:blipFill rotWithShape="1">
          <a:blip r:embed="rId2"/>
          <a:srcRect l="21615" r="19260"/>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Slide Number Placeholder 2">
            <a:extLst>
              <a:ext uri="{FF2B5EF4-FFF2-40B4-BE49-F238E27FC236}">
                <a16:creationId xmlns:a16="http://schemas.microsoft.com/office/drawing/2014/main" id="{2992A9E7-489C-E686-E775-9D055283C7BA}"/>
              </a:ext>
            </a:extLst>
          </p:cNvPr>
          <p:cNvSpPr>
            <a:spLocks noGrp="1"/>
          </p:cNvSpPr>
          <p:nvPr>
            <p:ph type="sldNum" sz="quarter" idx="4"/>
          </p:nvPr>
        </p:nvSpPr>
        <p:spPr>
          <a:xfrm>
            <a:off x="481013" y="6356350"/>
            <a:ext cx="685800" cy="365125"/>
          </a:xfrm>
        </p:spPr>
        <p:txBody>
          <a:bodyPr vert="horz" lIns="91440" tIns="45720" rIns="91440" bIns="45720" rtlCol="0" anchor="ctr">
            <a:normAutofit/>
          </a:bodyPr>
          <a:lstStyle/>
          <a:p>
            <a:pPr algn="l">
              <a:spcAft>
                <a:spcPts val="600"/>
              </a:spcAft>
              <a:defRPr/>
            </a:pPr>
            <a:fld id="{294A09A9-5501-47C1-A89A-A340965A2BE2}" type="slidenum">
              <a:rPr lang="en-US" sz="1200">
                <a:solidFill>
                  <a:srgbClr val="FFFFFF"/>
                </a:solidFill>
                <a:latin typeface="Calibri" panose="020F0502020204030204"/>
                <a:cs typeface="+mn-cs"/>
              </a:rPr>
              <a:pPr algn="l">
                <a:spcAft>
                  <a:spcPts val="600"/>
                </a:spcAft>
                <a:defRPr/>
              </a:pPr>
              <a:t>10</a:t>
            </a:fld>
            <a:endParaRPr lang="en-US" sz="1200">
              <a:solidFill>
                <a:srgbClr val="FFFFFF"/>
              </a:solidFill>
              <a:latin typeface="Calibri" panose="020F0502020204030204"/>
              <a:cs typeface="+mn-cs"/>
            </a:endParaRPr>
          </a:p>
        </p:txBody>
      </p:sp>
      <p:sp>
        <p:nvSpPr>
          <p:cNvPr id="2" name="Date Placeholder 1">
            <a:extLst>
              <a:ext uri="{FF2B5EF4-FFF2-40B4-BE49-F238E27FC236}">
                <a16:creationId xmlns:a16="http://schemas.microsoft.com/office/drawing/2014/main" id="{9B117DF6-09A3-063A-0C10-400EB1BD22DC}"/>
              </a:ext>
            </a:extLst>
          </p:cNvPr>
          <p:cNvSpPr>
            <a:spLocks noGrp="1"/>
          </p:cNvSpPr>
          <p:nvPr>
            <p:ph type="dt" sz="half" idx="2"/>
          </p:nvPr>
        </p:nvSpPr>
        <p:spPr>
          <a:xfrm>
            <a:off x="1230789" y="6356350"/>
            <a:ext cx="2526347" cy="365125"/>
          </a:xfrm>
        </p:spPr>
        <p:txBody>
          <a:bodyPr vert="horz" lIns="91440" tIns="45720" rIns="91440" bIns="45720" rtlCol="0" anchor="ctr">
            <a:normAutofit/>
          </a:bodyPr>
          <a:lstStyle/>
          <a:p>
            <a:pPr>
              <a:spcAft>
                <a:spcPts val="600"/>
              </a:spcAft>
              <a:defRPr/>
            </a:pPr>
            <a:fld id="{90EA6C54-2562-43EA-9A1B-F808D04718E7}" type="datetime1">
              <a:rPr lang="en-US" sz="1200">
                <a:solidFill>
                  <a:srgbClr val="FFFFFF"/>
                </a:solidFill>
                <a:latin typeface="Calibri" panose="020F0502020204030204"/>
              </a:rPr>
              <a:pPr>
                <a:spcAft>
                  <a:spcPts val="600"/>
                </a:spcAft>
                <a:defRPr/>
              </a:pPr>
              <a:t>1/12/2023</a:t>
            </a:fld>
            <a:endParaRPr lang="en-US" sz="1200">
              <a:solidFill>
                <a:srgbClr val="FFFFFF"/>
              </a:solidFill>
              <a:latin typeface="Calibri" panose="020F0502020204030204"/>
            </a:endParaRPr>
          </a:p>
        </p:txBody>
      </p:sp>
      <p:sp>
        <p:nvSpPr>
          <p:cNvPr id="8" name="TextBox 7">
            <a:extLst>
              <a:ext uri="{FF2B5EF4-FFF2-40B4-BE49-F238E27FC236}">
                <a16:creationId xmlns:a16="http://schemas.microsoft.com/office/drawing/2014/main" id="{9FF5B0D1-ED99-3D4B-1A5C-9254DA69DF3A}"/>
              </a:ext>
            </a:extLst>
          </p:cNvPr>
          <p:cNvSpPr txBox="1"/>
          <p:nvPr/>
        </p:nvSpPr>
        <p:spPr>
          <a:xfrm>
            <a:off x="6417734" y="2614612"/>
            <a:ext cx="5291663" cy="3752849"/>
          </a:xfrm>
          <a:prstGeom prst="rect">
            <a:avLst/>
          </a:prstGeom>
        </p:spPr>
        <p:txBody>
          <a:bodyPr vert="horz" lIns="91440" tIns="45720" rIns="91440" bIns="45720" rtlCol="0">
            <a:normAutofit fontScale="77500" lnSpcReduction="20000"/>
          </a:bodyPr>
          <a:lstStyle/>
          <a:p>
            <a:pPr>
              <a:lnSpc>
                <a:spcPct val="90000"/>
              </a:lnSpc>
              <a:spcAft>
                <a:spcPts val="600"/>
              </a:spcAft>
            </a:pPr>
            <a:r>
              <a:rPr lang="en-US" sz="2300" i="1" dirty="0"/>
              <a:t>“</a:t>
            </a:r>
            <a:r>
              <a:rPr lang="en-GB" sz="2300" dirty="0">
                <a:solidFill>
                  <a:srgbClr val="000000"/>
                </a:solidFill>
                <a:effectLst/>
                <a:latin typeface="Calibri" panose="020F0502020204030204" pitchFamily="34" charset="0"/>
                <a:ea typeface="Times New Roman" panose="02020603050405020304" pitchFamily="18" charset="0"/>
              </a:rPr>
              <a:t>Because the project for this module was completely different to any other university assessment I've done, the premise of it was a bit daunting at first. However, unlike other assessments, the format of this one gave me the opportunity to (and indeed made me) assess my own understanding of the environment and the relationship I have with it, applying and using lived experience and observations which, at least at this level of my degree, hasn't been the case in my other subjects. It meant I was engaging with the world around me when recording and shaping the individual sounds that would later make up the final project and using a part of my brain through creative analysis and observation that, despite being crucial, is sometimes overlooked in academia</a:t>
            </a:r>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nSpc>
                <a:spcPct val="90000"/>
              </a:lnSpc>
              <a:spcAft>
                <a:spcPts val="600"/>
              </a:spcAft>
            </a:pPr>
            <a:endParaRPr lang="en-US" i="1" dirty="0"/>
          </a:p>
          <a:p>
            <a:pPr indent="-228600">
              <a:lnSpc>
                <a:spcPct val="90000"/>
              </a:lnSpc>
              <a:spcAft>
                <a:spcPts val="600"/>
              </a:spcAft>
              <a:buFont typeface="Arial" panose="020B0604020202020204" pitchFamily="34" charset="0"/>
              <a:buChar char="•"/>
            </a:pPr>
            <a:endParaRPr lang="en-US" i="1" dirty="0"/>
          </a:p>
          <a:p>
            <a:pPr>
              <a:lnSpc>
                <a:spcPct val="90000"/>
              </a:lnSpc>
              <a:spcAft>
                <a:spcPts val="600"/>
              </a:spcAft>
            </a:pPr>
            <a:r>
              <a:rPr lang="en-US" sz="1400" i="1" dirty="0"/>
              <a:t>Image: Climate Change Camp Protest 2007 (near Heathrow) by Andrew* – licensed under Attribution-</a:t>
            </a:r>
            <a:r>
              <a:rPr lang="en-US" sz="1400" i="1" dirty="0" err="1"/>
              <a:t>ShareAlike</a:t>
            </a:r>
            <a:r>
              <a:rPr lang="en-US" sz="1400" i="1" dirty="0"/>
              <a:t> 2.0 Generic CC BY-SA 2.0</a:t>
            </a:r>
          </a:p>
        </p:txBody>
      </p:sp>
    </p:spTree>
    <p:extLst>
      <p:ext uri="{BB962C8B-B14F-4D97-AF65-F5344CB8AC3E}">
        <p14:creationId xmlns:p14="http://schemas.microsoft.com/office/powerpoint/2010/main" val="281027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074037-8179-1808-6545-4945FAE2EC04}"/>
              </a:ext>
            </a:extLst>
          </p:cNvPr>
          <p:cNvSpPr>
            <a:spLocks noGrp="1"/>
          </p:cNvSpPr>
          <p:nvPr>
            <p:ph idx="4294967295"/>
          </p:nvPr>
        </p:nvSpPr>
        <p:spPr>
          <a:xfrm>
            <a:off x="6191250" y="619126"/>
            <a:ext cx="4972050" cy="3962399"/>
          </a:xfrm>
        </p:spPr>
        <p:txBody>
          <a:bodyPr>
            <a:noAutofit/>
          </a:bodyPr>
          <a:lstStyle/>
          <a:p>
            <a:pPr marL="457200" indent="-457200">
              <a:buFont typeface="Arial" panose="020B0604020202020204" pitchFamily="34" charset="0"/>
              <a:buChar char="•"/>
            </a:pPr>
            <a:r>
              <a:rPr lang="en-GB" sz="1200" dirty="0"/>
              <a:t>Student studying geography and sustainable development</a:t>
            </a:r>
          </a:p>
          <a:p>
            <a:pPr marL="457200" indent="-457200">
              <a:buFont typeface="Arial" panose="020B0604020202020204" pitchFamily="34" charset="0"/>
              <a:buChar char="•"/>
            </a:pPr>
            <a:r>
              <a:rPr lang="en-GB" sz="1200" dirty="0"/>
              <a:t>Kirstin says: “This soundscape highlights the fragility of nature and the effect that humans are having on the natural environment, ultimately leading to species extinction.”  The ecosystem she focusses on is the forest.</a:t>
            </a:r>
          </a:p>
          <a:p>
            <a:pPr marL="457200" indent="-457200">
              <a:buFont typeface="Arial" panose="020B0604020202020204" pitchFamily="34" charset="0"/>
              <a:buChar char="•"/>
            </a:pPr>
            <a:r>
              <a:rPr lang="en-GB" sz="1200" dirty="0"/>
              <a:t>Her project draws on contemporary compositions by e.g. Emily Doolittle (seals), Jenny Sturgeon (birdsong), and Robin Haigh’s ‘Hydrogen, Helium, etc’ about rare elements.</a:t>
            </a:r>
          </a:p>
          <a:p>
            <a:pPr marL="457200" indent="-457200">
              <a:buFont typeface="Arial" panose="020B0604020202020204" pitchFamily="34" charset="0"/>
              <a:buChar char="•"/>
            </a:pPr>
            <a:r>
              <a:rPr lang="en-GB" sz="1200" dirty="0"/>
              <a:t>She combines Waqas Hayat’s poem “Endangered animals” with a sample of the song ‘Blackbird’, birdsong, climate change speeches, forest sounds and tree felling, to create a soundscape about endangered habitats.</a:t>
            </a:r>
          </a:p>
          <a:p>
            <a:pPr marL="457200" indent="-457200">
              <a:buFont typeface="Arial" panose="020B0604020202020204" pitchFamily="34" charset="0"/>
              <a:buChar char="•"/>
            </a:pPr>
            <a:r>
              <a:rPr lang="en-GB" sz="1200" dirty="0"/>
              <a:t>The sample here is from the beginning and end of the track</a:t>
            </a:r>
          </a:p>
        </p:txBody>
      </p:sp>
      <p:sp>
        <p:nvSpPr>
          <p:cNvPr id="4" name="Date Placeholder 3">
            <a:extLst>
              <a:ext uri="{FF2B5EF4-FFF2-40B4-BE49-F238E27FC236}">
                <a16:creationId xmlns:a16="http://schemas.microsoft.com/office/drawing/2014/main" id="{533DED62-E158-BDAB-1723-668FCBD89D55}"/>
              </a:ext>
            </a:extLst>
          </p:cNvPr>
          <p:cNvSpPr>
            <a:spLocks noGrp="1"/>
          </p:cNvSpPr>
          <p:nvPr>
            <p:ph type="dt" sz="half" idx="2"/>
          </p:nvPr>
        </p:nvSpPr>
        <p:spPr/>
        <p:txBody>
          <a:bodyPr/>
          <a:lstStyle/>
          <a:p>
            <a:fld id="{137AE72A-09B6-4D56-855D-4360BD347914}" type="datetime1">
              <a:rPr lang="en-US" smtClean="0"/>
              <a:t>1/12/2023</a:t>
            </a:fld>
            <a:endParaRPr lang="en-US" dirty="0"/>
          </a:p>
        </p:txBody>
      </p:sp>
      <p:sp>
        <p:nvSpPr>
          <p:cNvPr id="5" name="Slide Number Placeholder 4">
            <a:extLst>
              <a:ext uri="{FF2B5EF4-FFF2-40B4-BE49-F238E27FC236}">
                <a16:creationId xmlns:a16="http://schemas.microsoft.com/office/drawing/2014/main" id="{57C70515-3772-FE36-D2BA-7423DB0EB50D}"/>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
        <p:nvSpPr>
          <p:cNvPr id="6" name="Title 5">
            <a:extLst>
              <a:ext uri="{FF2B5EF4-FFF2-40B4-BE49-F238E27FC236}">
                <a16:creationId xmlns:a16="http://schemas.microsoft.com/office/drawing/2014/main" id="{D9D7E20A-0216-407E-7EAB-9A6303198B0B}"/>
              </a:ext>
            </a:extLst>
          </p:cNvPr>
          <p:cNvSpPr>
            <a:spLocks noGrp="1"/>
          </p:cNvSpPr>
          <p:nvPr>
            <p:ph type="title"/>
          </p:nvPr>
        </p:nvSpPr>
        <p:spPr>
          <a:xfrm>
            <a:off x="876484" y="529700"/>
            <a:ext cx="3924300" cy="2434386"/>
          </a:xfrm>
        </p:spPr>
        <p:txBody>
          <a:bodyPr>
            <a:noAutofit/>
          </a:bodyPr>
          <a:lstStyle/>
          <a:p>
            <a:r>
              <a:rPr lang="en-GB" sz="4000" dirty="0"/>
              <a:t>Case Study 2: Kirstin Spence, ‘On the verge of extinction’</a:t>
            </a:r>
          </a:p>
        </p:txBody>
      </p:sp>
      <p:sp>
        <p:nvSpPr>
          <p:cNvPr id="9" name="TextBox 8">
            <a:extLst>
              <a:ext uri="{FF2B5EF4-FFF2-40B4-BE49-F238E27FC236}">
                <a16:creationId xmlns:a16="http://schemas.microsoft.com/office/drawing/2014/main" id="{666B0F85-C8AB-6C1D-9FAA-DE3258F2638B}"/>
              </a:ext>
            </a:extLst>
          </p:cNvPr>
          <p:cNvSpPr txBox="1"/>
          <p:nvPr/>
        </p:nvSpPr>
        <p:spPr>
          <a:xfrm>
            <a:off x="4981574" y="6410325"/>
            <a:ext cx="6905625" cy="261610"/>
          </a:xfrm>
          <a:prstGeom prst="rect">
            <a:avLst/>
          </a:prstGeom>
          <a:noFill/>
        </p:spPr>
        <p:txBody>
          <a:bodyPr wrap="square" rtlCol="0">
            <a:spAutoFit/>
          </a:bodyPr>
          <a:lstStyle/>
          <a:p>
            <a:r>
              <a:rPr lang="en-GB" sz="1100" i="1" dirty="0"/>
              <a:t>Image: Madagascar deforestation, by Cunningchris2 licensed CC-BY-SA-4.0</a:t>
            </a:r>
          </a:p>
        </p:txBody>
      </p:sp>
      <p:pic>
        <p:nvPicPr>
          <p:cNvPr id="13" name="Picture Placeholder 12" descr="A picture containing tree, outdoor, grass, sky&#10;&#10;Description automatically generated">
            <a:extLst>
              <a:ext uri="{FF2B5EF4-FFF2-40B4-BE49-F238E27FC236}">
                <a16:creationId xmlns:a16="http://schemas.microsoft.com/office/drawing/2014/main" id="{33EE0058-016E-9BC2-1E2B-5D6F7C16924D}"/>
              </a:ext>
            </a:extLst>
          </p:cNvPr>
          <p:cNvPicPr>
            <a:picLocks noGrp="1" noChangeAspect="1"/>
          </p:cNvPicPr>
          <p:nvPr>
            <p:ph type="pic" sz="quarter" idx="10"/>
          </p:nvPr>
        </p:nvPicPr>
        <p:blipFill>
          <a:blip r:embed="rId4"/>
          <a:srcRect l="5603" r="5603"/>
          <a:stretch>
            <a:fillRect/>
          </a:stretch>
        </p:blipFill>
        <p:spPr/>
      </p:pic>
      <p:pic>
        <p:nvPicPr>
          <p:cNvPr id="15" name="ks360-Comp_Soundfile">
            <a:hlinkClick r:id="" action="ppaction://media"/>
            <a:extLst>
              <a:ext uri="{FF2B5EF4-FFF2-40B4-BE49-F238E27FC236}">
                <a16:creationId xmlns:a16="http://schemas.microsoft.com/office/drawing/2014/main" id="{79098551-0233-4D04-0E8E-C827D08C04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10800" y="5610225"/>
            <a:ext cx="609600" cy="609600"/>
          </a:xfrm>
          <a:prstGeom prst="rect">
            <a:avLst/>
          </a:prstGeom>
        </p:spPr>
      </p:pic>
    </p:spTree>
    <p:extLst>
      <p:ext uri="{BB962C8B-B14F-4D97-AF65-F5344CB8AC3E}">
        <p14:creationId xmlns:p14="http://schemas.microsoft.com/office/powerpoint/2010/main" val="36341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82"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4108BA-14A0-483F-8F05-442E7C2B3235}"/>
              </a:ext>
            </a:extLst>
          </p:cNvPr>
          <p:cNvSpPr>
            <a:spLocks noGrp="1"/>
          </p:cNvSpPr>
          <p:nvPr>
            <p:ph type="title"/>
          </p:nvPr>
        </p:nvSpPr>
        <p:spPr>
          <a:xfrm>
            <a:off x="6417733" y="490537"/>
            <a:ext cx="5291663" cy="1628775"/>
          </a:xfrm>
        </p:spPr>
        <p:txBody>
          <a:bodyPr vert="horz" lIns="91440" tIns="45720" rIns="91440" bIns="45720" rtlCol="0" anchor="b">
            <a:normAutofit/>
          </a:bodyPr>
          <a:lstStyle/>
          <a:p>
            <a:pPr>
              <a:lnSpc>
                <a:spcPct val="90000"/>
              </a:lnSpc>
              <a:spcBef>
                <a:spcPct val="0"/>
              </a:spcBef>
            </a:pPr>
            <a:r>
              <a:rPr lang="en-US" sz="3700" dirty="0">
                <a:solidFill>
                  <a:schemeClr val="tx1"/>
                </a:solidFill>
              </a:rPr>
              <a:t>Kirstin: What did I learn / get from this assignment?</a:t>
            </a:r>
          </a:p>
        </p:txBody>
      </p:sp>
      <p:pic>
        <p:nvPicPr>
          <p:cNvPr id="7" name="Picture Placeholder 6">
            <a:extLst>
              <a:ext uri="{FF2B5EF4-FFF2-40B4-BE49-F238E27FC236}">
                <a16:creationId xmlns:a16="http://schemas.microsoft.com/office/drawing/2014/main" id="{73D564A8-C968-D2C2-CF1B-6FCD958EBA57}"/>
              </a:ext>
            </a:extLst>
          </p:cNvPr>
          <p:cNvPicPr>
            <a:picLocks noGrp="1" noChangeAspect="1"/>
          </p:cNvPicPr>
          <p:nvPr>
            <p:ph type="pic" sz="quarter" idx="10"/>
          </p:nvPr>
        </p:nvPicPr>
        <p:blipFill>
          <a:blip r:embed="rId2"/>
          <a:srcRect t="7822" b="782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Slide Number Placeholder 2">
            <a:extLst>
              <a:ext uri="{FF2B5EF4-FFF2-40B4-BE49-F238E27FC236}">
                <a16:creationId xmlns:a16="http://schemas.microsoft.com/office/drawing/2014/main" id="{2992A9E7-489C-E686-E775-9D055283C7BA}"/>
              </a:ext>
            </a:extLst>
          </p:cNvPr>
          <p:cNvSpPr>
            <a:spLocks noGrp="1"/>
          </p:cNvSpPr>
          <p:nvPr>
            <p:ph type="sldNum" sz="quarter" idx="4"/>
          </p:nvPr>
        </p:nvSpPr>
        <p:spPr>
          <a:xfrm>
            <a:off x="481013" y="6356350"/>
            <a:ext cx="685800" cy="365125"/>
          </a:xfrm>
        </p:spPr>
        <p:txBody>
          <a:bodyPr vert="horz" lIns="91440" tIns="45720" rIns="91440" bIns="45720" rtlCol="0" anchor="ctr">
            <a:normAutofit/>
          </a:bodyPr>
          <a:lstStyle/>
          <a:p>
            <a:pPr algn="l">
              <a:spcAft>
                <a:spcPts val="600"/>
              </a:spcAft>
              <a:defRPr/>
            </a:pPr>
            <a:fld id="{294A09A9-5501-47C1-A89A-A340965A2BE2}" type="slidenum">
              <a:rPr lang="en-US" sz="1200">
                <a:solidFill>
                  <a:srgbClr val="FFFFFF"/>
                </a:solidFill>
                <a:latin typeface="Calibri" panose="020F0502020204030204"/>
                <a:cs typeface="+mn-cs"/>
              </a:rPr>
              <a:pPr algn="l">
                <a:spcAft>
                  <a:spcPts val="600"/>
                </a:spcAft>
                <a:defRPr/>
              </a:pPr>
              <a:t>12</a:t>
            </a:fld>
            <a:endParaRPr lang="en-US" sz="1200">
              <a:solidFill>
                <a:srgbClr val="FFFFFF"/>
              </a:solidFill>
              <a:latin typeface="Calibri" panose="020F0502020204030204"/>
              <a:cs typeface="+mn-cs"/>
            </a:endParaRPr>
          </a:p>
        </p:txBody>
      </p:sp>
      <p:sp>
        <p:nvSpPr>
          <p:cNvPr id="2" name="Date Placeholder 1">
            <a:extLst>
              <a:ext uri="{FF2B5EF4-FFF2-40B4-BE49-F238E27FC236}">
                <a16:creationId xmlns:a16="http://schemas.microsoft.com/office/drawing/2014/main" id="{9B117DF6-09A3-063A-0C10-400EB1BD22DC}"/>
              </a:ext>
            </a:extLst>
          </p:cNvPr>
          <p:cNvSpPr>
            <a:spLocks noGrp="1"/>
          </p:cNvSpPr>
          <p:nvPr>
            <p:ph type="dt" sz="half" idx="2"/>
          </p:nvPr>
        </p:nvSpPr>
        <p:spPr>
          <a:xfrm>
            <a:off x="1230789" y="6356350"/>
            <a:ext cx="2526347" cy="365125"/>
          </a:xfrm>
        </p:spPr>
        <p:txBody>
          <a:bodyPr vert="horz" lIns="91440" tIns="45720" rIns="91440" bIns="45720" rtlCol="0" anchor="ctr">
            <a:normAutofit/>
          </a:bodyPr>
          <a:lstStyle/>
          <a:p>
            <a:pPr>
              <a:spcAft>
                <a:spcPts val="600"/>
              </a:spcAft>
              <a:defRPr/>
            </a:pPr>
            <a:fld id="{90EA6C54-2562-43EA-9A1B-F808D04718E7}" type="datetime1">
              <a:rPr lang="en-US" sz="1200">
                <a:solidFill>
                  <a:srgbClr val="FFFFFF"/>
                </a:solidFill>
                <a:latin typeface="Calibri" panose="020F0502020204030204"/>
              </a:rPr>
              <a:pPr>
                <a:spcAft>
                  <a:spcPts val="600"/>
                </a:spcAft>
                <a:defRPr/>
              </a:pPr>
              <a:t>1/12/2023</a:t>
            </a:fld>
            <a:endParaRPr lang="en-US" sz="1200">
              <a:solidFill>
                <a:srgbClr val="FFFFFF"/>
              </a:solidFill>
              <a:latin typeface="Calibri" panose="020F0502020204030204"/>
            </a:endParaRPr>
          </a:p>
        </p:txBody>
      </p:sp>
      <p:sp>
        <p:nvSpPr>
          <p:cNvPr id="8" name="TextBox 7">
            <a:extLst>
              <a:ext uri="{FF2B5EF4-FFF2-40B4-BE49-F238E27FC236}">
                <a16:creationId xmlns:a16="http://schemas.microsoft.com/office/drawing/2014/main" id="{9FF5B0D1-ED99-3D4B-1A5C-9254DA69DF3A}"/>
              </a:ext>
            </a:extLst>
          </p:cNvPr>
          <p:cNvSpPr txBox="1"/>
          <p:nvPr/>
        </p:nvSpPr>
        <p:spPr>
          <a:xfrm>
            <a:off x="6417734" y="2614612"/>
            <a:ext cx="5291663" cy="3752849"/>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300" i="1" dirty="0"/>
              <a:t>“</a:t>
            </a:r>
            <a:r>
              <a:rPr lang="en-GB" sz="1800" dirty="0">
                <a:effectLst/>
                <a:latin typeface="Calibri" panose="020F0502020204030204" pitchFamily="34" charset="0"/>
                <a:ea typeface="Calibri" panose="020F0502020204030204" pitchFamily="34" charset="0"/>
              </a:rPr>
              <a:t>“The process of making this soundscape forced me to, first, appreciate the natural environment and think about the different sounds that are found in a forest ecosystem but then also to consider the effect that humans are having on the planet and how this will change the sounds which have become so ingrained into our idea of the natural world. …. I wanted to use this piece to showcase the gradual silencing of the planet as different species and habitats are destroyed and create a source of reflection. The last few seconds of the soundscape are in complete silence which paints a bleak view of the planet’s future.”</a:t>
            </a:r>
          </a:p>
          <a:p>
            <a:pPr>
              <a:lnSpc>
                <a:spcPct val="90000"/>
              </a:lnSpc>
              <a:spcAft>
                <a:spcPts val="600"/>
              </a:spcAft>
            </a:pPr>
            <a:endParaRPr lang="en-US" i="1" dirty="0"/>
          </a:p>
          <a:p>
            <a:pPr indent="-228600">
              <a:lnSpc>
                <a:spcPct val="90000"/>
              </a:lnSpc>
              <a:spcAft>
                <a:spcPts val="600"/>
              </a:spcAft>
              <a:buFont typeface="Arial" panose="020B0604020202020204" pitchFamily="34" charset="0"/>
              <a:buChar char="•"/>
            </a:pPr>
            <a:endParaRPr lang="en-US" i="1" dirty="0"/>
          </a:p>
          <a:p>
            <a:pPr>
              <a:lnSpc>
                <a:spcPct val="90000"/>
              </a:lnSpc>
              <a:spcAft>
                <a:spcPts val="600"/>
              </a:spcAft>
            </a:pPr>
            <a:r>
              <a:rPr lang="en-US" sz="1400" i="1" dirty="0"/>
              <a:t>Image: The Chase Wood, Newbury – Licensed CC BY-SA 2.5, near the Newbury Bypass – taken by </a:t>
            </a:r>
            <a:r>
              <a:rPr lang="en-US" sz="1400" i="1" dirty="0" err="1"/>
              <a:t>Joolz</a:t>
            </a:r>
            <a:r>
              <a:rPr lang="en-US" sz="1400" i="1" dirty="0"/>
              <a:t>-common-</a:t>
            </a:r>
            <a:r>
              <a:rPr lang="en-US" sz="1400" i="1" dirty="0" err="1"/>
              <a:t>swiki</a:t>
            </a:r>
            <a:r>
              <a:rPr lang="en-US" sz="1400" i="1" dirty="0"/>
              <a:t> 2005</a:t>
            </a:r>
          </a:p>
        </p:txBody>
      </p:sp>
    </p:spTree>
    <p:extLst>
      <p:ext uri="{BB962C8B-B14F-4D97-AF65-F5344CB8AC3E}">
        <p14:creationId xmlns:p14="http://schemas.microsoft.com/office/powerpoint/2010/main" val="365071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9BF1C0-EE32-4EEE-9539-CE8473AA2F38}"/>
              </a:ext>
            </a:extLst>
          </p:cNvPr>
          <p:cNvSpPr>
            <a:spLocks noGrp="1"/>
          </p:cNvSpPr>
          <p:nvPr>
            <p:ph type="title"/>
          </p:nvPr>
        </p:nvSpPr>
        <p:spPr>
          <a:xfrm>
            <a:off x="292608" y="624569"/>
            <a:ext cx="5327904" cy="2434386"/>
          </a:xfrm>
        </p:spPr>
        <p:txBody>
          <a:bodyPr>
            <a:normAutofit/>
          </a:bodyPr>
          <a:lstStyle/>
          <a:p>
            <a:r>
              <a:rPr lang="en-US" sz="5400" dirty="0"/>
              <a:t>Case Study 3: Lexie Dykes, ‘Home’</a:t>
            </a:r>
          </a:p>
        </p:txBody>
      </p:sp>
      <p:sp>
        <p:nvSpPr>
          <p:cNvPr id="3" name="Content Placeholder 2">
            <a:extLst>
              <a:ext uri="{FF2B5EF4-FFF2-40B4-BE49-F238E27FC236}">
                <a16:creationId xmlns:a16="http://schemas.microsoft.com/office/drawing/2014/main" id="{B34BD264-B274-4D4C-8E2B-C6F7606B254F}"/>
              </a:ext>
            </a:extLst>
          </p:cNvPr>
          <p:cNvSpPr>
            <a:spLocks noGrp="1"/>
          </p:cNvSpPr>
          <p:nvPr>
            <p:ph idx="4294967295"/>
          </p:nvPr>
        </p:nvSpPr>
        <p:spPr>
          <a:xfrm>
            <a:off x="5510784" y="451104"/>
            <a:ext cx="5900928" cy="5455031"/>
          </a:xfrm>
        </p:spPr>
        <p:txBody>
          <a:bodyPr>
            <a:normAutofit fontScale="70000" lnSpcReduction="20000"/>
          </a:bodyPr>
          <a:lstStyle/>
          <a:p>
            <a:pPr marL="285750" indent="-285750">
              <a:buFont typeface="Arial" panose="020B0604020202020204" pitchFamily="34" charset="0"/>
              <a:buChar char="•"/>
            </a:pPr>
            <a:r>
              <a:rPr lang="en-US" sz="1900" dirty="0">
                <a:solidFill>
                  <a:schemeClr val="tx1">
                    <a:lumMod val="95000"/>
                    <a:lumOff val="5000"/>
                  </a:schemeClr>
                </a:solidFill>
                <a:latin typeface="Arial" panose="020B0604020202020204" pitchFamily="34" charset="0"/>
                <a:cs typeface="Arial" panose="020B0604020202020204" pitchFamily="34" charset="0"/>
              </a:rPr>
              <a:t>Used Edward Thomas’s poem ‘Home’ – about a soldier returning home from WW1 – to think about what journeying ‘home’ sounds like</a:t>
            </a:r>
          </a:p>
          <a:p>
            <a:pPr marL="285750" indent="-285750">
              <a:buFont typeface="Arial" panose="020B0604020202020204" pitchFamily="34" charset="0"/>
              <a:buChar char="•"/>
            </a:pPr>
            <a:r>
              <a:rPr lang="en-GB" sz="19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“I have combined clippings of myself reciting the poem, supported by natural recorded and pre-recorded sound effects … this allowed me to explore the relationship between sound, text and subjectivity, i.e., how do I hear comfort? What sounds denote home for me?”</a:t>
            </a:r>
          </a:p>
          <a:p>
            <a:pPr marL="285750" indent="-285750">
              <a:buFont typeface="Arial" panose="020B0604020202020204" pitchFamily="34" charset="0"/>
              <a:buChar char="•"/>
            </a:pPr>
            <a:r>
              <a:rPr lang="en-US" sz="1900" dirty="0">
                <a:solidFill>
                  <a:schemeClr val="tx1">
                    <a:lumMod val="95000"/>
                    <a:lumOff val="5000"/>
                  </a:schemeClr>
                </a:solidFill>
                <a:latin typeface="Arial" panose="020B0604020202020204" pitchFamily="34" charset="0"/>
                <a:cs typeface="Arial" panose="020B0604020202020204" pitchFamily="34" charset="0"/>
              </a:rPr>
              <a:t>Used own recordings (e.g. herself whistling and walking, </a:t>
            </a:r>
            <a:r>
              <a:rPr lang="en-US" sz="1900" dirty="0" err="1">
                <a:solidFill>
                  <a:schemeClr val="tx1">
                    <a:lumMod val="95000"/>
                    <a:lumOff val="5000"/>
                  </a:schemeClr>
                </a:solidFill>
                <a:latin typeface="Arial" panose="020B0604020202020204" pitchFamily="34" charset="0"/>
                <a:cs typeface="Arial" panose="020B0604020202020204" pitchFamily="34" charset="0"/>
              </a:rPr>
              <a:t>flatmates</a:t>
            </a:r>
            <a:r>
              <a:rPr lang="en-US" sz="1900" dirty="0">
                <a:solidFill>
                  <a:schemeClr val="tx1">
                    <a:lumMod val="95000"/>
                    <a:lumOff val="5000"/>
                  </a:schemeClr>
                </a:solidFill>
                <a:latin typeface="Arial" panose="020B0604020202020204" pitchFamily="34" charset="0"/>
                <a:cs typeface="Arial" panose="020B0604020202020204" pitchFamily="34" charset="0"/>
              </a:rPr>
              <a:t> laughing) alongside the BBC Soundscape site for samples of British birdsong and other ambient noises: </a:t>
            </a:r>
            <a:r>
              <a:rPr lang="en-US" sz="1900" dirty="0">
                <a:solidFill>
                  <a:schemeClr val="tx1">
                    <a:lumMod val="95000"/>
                    <a:lumOff val="5000"/>
                  </a:schemeClr>
                </a:solidFill>
                <a:latin typeface="Arial" panose="020B0604020202020204" pitchFamily="34" charset="0"/>
                <a:cs typeface="Arial" panose="020B0604020202020204" pitchFamily="34" charset="0"/>
                <a:hlinkClick r:id="rId6"/>
              </a:rPr>
              <a:t>https://sound-effects-bbcrewind.co.uk/</a:t>
            </a:r>
            <a:r>
              <a:rPr lang="en-US" sz="1900" dirty="0">
                <a:solidFill>
                  <a:schemeClr val="tx1">
                    <a:lumMod val="95000"/>
                    <a:lumOff val="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900" dirty="0">
                <a:solidFill>
                  <a:schemeClr val="tx1">
                    <a:lumMod val="95000"/>
                    <a:lumOff val="5000"/>
                  </a:schemeClr>
                </a:solidFill>
                <a:latin typeface="Arial" panose="020B0604020202020204" pitchFamily="34" charset="0"/>
                <a:cs typeface="Arial" panose="020B0604020202020204" pitchFamily="34" charset="0"/>
              </a:rPr>
              <a:t>She was also interested  in the evocation of nature found in Benjamin Britten’s </a:t>
            </a:r>
            <a:r>
              <a:rPr lang="en-US" sz="1900" i="1" dirty="0">
                <a:solidFill>
                  <a:schemeClr val="tx1">
                    <a:lumMod val="95000"/>
                    <a:lumOff val="5000"/>
                  </a:schemeClr>
                </a:solidFill>
                <a:latin typeface="Arial" panose="020B0604020202020204" pitchFamily="34" charset="0"/>
                <a:cs typeface="Arial" panose="020B0604020202020204" pitchFamily="34" charset="0"/>
              </a:rPr>
              <a:t>Peter Grimes </a:t>
            </a:r>
            <a:r>
              <a:rPr lang="en-US" sz="1900" dirty="0">
                <a:solidFill>
                  <a:schemeClr val="tx1">
                    <a:lumMod val="95000"/>
                    <a:lumOff val="5000"/>
                  </a:schemeClr>
                </a:solidFill>
                <a:latin typeface="Arial" panose="020B0604020202020204" pitchFamily="34" charset="0"/>
                <a:cs typeface="Arial" panose="020B0604020202020204" pitchFamily="34" charset="0"/>
              </a:rPr>
              <a:t>(studied on the module) – a piece written by a composer who was home-sick – words alternate with sound ‘interludes’.</a:t>
            </a:r>
          </a:p>
          <a:p>
            <a:pPr marL="285750" indent="-285750">
              <a:buFont typeface="Arial" panose="020B0604020202020204" pitchFamily="34" charset="0"/>
              <a:buChar char="•"/>
            </a:pPr>
            <a:r>
              <a:rPr lang="en-US" sz="1900" dirty="0">
                <a:solidFill>
                  <a:schemeClr val="tx1">
                    <a:lumMod val="95000"/>
                    <a:lumOff val="5000"/>
                  </a:schemeClr>
                </a:solidFill>
                <a:latin typeface="Arial" panose="020B0604020202020204" pitchFamily="34" charset="0"/>
                <a:cs typeface="Arial" panose="020B0604020202020204" pitchFamily="34" charset="0"/>
              </a:rPr>
              <a:t>The clip takes material from the start and towards the end of Lexie’s composition – connecting human sounds with birdsongs.</a:t>
            </a:r>
          </a:p>
          <a:p>
            <a:pPr marL="0" indent="0">
              <a:buNone/>
            </a:pPr>
            <a:r>
              <a:rPr lang="en-US" sz="1900" dirty="0">
                <a:solidFill>
                  <a:srgbClr val="FF0000"/>
                </a:solidFill>
                <a:latin typeface="Arial" panose="020B0604020202020204" pitchFamily="34" charset="0"/>
                <a:cs typeface="Arial" panose="020B0604020202020204" pitchFamily="34" charset="0"/>
              </a:rPr>
              <a:t>Lexie – what did you learn / /take away from this assignment</a:t>
            </a:r>
            <a:r>
              <a:rPr lang="en-US" sz="1900" dirty="0">
                <a:solidFill>
                  <a:schemeClr val="tx1">
                    <a:lumMod val="95000"/>
                    <a:lumOff val="5000"/>
                  </a:schemeClr>
                </a:solidFill>
                <a:latin typeface="Arial" panose="020B0604020202020204" pitchFamily="34" charset="0"/>
                <a:cs typeface="Arial" panose="020B0604020202020204" pitchFamily="34" charset="0"/>
              </a:rPr>
              <a:t>?</a:t>
            </a:r>
          </a:p>
          <a:p>
            <a:endParaRPr lang="en-US" sz="1600" dirty="0">
              <a:solidFill>
                <a:schemeClr val="tx2">
                  <a:lumMod val="50000"/>
                </a:schemeClr>
              </a:solidFill>
              <a:cs typeface="Biome Light" panose="020B0303030204020804" pitchFamily="34" charset="0"/>
            </a:endParaRPr>
          </a:p>
        </p:txBody>
      </p:sp>
      <p:sp>
        <p:nvSpPr>
          <p:cNvPr id="30" name="Date Placeholder 29">
            <a:extLst>
              <a:ext uri="{FF2B5EF4-FFF2-40B4-BE49-F238E27FC236}">
                <a16:creationId xmlns:a16="http://schemas.microsoft.com/office/drawing/2014/main" id="{5C3C5043-9E0B-4C7C-B3D8-6124850B4088}"/>
              </a:ext>
            </a:extLst>
          </p:cNvPr>
          <p:cNvSpPr>
            <a:spLocks noGrp="1"/>
          </p:cNvSpPr>
          <p:nvPr>
            <p:ph type="dt" sz="half" idx="2"/>
          </p:nvPr>
        </p:nvSpPr>
        <p:spPr/>
        <p:txBody>
          <a:bodyPr/>
          <a:lstStyle/>
          <a:p>
            <a:fld id="{F5615077-39AD-4FB2-A061-5884E8516F91}" type="datetime1">
              <a:rPr lang="en-US" smtClean="0"/>
              <a:t>1/12/2023</a:t>
            </a:fld>
            <a:endParaRPr lang="en-US" dirty="0"/>
          </a:p>
        </p:txBody>
      </p:sp>
      <p:sp>
        <p:nvSpPr>
          <p:cNvPr id="31" name="Slide Number Placeholder 30">
            <a:extLst>
              <a:ext uri="{FF2B5EF4-FFF2-40B4-BE49-F238E27FC236}">
                <a16:creationId xmlns:a16="http://schemas.microsoft.com/office/drawing/2014/main" id="{AD175D2A-0058-45E0-AAF6-7260876F007C}"/>
              </a:ext>
            </a:extLst>
          </p:cNvPr>
          <p:cNvSpPr>
            <a:spLocks noGrp="1"/>
          </p:cNvSpPr>
          <p:nvPr>
            <p:ph type="sldNum" sz="quarter" idx="4"/>
          </p:nvPr>
        </p:nvSpPr>
        <p:spPr/>
        <p:txBody>
          <a:bodyPr/>
          <a:lstStyle/>
          <a:p>
            <a:fld id="{294A09A9-5501-47C1-A89A-A340965A2BE2}" type="slidenum">
              <a:rPr lang="en-US" smtClean="0"/>
              <a:pPr/>
              <a:t>13</a:t>
            </a:fld>
            <a:endParaRPr lang="en-US" dirty="0"/>
          </a:p>
        </p:txBody>
      </p:sp>
      <p:pic>
        <p:nvPicPr>
          <p:cNvPr id="6" name="Picture Placeholder 5" descr="A bird sitting on a branch&#10;&#10;Description automatically generated">
            <a:extLst>
              <a:ext uri="{FF2B5EF4-FFF2-40B4-BE49-F238E27FC236}">
                <a16:creationId xmlns:a16="http://schemas.microsoft.com/office/drawing/2014/main" id="{C71E15BE-A95F-C4C7-0DA5-9AD26A741A96}"/>
              </a:ext>
            </a:extLst>
          </p:cNvPr>
          <p:cNvPicPr>
            <a:picLocks noGrp="1" noChangeAspect="1"/>
          </p:cNvPicPr>
          <p:nvPr>
            <p:ph type="pic" sz="quarter" idx="10"/>
          </p:nvPr>
        </p:nvPicPr>
        <p:blipFill>
          <a:blip r:embed="rId7"/>
          <a:srcRect t="7767" b="7767"/>
          <a:stretch>
            <a:fillRect/>
          </a:stretch>
        </p:blipFill>
        <p:spPr>
          <a:xfrm>
            <a:off x="955548" y="3543300"/>
            <a:ext cx="3924300" cy="3314700"/>
          </a:xfrm>
        </p:spPr>
      </p:pic>
      <p:sp>
        <p:nvSpPr>
          <p:cNvPr id="7" name="TextBox 6">
            <a:extLst>
              <a:ext uri="{FF2B5EF4-FFF2-40B4-BE49-F238E27FC236}">
                <a16:creationId xmlns:a16="http://schemas.microsoft.com/office/drawing/2014/main" id="{BE4C7DB5-C3FF-6CE3-F6DB-2F00875565DB}"/>
              </a:ext>
            </a:extLst>
          </p:cNvPr>
          <p:cNvSpPr txBox="1"/>
          <p:nvPr/>
        </p:nvSpPr>
        <p:spPr>
          <a:xfrm>
            <a:off x="4949952" y="6396335"/>
            <a:ext cx="6949440" cy="461665"/>
          </a:xfrm>
          <a:prstGeom prst="rect">
            <a:avLst/>
          </a:prstGeom>
          <a:noFill/>
        </p:spPr>
        <p:txBody>
          <a:bodyPr wrap="square" rtlCol="0">
            <a:spAutoFit/>
          </a:bodyPr>
          <a:lstStyle/>
          <a:p>
            <a:r>
              <a:rPr lang="en-GB" sz="1200" i="1" dirty="0"/>
              <a:t>Song Thrust singing in a tree in the Netherlands – by Taco </a:t>
            </a:r>
            <a:r>
              <a:rPr lang="en-GB" sz="1200" i="1" dirty="0" err="1"/>
              <a:t>Meeuwsen</a:t>
            </a:r>
            <a:r>
              <a:rPr lang="en-GB" sz="1200" i="1" dirty="0"/>
              <a:t> – Licensed Creative Commons 2.0 Generic </a:t>
            </a:r>
            <a:r>
              <a:rPr lang="en-GB" sz="1200" i="1" dirty="0">
                <a:hlinkClick r:id="rId8"/>
              </a:rPr>
              <a:t>https://commons.wikimedia.org/w/index.php?curid=5343495</a:t>
            </a:r>
            <a:r>
              <a:rPr lang="en-GB" sz="1200" i="1" dirty="0"/>
              <a:t> </a:t>
            </a:r>
          </a:p>
        </p:txBody>
      </p:sp>
      <p:pic>
        <p:nvPicPr>
          <p:cNvPr id="9" name="ad351-Comp_Soundfile sample">
            <a:hlinkClick r:id="" action="ppaction://media"/>
            <a:extLst>
              <a:ext uri="{FF2B5EF4-FFF2-40B4-BE49-F238E27FC236}">
                <a16:creationId xmlns:a16="http://schemas.microsoft.com/office/drawing/2014/main" id="{8BEC9B0D-BAEB-FB30-E898-A189526E912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986784" y="2356104"/>
            <a:ext cx="1011936" cy="609600"/>
          </a:xfrm>
          <a:prstGeom prst="rect">
            <a:avLst/>
          </a:prstGeom>
        </p:spPr>
      </p:pic>
      <p:pic>
        <p:nvPicPr>
          <p:cNvPr id="2" name="LD voice comment 29">
            <a:hlinkClick r:id="" action="ppaction://media"/>
            <a:extLst>
              <a:ext uri="{FF2B5EF4-FFF2-40B4-BE49-F238E27FC236}">
                <a16:creationId xmlns:a16="http://schemas.microsoft.com/office/drawing/2014/main" id="{53764C5F-5B97-A531-2163-D24F79B2B8E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112459" y="5131668"/>
            <a:ext cx="609600" cy="609600"/>
          </a:xfrm>
          <a:prstGeom prst="rect">
            <a:avLst/>
          </a:prstGeom>
        </p:spPr>
      </p:pic>
    </p:spTree>
    <p:extLst>
      <p:ext uri="{BB962C8B-B14F-4D97-AF65-F5344CB8AC3E}">
        <p14:creationId xmlns:p14="http://schemas.microsoft.com/office/powerpoint/2010/main" val="256311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23"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99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9"/>
                </p:tgtEl>
              </p:cMediaNode>
            </p:audio>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AC2B4A-068C-EF3C-7975-7E5F0CAB069E}"/>
              </a:ext>
            </a:extLst>
          </p:cNvPr>
          <p:cNvSpPr>
            <a:spLocks noGrp="1"/>
          </p:cNvSpPr>
          <p:nvPr>
            <p:ph type="body" sz="quarter" idx="11"/>
          </p:nvPr>
        </p:nvSpPr>
        <p:spPr>
          <a:xfrm>
            <a:off x="7258050" y="696036"/>
            <a:ext cx="4667250" cy="5923128"/>
          </a:xfrm>
        </p:spPr>
        <p:txBody>
          <a:bodyPr>
            <a:normAutofit fontScale="85000" lnSpcReduction="10000"/>
          </a:bodyPr>
          <a:lstStyle/>
          <a:p>
            <a:r>
              <a:rPr lang="en-GB" dirty="0"/>
              <a:t>Highlight:</a:t>
            </a:r>
          </a:p>
          <a:p>
            <a:pPr marL="342900" indent="-342900">
              <a:buFont typeface="Arial" panose="020B0604020202020204" pitchFamily="34" charset="0"/>
              <a:buChar char="•"/>
            </a:pPr>
            <a:r>
              <a:rPr lang="en-GB" dirty="0"/>
              <a:t>Systems thinking across disciplinary boundaries</a:t>
            </a:r>
          </a:p>
          <a:p>
            <a:pPr marL="342900" indent="-342900">
              <a:buFont typeface="Arial" panose="020B0604020202020204" pitchFamily="34" charset="0"/>
              <a:buChar char="•"/>
            </a:pPr>
            <a:r>
              <a:rPr lang="en-GB" dirty="0"/>
              <a:t>Self-awareness (reflective process)</a:t>
            </a:r>
          </a:p>
          <a:p>
            <a:pPr marL="342900" indent="-342900">
              <a:buFont typeface="Arial" panose="020B0604020202020204" pitchFamily="34" charset="0"/>
              <a:buChar char="•"/>
            </a:pPr>
            <a:r>
              <a:rPr lang="en-GB" dirty="0"/>
              <a:t>Normative competency (communicating values / environmental awareness using music)</a:t>
            </a:r>
          </a:p>
          <a:p>
            <a:endParaRPr lang="en-GB" dirty="0"/>
          </a:p>
          <a:p>
            <a:r>
              <a:rPr lang="en-GB" dirty="0"/>
              <a:t>(against QAA </a:t>
            </a:r>
            <a:r>
              <a:rPr lang="en-GB" dirty="0">
                <a:hlinkClick r:id="rId2"/>
              </a:rPr>
              <a:t>https://www.qaa.ac.uk/the-quality-code/education-for-sustainable-development</a:t>
            </a:r>
            <a:r>
              <a:rPr lang="en-GB" dirty="0"/>
              <a:t> )</a:t>
            </a:r>
          </a:p>
        </p:txBody>
      </p:sp>
      <p:sp>
        <p:nvSpPr>
          <p:cNvPr id="3" name="Date Placeholder 2">
            <a:extLst>
              <a:ext uri="{FF2B5EF4-FFF2-40B4-BE49-F238E27FC236}">
                <a16:creationId xmlns:a16="http://schemas.microsoft.com/office/drawing/2014/main" id="{8C9D60D2-04FB-C5B3-89ED-671DD41C77C3}"/>
              </a:ext>
            </a:extLst>
          </p:cNvPr>
          <p:cNvSpPr>
            <a:spLocks noGrp="1"/>
          </p:cNvSpPr>
          <p:nvPr>
            <p:ph type="dt" sz="half" idx="2"/>
          </p:nvPr>
        </p:nvSpPr>
        <p:spPr/>
        <p:txBody>
          <a:bodyPr/>
          <a:lstStyle/>
          <a:p>
            <a:fld id="{C09D4DA8-2D4A-4F06-BECA-044AF4113FB4}" type="datetime1">
              <a:rPr lang="en-US" smtClean="0"/>
              <a:t>1/12/2023</a:t>
            </a:fld>
            <a:endParaRPr lang="en-US" dirty="0"/>
          </a:p>
        </p:txBody>
      </p:sp>
      <p:sp>
        <p:nvSpPr>
          <p:cNvPr id="4" name="Slide Number Placeholder 3">
            <a:extLst>
              <a:ext uri="{FF2B5EF4-FFF2-40B4-BE49-F238E27FC236}">
                <a16:creationId xmlns:a16="http://schemas.microsoft.com/office/drawing/2014/main" id="{F8F17A94-4B30-D829-ABDC-1AECEBD2523A}"/>
              </a:ext>
            </a:extLst>
          </p:cNvPr>
          <p:cNvSpPr>
            <a:spLocks noGrp="1"/>
          </p:cNvSpPr>
          <p:nvPr>
            <p:ph type="sldNum" sz="quarter" idx="4"/>
          </p:nvPr>
        </p:nvSpPr>
        <p:spPr/>
        <p:txBody>
          <a:bodyPr/>
          <a:lstStyle/>
          <a:p>
            <a:fld id="{294A09A9-5501-47C1-A89A-A340965A2BE2}" type="slidenum">
              <a:rPr lang="en-US" smtClean="0"/>
              <a:pPr/>
              <a:t>2</a:t>
            </a:fld>
            <a:endParaRPr lang="en-US" dirty="0"/>
          </a:p>
        </p:txBody>
      </p:sp>
      <p:sp>
        <p:nvSpPr>
          <p:cNvPr id="5" name="Title 4">
            <a:extLst>
              <a:ext uri="{FF2B5EF4-FFF2-40B4-BE49-F238E27FC236}">
                <a16:creationId xmlns:a16="http://schemas.microsoft.com/office/drawing/2014/main" id="{3E29C397-7E7D-8C10-73B3-E56B51E7D52B}"/>
              </a:ext>
            </a:extLst>
          </p:cNvPr>
          <p:cNvSpPr>
            <a:spLocks noGrp="1"/>
          </p:cNvSpPr>
          <p:nvPr>
            <p:ph type="title"/>
          </p:nvPr>
        </p:nvSpPr>
        <p:spPr>
          <a:xfrm>
            <a:off x="275771" y="876299"/>
            <a:ext cx="7199086" cy="3274787"/>
          </a:xfrm>
        </p:spPr>
        <p:txBody>
          <a:bodyPr>
            <a:normAutofit/>
          </a:bodyPr>
          <a:lstStyle/>
          <a:p>
            <a:r>
              <a:rPr lang="en-GB" dirty="0"/>
              <a:t>ESD Competencies</a:t>
            </a:r>
          </a:p>
        </p:txBody>
      </p:sp>
      <p:sp>
        <p:nvSpPr>
          <p:cNvPr id="6" name="TextBox 5">
            <a:extLst>
              <a:ext uri="{FF2B5EF4-FFF2-40B4-BE49-F238E27FC236}">
                <a16:creationId xmlns:a16="http://schemas.microsoft.com/office/drawing/2014/main" id="{D4082638-AF94-2CB0-3188-D660C2F86049}"/>
              </a:ext>
            </a:extLst>
          </p:cNvPr>
          <p:cNvSpPr txBox="1"/>
          <p:nvPr/>
        </p:nvSpPr>
        <p:spPr>
          <a:xfrm>
            <a:off x="304800" y="5123543"/>
            <a:ext cx="4630057" cy="923330"/>
          </a:xfrm>
          <a:prstGeom prst="rect">
            <a:avLst/>
          </a:prstGeom>
          <a:noFill/>
        </p:spPr>
        <p:txBody>
          <a:bodyPr wrap="square" rtlCol="0">
            <a:spAutoFit/>
          </a:bodyPr>
          <a:lstStyle/>
          <a:p>
            <a:r>
              <a:rPr lang="en-GB" dirty="0"/>
              <a:t>St Andrews pledges on Sustainability – see </a:t>
            </a:r>
            <a:r>
              <a:rPr lang="en-GB" dirty="0">
                <a:hlinkClick r:id="rId3"/>
              </a:rPr>
              <a:t>https://www.st-andrews.ac.uk/sustainability/</a:t>
            </a:r>
            <a:r>
              <a:rPr lang="en-GB" dirty="0"/>
              <a:t> </a:t>
            </a:r>
          </a:p>
        </p:txBody>
      </p:sp>
    </p:spTree>
    <p:extLst>
      <p:ext uri="{BB962C8B-B14F-4D97-AF65-F5344CB8AC3E}">
        <p14:creationId xmlns:p14="http://schemas.microsoft.com/office/powerpoint/2010/main" val="232274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1172421" y="923191"/>
            <a:ext cx="9964502" cy="999393"/>
          </a:xfrm>
        </p:spPr>
        <p:txBody>
          <a:bodyPr>
            <a:normAutofit fontScale="90000"/>
          </a:bodyPr>
          <a:lstStyle/>
          <a:p>
            <a:r>
              <a:rPr lang="en-US" dirty="0"/>
              <a:t>Contents</a:t>
            </a:r>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044819" y="2211265"/>
            <a:ext cx="9459058" cy="3398837"/>
          </a:xfrm>
        </p:spPr>
        <p:txBody>
          <a:bodyPr>
            <a:normAutofit lnSpcReduction="10000"/>
          </a:bodyPr>
          <a:lstStyle/>
          <a:p>
            <a:r>
              <a:rPr lang="en-US" dirty="0"/>
              <a:t>01 Teaching Context: ‘Words and Music’</a:t>
            </a:r>
          </a:p>
          <a:p>
            <a:r>
              <a:rPr lang="en-US" dirty="0"/>
              <a:t>02 Theory-lite: “listening to the world”</a:t>
            </a:r>
          </a:p>
          <a:p>
            <a:r>
              <a:rPr lang="en-US" dirty="0"/>
              <a:t>03 The assessment brief</a:t>
            </a:r>
          </a:p>
          <a:p>
            <a:r>
              <a:rPr lang="en-US" dirty="0"/>
              <a:t>04 Case Study 1: Lucy Reynolds, Climate Change Protest (The Sea)</a:t>
            </a:r>
          </a:p>
          <a:p>
            <a:r>
              <a:rPr lang="en-US" dirty="0"/>
              <a:t>05 Case Study 2: Kirstin Spence, ‘On the Verge of Extinction;’</a:t>
            </a:r>
          </a:p>
          <a:p>
            <a:r>
              <a:rPr lang="en-US" dirty="0"/>
              <a:t>06 Case Study 3: Lexie Dykes, Home</a:t>
            </a:r>
          </a:p>
          <a:p>
            <a:endParaRPr lang="en-US" dirty="0"/>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1/12/2023</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286551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BE394849-EE6D-4358-A824-BBF6E518EAEA}"/>
              </a:ext>
            </a:extLst>
          </p:cNvPr>
          <p:cNvSpPr>
            <a:spLocks noGrp="1"/>
          </p:cNvSpPr>
          <p:nvPr>
            <p:ph type="body" sz="quarter" idx="15"/>
          </p:nvPr>
        </p:nvSpPr>
        <p:spPr/>
        <p:txBody>
          <a:bodyPr/>
          <a:lstStyle/>
          <a:p>
            <a:r>
              <a:rPr lang="en-US" dirty="0"/>
              <a:t>01</a:t>
            </a:r>
          </a:p>
        </p:txBody>
      </p:sp>
      <p:sp>
        <p:nvSpPr>
          <p:cNvPr id="18" name="Title 17">
            <a:extLst>
              <a:ext uri="{FF2B5EF4-FFF2-40B4-BE49-F238E27FC236}">
                <a16:creationId xmlns:a16="http://schemas.microsoft.com/office/drawing/2014/main" id="{EA6B7DE5-BFCC-4EEF-9609-8AA1C7CAD3B0}"/>
              </a:ext>
            </a:extLst>
          </p:cNvPr>
          <p:cNvSpPr>
            <a:spLocks noGrp="1"/>
          </p:cNvSpPr>
          <p:nvPr>
            <p:ph type="title"/>
          </p:nvPr>
        </p:nvSpPr>
        <p:spPr/>
        <p:txBody>
          <a:bodyPr/>
          <a:lstStyle/>
          <a:p>
            <a:r>
              <a:rPr lang="en-US" dirty="0"/>
              <a:t>Module Context</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438150" y="2009776"/>
            <a:ext cx="5257799" cy="4324350"/>
          </a:xfrm>
        </p:spPr>
        <p:txBody>
          <a:bodyPr>
            <a:normAutofit fontScale="92500" lnSpcReduction="20000"/>
          </a:bodyPr>
          <a:lstStyle/>
          <a:p>
            <a:pPr marL="285750" indent="-285750">
              <a:buFont typeface="Arial" panose="020B0604020202020204" pitchFamily="34" charset="0"/>
              <a:buChar char="•"/>
            </a:pPr>
            <a:r>
              <a:rPr lang="en-US" dirty="0"/>
              <a:t>“Words and Music” is a liberal arts elective module designed for first year students at the University of St Andrews, not specialist music students, some who will have (advanced) musical skills, others who won’t have much prior formal music education.</a:t>
            </a:r>
          </a:p>
          <a:p>
            <a:pPr marL="285750" indent="-285750">
              <a:buFont typeface="Arial" panose="020B0604020202020204" pitchFamily="34" charset="0"/>
              <a:buChar char="•"/>
            </a:pPr>
            <a:r>
              <a:rPr lang="en-US" dirty="0"/>
              <a:t>Key questions: how do words shape musical form, and how can music add affective and imaginative depth to words?</a:t>
            </a:r>
          </a:p>
          <a:p>
            <a:pPr marL="285750" indent="-285750">
              <a:buFont typeface="Arial" panose="020B0604020202020204" pitchFamily="34" charset="0"/>
              <a:buChar char="•"/>
            </a:pPr>
            <a:r>
              <a:rPr lang="en-US" dirty="0"/>
              <a:t>Syllabus looks at songs from different periods and genres of “Western Music” composition, ending with a focus on contemporary ‘soundscape’ composition – including songs which ‘sample’ sounds found in the world.</a:t>
            </a:r>
          </a:p>
        </p:txBody>
      </p:sp>
      <p:sp>
        <p:nvSpPr>
          <p:cNvPr id="34" name="Date Placeholder 33">
            <a:extLst>
              <a:ext uri="{FF2B5EF4-FFF2-40B4-BE49-F238E27FC236}">
                <a16:creationId xmlns:a16="http://schemas.microsoft.com/office/drawing/2014/main" id="{D30A968E-AB03-4BB5-BF8E-EB31DFD33B17}"/>
              </a:ext>
            </a:extLst>
          </p:cNvPr>
          <p:cNvSpPr>
            <a:spLocks noGrp="1"/>
          </p:cNvSpPr>
          <p:nvPr>
            <p:ph type="dt" sz="half" idx="2"/>
          </p:nvPr>
        </p:nvSpPr>
        <p:spPr/>
        <p:txBody>
          <a:bodyPr/>
          <a:lstStyle/>
          <a:p>
            <a:fld id="{9FEF76E7-2EBE-4103-B764-AD23619BE076}" type="datetime1">
              <a:rPr lang="en-US" smtClean="0"/>
              <a:pPr/>
              <a:t>1/12/2023</a:t>
            </a:fld>
            <a:endParaRPr lang="en-US" dirty="0"/>
          </a:p>
        </p:txBody>
      </p:sp>
      <p:sp>
        <p:nvSpPr>
          <p:cNvPr id="35" name="Slide Number Placeholder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5" name="TextBox 4">
            <a:extLst>
              <a:ext uri="{FF2B5EF4-FFF2-40B4-BE49-F238E27FC236}">
                <a16:creationId xmlns:a16="http://schemas.microsoft.com/office/drawing/2014/main" id="{8FBEE62D-0C5C-EC06-B8F6-941E9C8368BB}"/>
              </a:ext>
            </a:extLst>
          </p:cNvPr>
          <p:cNvSpPr txBox="1"/>
          <p:nvPr/>
        </p:nvSpPr>
        <p:spPr>
          <a:xfrm>
            <a:off x="6209721" y="4776643"/>
            <a:ext cx="5021695" cy="1477328"/>
          </a:xfrm>
          <a:prstGeom prst="rect">
            <a:avLst/>
          </a:prstGeom>
          <a:noFill/>
        </p:spPr>
        <p:txBody>
          <a:bodyPr wrap="square" rtlCol="0">
            <a:spAutoFit/>
          </a:bodyPr>
          <a:lstStyle/>
          <a:p>
            <a:r>
              <a:rPr lang="en-GB" dirty="0"/>
              <a:t>A soundscape is a recording of the sounds heard in a specific area, which – when thoughtfully curated – can help direct a listener’s attention to a particular phenomenon.</a:t>
            </a:r>
          </a:p>
        </p:txBody>
      </p:sp>
      <p:pic>
        <p:nvPicPr>
          <p:cNvPr id="9" name="Picture Placeholder 8" descr="A bird sitting on a tree branch&#10;&#10;Description automatically generated with medium confidence">
            <a:extLst>
              <a:ext uri="{FF2B5EF4-FFF2-40B4-BE49-F238E27FC236}">
                <a16:creationId xmlns:a16="http://schemas.microsoft.com/office/drawing/2014/main" id="{0F7A37B1-6C9A-63B7-8A3C-C990C0360CF7}"/>
              </a:ext>
            </a:extLst>
          </p:cNvPr>
          <p:cNvPicPr>
            <a:picLocks noGrp="1" noChangeAspect="1"/>
          </p:cNvPicPr>
          <p:nvPr>
            <p:ph type="pic" sz="quarter" idx="10"/>
          </p:nvPr>
        </p:nvPicPr>
        <p:blipFill>
          <a:blip r:embed="rId2"/>
          <a:srcRect t="3226" b="3226"/>
          <a:stretch>
            <a:fillRect/>
          </a:stretch>
        </p:blipFill>
        <p:spPr/>
      </p:pic>
      <p:sp>
        <p:nvSpPr>
          <p:cNvPr id="12" name="TextBox 11">
            <a:extLst>
              <a:ext uri="{FF2B5EF4-FFF2-40B4-BE49-F238E27FC236}">
                <a16:creationId xmlns:a16="http://schemas.microsoft.com/office/drawing/2014/main" id="{7D52C9D1-664F-303A-73AD-A3083FF450CA}"/>
              </a:ext>
            </a:extLst>
          </p:cNvPr>
          <p:cNvSpPr txBox="1"/>
          <p:nvPr/>
        </p:nvSpPr>
        <p:spPr>
          <a:xfrm>
            <a:off x="6976918" y="3776230"/>
            <a:ext cx="4895273" cy="523220"/>
          </a:xfrm>
          <a:prstGeom prst="rect">
            <a:avLst/>
          </a:prstGeom>
          <a:noFill/>
        </p:spPr>
        <p:txBody>
          <a:bodyPr wrap="square" rtlCol="0">
            <a:spAutoFit/>
          </a:bodyPr>
          <a:lstStyle/>
          <a:p>
            <a:r>
              <a:rPr lang="en-GB" sz="1400" i="1" dirty="0"/>
              <a:t>Image: Blackbird in apple tree, by Ewan Bellamy, Licensed CC BY0-NC-ND 2.0</a:t>
            </a:r>
          </a:p>
        </p:txBody>
      </p:sp>
    </p:spTree>
    <p:extLst>
      <p:ext uri="{BB962C8B-B14F-4D97-AF65-F5344CB8AC3E}">
        <p14:creationId xmlns:p14="http://schemas.microsoft.com/office/powerpoint/2010/main" val="237129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B74BB8A-7BAA-4A6E-9CC4-CB382C68DEEC}"/>
              </a:ext>
            </a:extLst>
          </p:cNvPr>
          <p:cNvSpPr>
            <a:spLocks noGrp="1"/>
          </p:cNvSpPr>
          <p:nvPr>
            <p:ph type="body" sz="quarter" idx="13"/>
          </p:nvPr>
        </p:nvSpPr>
        <p:spPr>
          <a:xfrm>
            <a:off x="713336" y="413083"/>
            <a:ext cx="2378075" cy="1111250"/>
          </a:xfrm>
        </p:spPr>
        <p:txBody>
          <a:bodyPr/>
          <a:lstStyle/>
          <a:p>
            <a:r>
              <a:rPr lang="en-US" dirty="0"/>
              <a:t>02</a:t>
            </a:r>
          </a:p>
        </p:txBody>
      </p:sp>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2963264" y="692221"/>
            <a:ext cx="6674802" cy="655320"/>
          </a:xfrm>
        </p:spPr>
        <p:txBody>
          <a:bodyPr>
            <a:normAutofit fontScale="90000"/>
          </a:bodyPr>
          <a:lstStyle/>
          <a:p>
            <a:r>
              <a:rPr lang="en-US" dirty="0"/>
              <a:t>Soundscape Theory-lite</a:t>
            </a:r>
          </a:p>
        </p:txBody>
      </p:sp>
      <p:graphicFrame>
        <p:nvGraphicFramePr>
          <p:cNvPr id="11" name="TextBox 1">
            <a:extLst>
              <a:ext uri="{FF2B5EF4-FFF2-40B4-BE49-F238E27FC236}">
                <a16:creationId xmlns:a16="http://schemas.microsoft.com/office/drawing/2014/main" id="{5262A909-CFEE-E75D-122A-02DECFC67F2E}"/>
              </a:ext>
            </a:extLst>
          </p:cNvPr>
          <p:cNvGraphicFramePr/>
          <p:nvPr>
            <p:extLst>
              <p:ext uri="{D42A27DB-BD31-4B8C-83A1-F6EECF244321}">
                <p14:modId xmlns:p14="http://schemas.microsoft.com/office/powerpoint/2010/main" val="1286108745"/>
              </p:ext>
            </p:extLst>
          </p:nvPr>
        </p:nvGraphicFramePr>
        <p:xfrm>
          <a:off x="541923" y="1663146"/>
          <a:ext cx="10735677"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01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371F5-EAAD-4ADC-8D3F-1CBB98D52839}"/>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gn="l"/>
            <a:r>
              <a:rPr lang="en-US" sz="4100">
                <a:solidFill>
                  <a:schemeClr val="tx1"/>
                </a:solidFill>
                <a:ea typeface="+mj-ea"/>
                <a:cs typeface="+mj-cs"/>
              </a:rPr>
              <a:t>03 The Assessment Brief</a:t>
            </a:r>
          </a:p>
        </p:txBody>
      </p:sp>
      <p:sp>
        <p:nvSpPr>
          <p:cNvPr id="3" name="Content Placeholder 2">
            <a:extLst>
              <a:ext uri="{FF2B5EF4-FFF2-40B4-BE49-F238E27FC236}">
                <a16:creationId xmlns:a16="http://schemas.microsoft.com/office/drawing/2014/main" id="{9B4F86E2-5C38-620D-5C64-3387BEDF222C}"/>
              </a:ext>
            </a:extLst>
          </p:cNvPr>
          <p:cNvSpPr>
            <a:spLocks noGrp="1"/>
          </p:cNvSpPr>
          <p:nvPr>
            <p:ph sz="quarter" idx="11"/>
          </p:nvPr>
        </p:nvSpPr>
        <p:spPr>
          <a:xfrm>
            <a:off x="4965431" y="2438400"/>
            <a:ext cx="6586489" cy="3785419"/>
          </a:xfrm>
        </p:spPr>
        <p:txBody>
          <a:bodyPr vert="horz" lIns="91440" tIns="45720" rIns="91440" bIns="45720" rtlCol="0">
            <a:normAutofit/>
          </a:bodyPr>
          <a:lstStyle/>
          <a:p>
            <a:pPr>
              <a:lnSpc>
                <a:spcPct val="90000"/>
              </a:lnSpc>
            </a:pPr>
            <a:r>
              <a:rPr lang="en-US" sz="1600" dirty="0"/>
              <a:t>Words-and-music final project: sound file (mp3) and commentary</a:t>
            </a:r>
          </a:p>
          <a:p>
            <a:pPr>
              <a:lnSpc>
                <a:spcPct val="90000"/>
              </a:lnSpc>
            </a:pPr>
            <a:r>
              <a:rPr lang="en-US" sz="1600" dirty="0"/>
              <a:t>Create a sound file that demonstrates how words and sounds can combine to make musical meaning.  This may be a ‘soundscape’ interaction between words and various types of ‘found’ sound.</a:t>
            </a:r>
          </a:p>
          <a:p>
            <a:pPr>
              <a:lnSpc>
                <a:spcPct val="90000"/>
              </a:lnSpc>
            </a:pPr>
            <a:r>
              <a:rPr lang="en-US" sz="1600" dirty="0"/>
              <a:t>The commentary will position the song in a relevant listening context and explain the principles of design and meaning behind your piece.</a:t>
            </a:r>
          </a:p>
          <a:p>
            <a:pPr>
              <a:lnSpc>
                <a:spcPct val="90000"/>
              </a:lnSpc>
            </a:pPr>
            <a:r>
              <a:rPr lang="en-US" sz="1600" dirty="0"/>
              <a:t>Using e.g. mobile phones to record, and open access Audacity software to do basic editing.</a:t>
            </a:r>
          </a:p>
          <a:p>
            <a:pPr>
              <a:lnSpc>
                <a:spcPct val="90000"/>
              </a:lnSpc>
            </a:pPr>
            <a:r>
              <a:rPr lang="en-US" sz="1600" dirty="0"/>
              <a:t>Aim to give students creative control over how they respond to the module content – learning through creative play</a:t>
            </a:r>
          </a:p>
        </p:txBody>
      </p:sp>
      <p:sp>
        <p:nvSpPr>
          <p:cNvPr id="8" name="Date Placeholder 7">
            <a:extLst>
              <a:ext uri="{FF2B5EF4-FFF2-40B4-BE49-F238E27FC236}">
                <a16:creationId xmlns:a16="http://schemas.microsoft.com/office/drawing/2014/main" id="{E9F303BF-0A3C-497A-B99B-BEA514C0269A}"/>
              </a:ext>
            </a:extLst>
          </p:cNvPr>
          <p:cNvSpPr>
            <a:spLocks noGrp="1"/>
          </p:cNvSpPr>
          <p:nvPr>
            <p:ph type="dt" sz="half" idx="2"/>
          </p:nvPr>
        </p:nvSpPr>
        <p:spPr>
          <a:xfrm>
            <a:off x="838200" y="6356350"/>
            <a:ext cx="2049855" cy="365125"/>
          </a:xfrm>
        </p:spPr>
        <p:txBody>
          <a:bodyPr vert="horz" lIns="91440" tIns="45720" rIns="91440" bIns="45720" rtlCol="0" anchor="ctr">
            <a:normAutofit/>
          </a:bodyPr>
          <a:lstStyle/>
          <a:p>
            <a:pPr>
              <a:spcAft>
                <a:spcPts val="600"/>
              </a:spcAft>
              <a:defRPr/>
            </a:pPr>
            <a:fld id="{BEE4C197-EFE5-4623-8631-61DB25EC0F85}" type="datetime1">
              <a:rPr lang="en-US" sz="1200">
                <a:solidFill>
                  <a:srgbClr val="FFFFFF"/>
                </a:solidFill>
                <a:latin typeface="Calibri" panose="020F0502020204030204"/>
              </a:rPr>
              <a:pPr>
                <a:spcAft>
                  <a:spcPts val="600"/>
                </a:spcAft>
                <a:defRPr/>
              </a:pPr>
              <a:t>1/12/2023</a:t>
            </a:fld>
            <a:endParaRPr lang="en-US" sz="1200">
              <a:solidFill>
                <a:srgbClr val="FFFFFF"/>
              </a:solidFill>
              <a:latin typeface="Calibri" panose="020F0502020204030204"/>
            </a:endParaRPr>
          </a:p>
        </p:txBody>
      </p:sp>
      <p:pic>
        <p:nvPicPr>
          <p:cNvPr id="6" name="Picture 5" descr="Graphical user interface, application&#10;&#10;Description automatically generated">
            <a:extLst>
              <a:ext uri="{FF2B5EF4-FFF2-40B4-BE49-F238E27FC236}">
                <a16:creationId xmlns:a16="http://schemas.microsoft.com/office/drawing/2014/main" id="{F9B5BAF6-8A40-E1EB-FDD8-83F73D5B3E9D}"/>
              </a:ext>
            </a:extLst>
          </p:cNvPr>
          <p:cNvPicPr>
            <a:picLocks noChangeAspect="1"/>
          </p:cNvPicPr>
          <p:nvPr/>
        </p:nvPicPr>
        <p:blipFill rotWithShape="1">
          <a:blip r:embed="rId2"/>
          <a:srcRect r="16347" b="4"/>
          <a:stretch/>
        </p:blipFill>
        <p:spPr>
          <a:xfrm>
            <a:off x="20" y="10"/>
            <a:ext cx="4635571" cy="6857990"/>
          </a:xfrm>
          <a:prstGeom prst="rect">
            <a:avLst/>
          </a:prstGeom>
          <a:effectLst/>
        </p:spPr>
      </p:pic>
      <p:cxnSp>
        <p:nvCxnSpPr>
          <p:cNvPr id="23" name="Straight Connector 2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D9FF"/>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057E93D-BB39-4013-A843-780147924DB7}"/>
              </a:ext>
            </a:extLst>
          </p:cNvPr>
          <p:cNvSpPr>
            <a:spLocks noGrp="1"/>
          </p:cNvSpPr>
          <p:nvPr>
            <p:ph type="sldNum" sz="quarter" idx="4"/>
          </p:nvPr>
        </p:nvSpPr>
        <p:spPr>
          <a:xfrm>
            <a:off x="10167042" y="6356350"/>
            <a:ext cx="1186758" cy="365125"/>
          </a:xfrm>
        </p:spPr>
        <p:txBody>
          <a:bodyPr vert="horz" lIns="91440" tIns="45720" rIns="91440" bIns="45720" rtlCol="0" anchor="ctr">
            <a:normAutofit/>
          </a:bodyPr>
          <a:lstStyle/>
          <a:p>
            <a:pPr>
              <a:spcAft>
                <a:spcPts val="600"/>
              </a:spcAft>
              <a:defRPr/>
            </a:pPr>
            <a:fld id="{294A09A9-5501-47C1-A89A-A340965A2BE2}" type="slidenum">
              <a:rPr lang="en-US" sz="1200" smtClean="0">
                <a:solidFill>
                  <a:prstClr val="black">
                    <a:tint val="75000"/>
                  </a:prstClr>
                </a:solidFill>
                <a:latin typeface="Calibri" panose="020F0502020204030204"/>
                <a:cs typeface="+mn-cs"/>
              </a:rPr>
              <a:pPr>
                <a:spcAft>
                  <a:spcPts val="600"/>
                </a:spcAft>
                <a:defRPr/>
              </a:pPr>
              <a:t>6</a:t>
            </a:fld>
            <a:endParaRPr lang="en-US" sz="120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52738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100" kern="1200">
                <a:solidFill>
                  <a:srgbClr val="FFFFFF"/>
                </a:solidFill>
                <a:latin typeface="+mj-lt"/>
                <a:ea typeface="+mj-ea"/>
                <a:cs typeface="+mj-cs"/>
              </a:rPr>
              <a:t>Assessment Feedback Grid</a:t>
            </a:r>
          </a:p>
        </p:txBody>
      </p:sp>
      <p:pic>
        <p:nvPicPr>
          <p:cNvPr id="7" name="Content Placeholder 6">
            <a:extLst>
              <a:ext uri="{FF2B5EF4-FFF2-40B4-BE49-F238E27FC236}">
                <a16:creationId xmlns:a16="http://schemas.microsoft.com/office/drawing/2014/main" id="{76B3E861-9D96-5B4C-A1D9-6275EC67A300}"/>
              </a:ext>
            </a:extLst>
          </p:cNvPr>
          <p:cNvPicPr>
            <a:picLocks noGrp="1" noChangeAspect="1"/>
          </p:cNvPicPr>
          <p:nvPr>
            <p:ph sz="quarter" idx="11"/>
          </p:nvPr>
        </p:nvPicPr>
        <p:blipFill>
          <a:blip r:embed="rId2"/>
          <a:stretch>
            <a:fillRect/>
          </a:stretch>
        </p:blipFill>
        <p:spPr>
          <a:xfrm>
            <a:off x="4777316" y="1105446"/>
            <a:ext cx="6780700" cy="4644778"/>
          </a:xfrm>
          <a:prstGeom prst="rect">
            <a:avLst/>
          </a:prstGeom>
        </p:spPr>
      </p:pic>
      <p:sp>
        <p:nvSpPr>
          <p:cNvPr id="14" name="Date Placeholder 13">
            <a:extLst>
              <a:ext uri="{FF2B5EF4-FFF2-40B4-BE49-F238E27FC236}">
                <a16:creationId xmlns:a16="http://schemas.microsoft.com/office/drawing/2014/main" id="{EF6002B2-219C-4BAA-A95C-36538E39AEAC}"/>
              </a:ext>
            </a:extLst>
          </p:cNvPr>
          <p:cNvSpPr>
            <a:spLocks noGrp="1"/>
          </p:cNvSpPr>
          <p:nvPr>
            <p:ph type="dt" sz="half" idx="2"/>
          </p:nvPr>
        </p:nvSpPr>
        <p:spPr>
          <a:xfrm>
            <a:off x="8842248" y="6356350"/>
            <a:ext cx="1997202" cy="365125"/>
          </a:xfrm>
        </p:spPr>
        <p:txBody>
          <a:bodyPr vert="horz" lIns="91440" tIns="45720" rIns="91440" bIns="45720" rtlCol="0" anchor="ctr">
            <a:normAutofit/>
          </a:bodyPr>
          <a:lstStyle/>
          <a:p>
            <a:pPr algn="r">
              <a:spcAft>
                <a:spcPts val="600"/>
              </a:spcAft>
            </a:pPr>
            <a:fld id="{27AB0102-8ACA-4214-A839-9665520705F6}" type="datetime1">
              <a:rPr lang="en-US" sz="1200">
                <a:solidFill>
                  <a:schemeClr val="tx1">
                    <a:alpha val="80000"/>
                  </a:schemeClr>
                </a:solidFill>
              </a:rPr>
              <a:pPr algn="r">
                <a:spcAft>
                  <a:spcPts val="600"/>
                </a:spcAft>
              </a:pPr>
              <a:t>1/12/2023</a:t>
            </a:fld>
            <a:endParaRPr lang="en-US" sz="1200">
              <a:solidFill>
                <a:schemeClr val="tx1">
                  <a:alpha val="80000"/>
                </a:schemeClr>
              </a:solidFill>
            </a:endParaRPr>
          </a:p>
        </p:txBody>
      </p:sp>
      <p:sp>
        <p:nvSpPr>
          <p:cNvPr id="15" name="Slide Number Placeholder 14">
            <a:extLst>
              <a:ext uri="{FF2B5EF4-FFF2-40B4-BE49-F238E27FC236}">
                <a16:creationId xmlns:a16="http://schemas.microsoft.com/office/drawing/2014/main" id="{5515DA6F-E486-4C5A-B98C-B1ACDA64D455}"/>
              </a:ext>
            </a:extLst>
          </p:cNvPr>
          <p:cNvSpPr>
            <a:spLocks noGrp="1"/>
          </p:cNvSpPr>
          <p:nvPr>
            <p:ph type="sldNum" sz="quarter" idx="4"/>
          </p:nvPr>
        </p:nvSpPr>
        <p:spPr>
          <a:xfrm>
            <a:off x="11034184" y="6356350"/>
            <a:ext cx="514349" cy="365125"/>
          </a:xfrm>
        </p:spPr>
        <p:txBody>
          <a:bodyPr vert="horz" lIns="91440" tIns="45720" rIns="91440" bIns="45720" rtlCol="0" anchor="ctr">
            <a:normAutofit/>
          </a:bodyPr>
          <a:lstStyle/>
          <a:p>
            <a:pPr>
              <a:spcAft>
                <a:spcPts val="600"/>
              </a:spcAft>
            </a:pPr>
            <a:fld id="{294A09A9-5501-47C1-A89A-A340965A2BE2}" type="slidenum">
              <a:rPr lang="en-US" sz="1200">
                <a:solidFill>
                  <a:schemeClr val="tx1">
                    <a:alpha val="80000"/>
                  </a:schemeClr>
                </a:solidFill>
                <a:latin typeface="+mn-lt"/>
                <a:cs typeface="+mn-cs"/>
              </a:rPr>
              <a:pPr>
                <a:spcAft>
                  <a:spcPts val="600"/>
                </a:spcAft>
              </a:pPr>
              <a:t>7</a:t>
            </a:fld>
            <a:endParaRPr lang="en-US" sz="1200">
              <a:solidFill>
                <a:schemeClr val="tx1">
                  <a:alpha val="80000"/>
                </a:schemeClr>
              </a:solidFill>
              <a:latin typeface="+mn-lt"/>
              <a:cs typeface="+mn-cs"/>
            </a:endParaRPr>
          </a:p>
        </p:txBody>
      </p:sp>
    </p:spTree>
    <p:extLst>
      <p:ext uri="{BB962C8B-B14F-4D97-AF65-F5344CB8AC3E}">
        <p14:creationId xmlns:p14="http://schemas.microsoft.com/office/powerpoint/2010/main" val="421291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A931-F348-4A41-A5F4-69657F3CA0F6}"/>
              </a:ext>
            </a:extLst>
          </p:cNvPr>
          <p:cNvSpPr>
            <a:spLocks noGrp="1"/>
          </p:cNvSpPr>
          <p:nvPr>
            <p:ph type="title"/>
          </p:nvPr>
        </p:nvSpPr>
        <p:spPr/>
        <p:txBody>
          <a:bodyPr/>
          <a:lstStyle/>
          <a:p>
            <a:r>
              <a:rPr lang="en-US" dirty="0"/>
              <a:t>Case Studies</a:t>
            </a:r>
          </a:p>
        </p:txBody>
      </p:sp>
      <p:pic>
        <p:nvPicPr>
          <p:cNvPr id="30" name="Picture Placeholder 29" descr="close up of leaves">
            <a:extLst>
              <a:ext uri="{FF2B5EF4-FFF2-40B4-BE49-F238E27FC236}">
                <a16:creationId xmlns:a16="http://schemas.microsoft.com/office/drawing/2014/main" id="{F17D888B-B94F-48D0-ABAF-32CE1164DE5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p:pic>
      <p:sp>
        <p:nvSpPr>
          <p:cNvPr id="3" name="Content Placeholder 2">
            <a:extLst>
              <a:ext uri="{FF2B5EF4-FFF2-40B4-BE49-F238E27FC236}">
                <a16:creationId xmlns:a16="http://schemas.microsoft.com/office/drawing/2014/main" id="{B34BD264-B274-4D4C-8E2B-C6F7606B254F}"/>
              </a:ext>
            </a:extLst>
          </p:cNvPr>
          <p:cNvSpPr>
            <a:spLocks noGrp="1"/>
          </p:cNvSpPr>
          <p:nvPr>
            <p:ph idx="4294967295"/>
          </p:nvPr>
        </p:nvSpPr>
        <p:spPr>
          <a:xfrm>
            <a:off x="979932" y="3556002"/>
            <a:ext cx="9992868" cy="2286000"/>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ea typeface="+mn-ea"/>
                <a:cs typeface="Biome Light" panose="020B0303030204020804" pitchFamily="34" charset="0"/>
              </a:rPr>
              <a:t>Student Responses included:</a:t>
            </a:r>
          </a:p>
          <a:p>
            <a:pPr>
              <a:defRPr/>
            </a:pPr>
            <a:r>
              <a:rPr lang="en-US" sz="1600" dirty="0">
                <a:solidFill>
                  <a:schemeClr val="tx2">
                    <a:lumMod val="50000"/>
                  </a:schemeClr>
                </a:solidFill>
                <a:cs typeface="Biome Light" panose="020B0303030204020804" pitchFamily="34" charset="0"/>
              </a:rPr>
              <a:t>Quite a few who used this task to meditate on a variety of psychological processes, neurodiversity issues, and mental health challenges (broadly, how songs connect emotions with framing words)</a:t>
            </a:r>
          </a:p>
          <a:p>
            <a:pPr>
              <a:defRPr/>
            </a:pPr>
            <a:r>
              <a:rPr lang="en-US" sz="1600" dirty="0">
                <a:solidFill>
                  <a:schemeClr val="tx2">
                    <a:lumMod val="50000"/>
                  </a:schemeClr>
                </a:solidFill>
                <a:cs typeface="Biome Light" panose="020B0303030204020804" pitchFamily="34" charset="0"/>
              </a:rPr>
              <a:t>A few who wrote conventional pop songs reflecting on how these connected with material from earlier in the semester</a:t>
            </a:r>
          </a:p>
          <a:p>
            <a:pPr>
              <a:defRPr/>
            </a:pPr>
            <a:r>
              <a:rPr lang="en-US" sz="1600" dirty="0">
                <a:solidFill>
                  <a:srgbClr val="C0C9C2">
                    <a:lumMod val="50000"/>
                  </a:srgbClr>
                </a:solidFill>
                <a:cs typeface="Biome Light" panose="020B0303030204020804" pitchFamily="34" charset="0"/>
              </a:rPr>
              <a:t>Some who engaged strongly in the ‘eco-poetic’ agenda, including the three following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ea typeface="+mn-ea"/>
              <a:cs typeface="Biome Light" panose="020B0303030204020804" pitchFamily="34" charset="0"/>
            </a:endParaRPr>
          </a:p>
          <a:p>
            <a:endParaRPr lang="en-US" sz="1600" dirty="0">
              <a:solidFill>
                <a:schemeClr val="tx2">
                  <a:lumMod val="50000"/>
                </a:schemeClr>
              </a:solidFill>
              <a:cs typeface="Biome Light" panose="020B0303030204020804" pitchFamily="34" charset="0"/>
            </a:endParaRPr>
          </a:p>
        </p:txBody>
      </p:sp>
      <p:sp>
        <p:nvSpPr>
          <p:cNvPr id="38" name="Date Placeholder 37">
            <a:extLst>
              <a:ext uri="{FF2B5EF4-FFF2-40B4-BE49-F238E27FC236}">
                <a16:creationId xmlns:a16="http://schemas.microsoft.com/office/drawing/2014/main" id="{44BB509D-E79A-48CF-9C7A-2B385FD379AF}"/>
              </a:ext>
            </a:extLst>
          </p:cNvPr>
          <p:cNvSpPr>
            <a:spLocks noGrp="1"/>
          </p:cNvSpPr>
          <p:nvPr>
            <p:ph type="dt" sz="half" idx="2"/>
          </p:nvPr>
        </p:nvSpPr>
        <p:spPr/>
        <p:txBody>
          <a:bodyPr/>
          <a:lstStyle/>
          <a:p>
            <a:fld id="{478CD27B-109C-41C9-9CF4-85F532F66BBB}" type="datetime1">
              <a:rPr lang="en-US" smtClean="0"/>
              <a:t>1/12/2023</a:t>
            </a:fld>
            <a:endParaRPr lang="en-US" dirty="0"/>
          </a:p>
        </p:txBody>
      </p:sp>
      <p:sp>
        <p:nvSpPr>
          <p:cNvPr id="39" name="Slide Number Placeholder 38">
            <a:extLst>
              <a:ext uri="{FF2B5EF4-FFF2-40B4-BE49-F238E27FC236}">
                <a16:creationId xmlns:a16="http://schemas.microsoft.com/office/drawing/2014/main" id="{25AC8E0E-F9A1-4D3C-8AB5-4C215FD5C66A}"/>
              </a:ext>
            </a:extLst>
          </p:cNvPr>
          <p:cNvSpPr>
            <a:spLocks noGrp="1"/>
          </p:cNvSpPr>
          <p:nvPr>
            <p:ph type="sldNum" sz="quarter" idx="4"/>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34493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7">
            <a:extLst>
              <a:ext uri="{FF2B5EF4-FFF2-40B4-BE49-F238E27FC236}">
                <a16:creationId xmlns:a16="http://schemas.microsoft.com/office/drawing/2014/main" id="{BF59AC89-2307-4F1C-962F-D954A6C80A28}"/>
              </a:ext>
            </a:extLst>
          </p:cNvPr>
          <p:cNvSpPr>
            <a:spLocks noGrp="1"/>
          </p:cNvSpPr>
          <p:nvPr>
            <p:ph type="title"/>
          </p:nvPr>
        </p:nvSpPr>
        <p:spPr>
          <a:xfrm>
            <a:off x="838201" y="365125"/>
            <a:ext cx="5251316" cy="1807305"/>
          </a:xfrm>
        </p:spPr>
        <p:txBody>
          <a:bodyPr vert="horz" lIns="91440" tIns="45720" rIns="91440" bIns="45720" rtlCol="0" anchor="ctr">
            <a:normAutofit/>
          </a:bodyPr>
          <a:lstStyle/>
          <a:p>
            <a:pPr>
              <a:lnSpc>
                <a:spcPct val="90000"/>
              </a:lnSpc>
              <a:spcBef>
                <a:spcPct val="0"/>
              </a:spcBef>
            </a:pPr>
            <a:r>
              <a:rPr lang="en-US" sz="2800">
                <a:solidFill>
                  <a:schemeClr val="tx1"/>
                </a:solidFill>
              </a:rPr>
              <a:t>Case Study 1: Lucy Reynolds, </a:t>
            </a:r>
            <a:br>
              <a:rPr lang="en-US" sz="2800">
                <a:solidFill>
                  <a:schemeClr val="tx1"/>
                </a:solidFill>
              </a:rPr>
            </a:br>
            <a:br>
              <a:rPr lang="en-US" sz="2800">
                <a:solidFill>
                  <a:schemeClr val="tx1"/>
                </a:solidFill>
              </a:rPr>
            </a:br>
            <a:r>
              <a:rPr lang="en-US" sz="2800">
                <a:solidFill>
                  <a:schemeClr val="tx1"/>
                </a:solidFill>
              </a:rPr>
              <a:t>Example provided with Lucy’s permission. Lucy </a:t>
            </a:r>
          </a:p>
        </p:txBody>
      </p:sp>
      <p:sp>
        <p:nvSpPr>
          <p:cNvPr id="24" name="TextBox 23">
            <a:extLst>
              <a:ext uri="{FF2B5EF4-FFF2-40B4-BE49-F238E27FC236}">
                <a16:creationId xmlns:a16="http://schemas.microsoft.com/office/drawing/2014/main" id="{9D25A50B-BB2E-4F06-82AE-76A92D7CC3B8}"/>
              </a:ext>
            </a:extLst>
          </p:cNvPr>
          <p:cNvSpPr txBox="1"/>
          <p:nvPr/>
        </p:nvSpPr>
        <p:spPr>
          <a:xfrm>
            <a:off x="320842" y="2253087"/>
            <a:ext cx="6031832" cy="3843666"/>
          </a:xfrm>
          <a:prstGeom prst="rect">
            <a:avLst/>
          </a:prstGeom>
        </p:spPr>
        <p:txBody>
          <a:bodyPr vert="horz" lIns="91440" tIns="45720" rIns="91440" bIns="45720" rtlCol="0">
            <a:normAutofit lnSpcReduction="10000"/>
          </a:bodyPr>
          <a:lstStyle>
            <a:lvl1pPr lvl="0">
              <a:lnSpc>
                <a:spcPct val="150000"/>
              </a:lnSpc>
              <a:spcBef>
                <a:spcPts val="0"/>
              </a:spcBef>
              <a:buNone/>
              <a:defRPr lang="en-US" sz="2000">
                <a:solidFill>
                  <a:schemeClr val="accent2">
                    <a:lumMod val="50000"/>
                  </a:schemeClr>
                </a:solidFill>
              </a:defRPr>
            </a:lvl1pPr>
          </a:lstStyle>
          <a:p>
            <a:pPr indent="-228600">
              <a:lnSpc>
                <a:spcPct val="90000"/>
              </a:lnSpc>
              <a:spcAft>
                <a:spcPts val="600"/>
              </a:spcAft>
              <a:buFont typeface="Arial" panose="020B0604020202020204" pitchFamily="34" charset="0"/>
              <a:buChar char="•"/>
            </a:pPr>
            <a:r>
              <a:rPr lang="en-US" dirty="0">
                <a:solidFill>
                  <a:schemeClr val="tx1"/>
                </a:solidFill>
                <a:effectLst/>
              </a:rPr>
              <a:t>“This recording explores an unfolding story within a soundscape and is about the relationship between humans and nature …(the sea in particular).”</a:t>
            </a:r>
          </a:p>
          <a:p>
            <a:pPr indent="-228600">
              <a:lnSpc>
                <a:spcPct val="90000"/>
              </a:lnSpc>
              <a:spcAft>
                <a:spcPts val="600"/>
              </a:spcAft>
              <a:buFont typeface="Arial" panose="020B0604020202020204" pitchFamily="34" charset="0"/>
              <a:buChar char="•"/>
            </a:pPr>
            <a:r>
              <a:rPr lang="en-US" dirty="0">
                <a:solidFill>
                  <a:schemeClr val="tx1"/>
                </a:solidFill>
              </a:rPr>
              <a:t>Lucy’s commentary explained she took part in the School Strike for Climate movement; her lyric was inspired by Toch’s </a:t>
            </a:r>
            <a:r>
              <a:rPr lang="en-US" i="1" dirty="0">
                <a:solidFill>
                  <a:schemeClr val="tx1"/>
                </a:solidFill>
              </a:rPr>
              <a:t>Geographical Fugue </a:t>
            </a:r>
            <a:r>
              <a:rPr lang="en-US" dirty="0">
                <a:solidFill>
                  <a:schemeClr val="tx1"/>
                </a:solidFill>
              </a:rPr>
              <a:t>and includes a list of cities and towns threatened by global sea level rise.</a:t>
            </a:r>
            <a:endParaRPr lang="en-US" i="1" dirty="0">
              <a:solidFill>
                <a:schemeClr val="tx1"/>
              </a:solidFill>
            </a:endParaRPr>
          </a:p>
          <a:p>
            <a:pPr indent="-228600">
              <a:lnSpc>
                <a:spcPct val="90000"/>
              </a:lnSpc>
              <a:spcAft>
                <a:spcPts val="600"/>
              </a:spcAft>
              <a:buFont typeface="Arial" panose="020B0604020202020204" pitchFamily="34" charset="0"/>
              <a:buChar char="•"/>
            </a:pPr>
            <a:r>
              <a:rPr lang="en-US" dirty="0">
                <a:solidFill>
                  <a:schemeClr val="tx1"/>
                </a:solidFill>
              </a:rPr>
              <a:t>The soundscape also uses radio clips about climate change, protests and conversations about this, along with water sounds recorded locally around St Andrews.</a:t>
            </a:r>
          </a:p>
          <a:p>
            <a:pPr indent="-228600">
              <a:lnSpc>
                <a:spcPct val="90000"/>
              </a:lnSpc>
              <a:spcAft>
                <a:spcPts val="600"/>
              </a:spcAft>
              <a:buFont typeface="Arial" panose="020B0604020202020204" pitchFamily="34" charset="0"/>
              <a:buChar char="•"/>
            </a:pPr>
            <a:r>
              <a:rPr lang="en-US" dirty="0">
                <a:solidFill>
                  <a:schemeClr val="tx1"/>
                </a:solidFill>
              </a:rPr>
              <a:t>A narrative of environmental disaster</a:t>
            </a:r>
          </a:p>
          <a:p>
            <a:pPr indent="-228600">
              <a:lnSpc>
                <a:spcPct val="90000"/>
              </a:lnSpc>
              <a:spcAft>
                <a:spcPts val="600"/>
              </a:spcAft>
              <a:buFont typeface="Arial" panose="020B0604020202020204" pitchFamily="34" charset="0"/>
              <a:buChar char="•"/>
            </a:pPr>
            <a:endParaRPr lang="en-US" dirty="0">
              <a:solidFill>
                <a:schemeClr val="tx1"/>
              </a:solidFill>
            </a:endParaRPr>
          </a:p>
        </p:txBody>
      </p:sp>
      <p:sp>
        <p:nvSpPr>
          <p:cNvPr id="15" name="Date Placeholder 14">
            <a:extLst>
              <a:ext uri="{FF2B5EF4-FFF2-40B4-BE49-F238E27FC236}">
                <a16:creationId xmlns:a16="http://schemas.microsoft.com/office/drawing/2014/main" id="{740F1142-57E3-40C3-9A2A-3B1C8975905A}"/>
              </a:ext>
            </a:extLst>
          </p:cNvPr>
          <p:cNvSpPr>
            <a:spLocks noGrp="1"/>
          </p:cNvSpPr>
          <p:nvPr>
            <p:ph type="dt" sz="half" idx="2"/>
          </p:nvPr>
        </p:nvSpPr>
        <p:spPr>
          <a:xfrm>
            <a:off x="838200" y="6356350"/>
            <a:ext cx="2590800" cy="365125"/>
          </a:xfrm>
        </p:spPr>
        <p:txBody>
          <a:bodyPr vert="horz" lIns="91440" tIns="45720" rIns="91440" bIns="45720" rtlCol="0" anchor="ctr">
            <a:normAutofit/>
          </a:bodyPr>
          <a:lstStyle/>
          <a:p>
            <a:pPr>
              <a:spcAft>
                <a:spcPts val="600"/>
              </a:spcAft>
              <a:defRPr/>
            </a:pPr>
            <a:fld id="{B93BF043-A0E2-48C9-80FB-0A3EF98DDCEF}" type="datetime1">
              <a:rPr lang="en-US" sz="1200" smtClean="0">
                <a:solidFill>
                  <a:prstClr val="black">
                    <a:tint val="75000"/>
                  </a:prstClr>
                </a:solidFill>
                <a:latin typeface="Calibri" panose="020F0502020204030204"/>
              </a:rPr>
              <a:pPr>
                <a:spcAft>
                  <a:spcPts val="600"/>
                </a:spcAft>
                <a:defRPr/>
              </a:pPr>
              <a:t>1/12/2023</a:t>
            </a:fld>
            <a:endParaRPr lang="en-US" sz="1200">
              <a:solidFill>
                <a:prstClr val="black">
                  <a:tint val="75000"/>
                </a:prstClr>
              </a:solidFill>
              <a:latin typeface="Calibri" panose="020F0502020204030204"/>
            </a:endParaRPr>
          </a:p>
        </p:txBody>
      </p:sp>
      <p:pic>
        <p:nvPicPr>
          <p:cNvPr id="13" name="Picture Placeholder 12">
            <a:extLst>
              <a:ext uri="{FF2B5EF4-FFF2-40B4-BE49-F238E27FC236}">
                <a16:creationId xmlns:a16="http://schemas.microsoft.com/office/drawing/2014/main" id="{51A5A3C0-E655-407D-9CFE-9E0D62FA16A8}"/>
              </a:ext>
            </a:extLst>
          </p:cNvPr>
          <p:cNvPicPr>
            <a:picLocks noGrp="1" noChangeAspect="1"/>
          </p:cNvPicPr>
          <p:nvPr>
            <p:ph type="pic" sz="quarter" idx="10"/>
          </p:nvPr>
        </p:nvPicPr>
        <p:blipFill rotWithShape="1">
          <a:blip r:embed="rId4"/>
          <a:srcRect t="14315" r="-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6" name="Slide Number Placeholder 15">
            <a:extLst>
              <a:ext uri="{FF2B5EF4-FFF2-40B4-BE49-F238E27FC236}">
                <a16:creationId xmlns:a16="http://schemas.microsoft.com/office/drawing/2014/main" id="{ED61D9CF-8ACA-4237-8E03-D79B6B89F0F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294A09A9-5501-47C1-A89A-A340965A2BE2}" type="slidenum">
              <a:rPr lang="en-US" sz="1200">
                <a:solidFill>
                  <a:srgbClr val="FFFFFF"/>
                </a:solidFill>
                <a:latin typeface="Calibri" panose="020F0502020204030204"/>
                <a:cs typeface="+mn-cs"/>
              </a:rPr>
              <a:pPr>
                <a:spcAft>
                  <a:spcPts val="600"/>
                </a:spcAft>
                <a:defRPr/>
              </a:pPr>
              <a:t>9</a:t>
            </a:fld>
            <a:endParaRPr lang="en-US" sz="1200">
              <a:solidFill>
                <a:srgbClr val="FFFFFF"/>
              </a:solidFill>
              <a:latin typeface="Calibri" panose="020F0502020204030204"/>
              <a:cs typeface="+mn-cs"/>
            </a:endParaRPr>
          </a:p>
        </p:txBody>
      </p:sp>
      <p:sp>
        <p:nvSpPr>
          <p:cNvPr id="2" name="TextBox 1">
            <a:extLst>
              <a:ext uri="{FF2B5EF4-FFF2-40B4-BE49-F238E27FC236}">
                <a16:creationId xmlns:a16="http://schemas.microsoft.com/office/drawing/2014/main" id="{03188233-F940-DD9C-48BD-91A6802DD993}"/>
              </a:ext>
            </a:extLst>
          </p:cNvPr>
          <p:cNvSpPr txBox="1"/>
          <p:nvPr/>
        </p:nvSpPr>
        <p:spPr>
          <a:xfrm>
            <a:off x="2374232" y="6031831"/>
            <a:ext cx="4379495" cy="646331"/>
          </a:xfrm>
          <a:prstGeom prst="rect">
            <a:avLst/>
          </a:prstGeom>
          <a:noFill/>
        </p:spPr>
        <p:txBody>
          <a:bodyPr wrap="square" rtlCol="0">
            <a:spAutoFit/>
          </a:bodyPr>
          <a:lstStyle/>
          <a:p>
            <a:r>
              <a:rPr lang="en-GB" dirty="0"/>
              <a:t>Image: St Andrews out to sea, by Patrick Down, licensed CC BY-NC 2.0</a:t>
            </a:r>
          </a:p>
        </p:txBody>
      </p:sp>
      <p:pic>
        <p:nvPicPr>
          <p:cNvPr id="3" name="lr235-Comp_Soundfile clip">
            <a:hlinkClick r:id="" action="ppaction://media"/>
            <a:extLst>
              <a:ext uri="{FF2B5EF4-FFF2-40B4-BE49-F238E27FC236}">
                <a16:creationId xmlns:a16="http://schemas.microsoft.com/office/drawing/2014/main" id="{22C50EEF-7F3C-DED6-8320-BA449B54C2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24288" y="734568"/>
            <a:ext cx="609600" cy="609600"/>
          </a:xfrm>
          <a:prstGeom prst="rect">
            <a:avLst/>
          </a:prstGeom>
        </p:spPr>
      </p:pic>
    </p:spTree>
    <p:extLst>
      <p:ext uri="{BB962C8B-B14F-4D97-AF65-F5344CB8AC3E}">
        <p14:creationId xmlns:p14="http://schemas.microsoft.com/office/powerpoint/2010/main" val="348399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82F691CC26A45BB748004A54C0C63" ma:contentTypeVersion="16" ma:contentTypeDescription="Create a new document." ma:contentTypeScope="" ma:versionID="c6058e2e138805aefea65fee7c4127ff">
  <xsd:schema xmlns:xsd="http://www.w3.org/2001/XMLSchema" xmlns:xs="http://www.w3.org/2001/XMLSchema" xmlns:p="http://schemas.microsoft.com/office/2006/metadata/properties" xmlns:ns2="bac58e29-0c23-4090-b611-ed602008453e" xmlns:ns3="2213ecb7-d87a-4aba-b21b-ec7ca04e5a58" targetNamespace="http://schemas.microsoft.com/office/2006/metadata/properties" ma:root="true" ma:fieldsID="d6c1969c7c375b91b16eee6c6b3ed5da" ns2:_="" ns3:_="">
    <xsd:import namespace="bac58e29-0c23-4090-b611-ed602008453e"/>
    <xsd:import namespace="2213ecb7-d87a-4aba-b21b-ec7ca04e5a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58e29-0c23-4090-b611-ed6020084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c6c170-7366-48ed-88e6-2840e021297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213ecb7-d87a-4aba-b21b-ec7ca04e5a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a8d26b-852d-45c4-8141-779065016c1b}" ma:internalName="TaxCatchAll" ma:showField="CatchAllData" ma:web="2213ecb7-d87a-4aba-b21b-ec7ca04e5a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bac58e29-0c23-4090-b611-ed602008453e" xsi:nil="true"/>
    <TaxCatchAll xmlns="2213ecb7-d87a-4aba-b21b-ec7ca04e5a58" xsi:nil="true"/>
    <lcf76f155ced4ddcb4097134ff3c332f xmlns="bac58e29-0c23-4090-b611-ed602008453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322F9E-86BF-4DED-BFC3-5032EFBBA4EA}"/>
</file>

<file path=customXml/itemProps2.xml><?xml version="1.0" encoding="utf-8"?>
<ds:datastoreItem xmlns:ds="http://schemas.openxmlformats.org/officeDocument/2006/customXml" ds:itemID="{D0976319-4513-485C-AD3A-E56C39927A38}">
  <ds:schemaRefs>
    <ds:schemaRef ds:uri="http://www.w3.org/XML/1998/namespace"/>
    <ds:schemaRef ds:uri="http://purl.org/dc/terms/"/>
    <ds:schemaRef ds:uri="71af3243-3dd4-4a8d-8c0d-dd76da1f02a5"/>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purl.org/dc/dcmitype/"/>
  </ds:schemaRefs>
</ds:datastoreItem>
</file>

<file path=customXml/itemProps3.xml><?xml version="1.0" encoding="utf-8"?>
<ds:datastoreItem xmlns:ds="http://schemas.openxmlformats.org/officeDocument/2006/customXml" ds:itemID="{53A10211-FBDE-44DA-8AD6-29E596B29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{BEB8940C-4979-4A77-8EAF-D4649929C64D}tf16411245_win32</Template>
  <TotalTime>226</TotalTime>
  <Words>1573</Words>
  <Application>Microsoft Office PowerPoint</Application>
  <PresentationFormat>Widescreen</PresentationFormat>
  <Paragraphs>100</Paragraphs>
  <Slides>13</Slides>
  <Notes>1</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Biome Light</vt:lpstr>
      <vt:lpstr>Calibri</vt:lpstr>
      <vt:lpstr>Office Theme</vt:lpstr>
      <vt:lpstr>EAUC Sustainability in the Curriculum: Music Soundscapes in assessment</vt:lpstr>
      <vt:lpstr>ESD Competencies</vt:lpstr>
      <vt:lpstr>Contents</vt:lpstr>
      <vt:lpstr>Module Context</vt:lpstr>
      <vt:lpstr>Soundscape Theory-lite</vt:lpstr>
      <vt:lpstr>03 The Assessment Brief</vt:lpstr>
      <vt:lpstr>Assessment Feedback Grid</vt:lpstr>
      <vt:lpstr>Case Studies</vt:lpstr>
      <vt:lpstr>Case Study 1: Lucy Reynolds,   Example provided with Lucy’s permission. Lucy </vt:lpstr>
      <vt:lpstr>Lucy: What did I learn / get from this assignment?</vt:lpstr>
      <vt:lpstr>Case Study 2: Kirstin Spence, ‘On the verge of extinction’</vt:lpstr>
      <vt:lpstr>Kirstin: What did I learn / get from this assignment?</vt:lpstr>
      <vt:lpstr>Case Study 3: Lexie Dykes,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EAUC Sustainability in the Curriculum: Music Soundscapes in assessment</dc:title>
  <dc:creator>Jane Pettegree</dc:creator>
  <cp:lastModifiedBy>Jane Pettegree</cp:lastModifiedBy>
  <cp:revision>16</cp:revision>
  <dcterms:created xsi:type="dcterms:W3CDTF">2023-01-05T09:29:10Z</dcterms:created>
  <dcterms:modified xsi:type="dcterms:W3CDTF">2023-01-12T09:07:50Z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