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7" r:id="rId4"/>
    <p:sldId id="278" r:id="rId5"/>
    <p:sldId id="280" r:id="rId6"/>
    <p:sldId id="279" r:id="rId7"/>
    <p:sldId id="284" r:id="rId8"/>
    <p:sldId id="281" r:id="rId9"/>
    <p:sldId id="276" r:id="rId10"/>
    <p:sldId id="282"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6C83D"/>
    <a:srgbClr val="5CC4E4"/>
    <a:srgbClr val="804F9B"/>
    <a:srgbClr val="FAB51D"/>
    <a:srgbClr val="1C5FAA"/>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038"/>
  </p:normalViewPr>
  <p:slideViewPr>
    <p:cSldViewPr snapToGrid="0">
      <p:cViewPr varScale="1">
        <p:scale>
          <a:sx n="115" d="100"/>
          <a:sy n="115" d="100"/>
        </p:scale>
        <p:origin x="232"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0289F-75E5-450D-82E8-E15921926CB0}" type="datetimeFigureOut">
              <a:rPr lang="en-GB" smtClean="0"/>
              <a:t>19/08/2020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C0F13-79AF-4B0E-BFEF-7D935FAD7214}" type="slidenum">
              <a:rPr lang="en-GB" smtClean="0"/>
              <a:t>‹#›</a:t>
            </a:fld>
            <a:endParaRPr lang="en-GB"/>
          </a:p>
        </p:txBody>
      </p:sp>
    </p:spTree>
    <p:extLst>
      <p:ext uri="{BB962C8B-B14F-4D97-AF65-F5344CB8AC3E}">
        <p14:creationId xmlns:p14="http://schemas.microsoft.com/office/powerpoint/2010/main" val="49580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FFE747-9F70-446C-8C59-B9217CDBDE6B}" type="datetimeFigureOut">
              <a:rPr lang="en-GB" smtClean="0"/>
              <a:t>19/08/2020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94125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FFE747-9F70-446C-8C59-B9217CDBDE6B}" type="datetimeFigureOut">
              <a:rPr lang="en-GB" smtClean="0"/>
              <a:t>19/08/2020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414354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FFE747-9F70-446C-8C59-B9217CDBDE6B}" type="datetimeFigureOut">
              <a:rPr lang="en-GB" smtClean="0"/>
              <a:t>19/08/2020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127476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FFE747-9F70-446C-8C59-B9217CDBDE6B}" type="datetimeFigureOut">
              <a:rPr lang="en-GB" smtClean="0"/>
              <a:t>19/08/2020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85263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FFE747-9F70-446C-8C59-B9217CDBDE6B}" type="datetimeFigureOut">
              <a:rPr lang="en-GB" smtClean="0"/>
              <a:t>19/08/2020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373910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FFE747-9F70-446C-8C59-B9217CDBDE6B}" type="datetimeFigureOut">
              <a:rPr lang="en-GB" smtClean="0"/>
              <a:t>19/08/2020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107549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FFE747-9F70-446C-8C59-B9217CDBDE6B}" type="datetimeFigureOut">
              <a:rPr lang="en-GB" smtClean="0"/>
              <a:t>19/08/2020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353818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FFE747-9F70-446C-8C59-B9217CDBDE6B}" type="datetimeFigureOut">
              <a:rPr lang="en-GB" smtClean="0"/>
              <a:t>19/08/2020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33951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FE747-9F70-446C-8C59-B9217CDBDE6B}" type="datetimeFigureOut">
              <a:rPr lang="en-GB" smtClean="0"/>
              <a:t>19/08/2020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25521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FFE747-9F70-446C-8C59-B9217CDBDE6B}" type="datetimeFigureOut">
              <a:rPr lang="en-GB" smtClean="0"/>
              <a:t>19/08/2020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414953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FFE747-9F70-446C-8C59-B9217CDBDE6B}" type="datetimeFigureOut">
              <a:rPr lang="en-GB" smtClean="0"/>
              <a:t>19/08/2020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4291F-CCC9-4B16-802D-C05C3CAE6243}" type="slidenum">
              <a:rPr lang="en-GB" smtClean="0"/>
              <a:t>‹#›</a:t>
            </a:fld>
            <a:endParaRPr lang="en-GB"/>
          </a:p>
        </p:txBody>
      </p:sp>
    </p:spTree>
    <p:extLst>
      <p:ext uri="{BB962C8B-B14F-4D97-AF65-F5344CB8AC3E}">
        <p14:creationId xmlns:p14="http://schemas.microsoft.com/office/powerpoint/2010/main" val="82732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FE747-9F70-446C-8C59-B9217CDBDE6B}" type="datetimeFigureOut">
              <a:rPr lang="en-GB" smtClean="0"/>
              <a:t>19/08/2020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4291F-CCC9-4B16-802D-C05C3CAE6243}" type="slidenum">
              <a:rPr lang="en-GB" smtClean="0"/>
              <a:t>‹#›</a:t>
            </a:fld>
            <a:endParaRPr lang="en-GB"/>
          </a:p>
        </p:txBody>
      </p:sp>
    </p:spTree>
    <p:extLst>
      <p:ext uri="{BB962C8B-B14F-4D97-AF65-F5344CB8AC3E}">
        <p14:creationId xmlns:p14="http://schemas.microsoft.com/office/powerpoint/2010/main" val="422227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stainablescotlandnetwork.org/report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sustainabilityexchange.ac.uk/public_bodies_climate_change_duties_2019_fhe_an"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v.scot/binaries/content/documents/govscot/publications/consultation-analysis/2020/06/role-public-sector-bodies-tackling-climate-change-analysis2/documents/analysis-consultation-role-public-sector-bodies-tackling-climate-change/analysis-consultation-role-public-sector-bodies-tackling-climate-change/govscot%3Adocument/analysis-consultation-role-public-sector-bodies-tackling-climate-chang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auc.org.uk/student_leader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5870" y="3798154"/>
            <a:ext cx="9144000" cy="3294373"/>
          </a:xfrm>
        </p:spPr>
        <p:txBody>
          <a:bodyPr>
            <a:normAutofit/>
          </a:bodyPr>
          <a:lstStyle/>
          <a:p>
            <a:pPr algn="l"/>
            <a:r>
              <a:rPr lang="en-GB" sz="2800" dirty="0">
                <a:solidFill>
                  <a:srgbClr val="808285"/>
                </a:solidFill>
                <a:latin typeface="Tahoma" panose="020B0604030504040204" pitchFamily="34" charset="0"/>
                <a:ea typeface="Tahoma" panose="020B0604030504040204" pitchFamily="34" charset="0"/>
                <a:cs typeface="Tahoma" panose="020B0604030504040204" pitchFamily="34" charset="0"/>
              </a:rPr>
              <a:t>20</a:t>
            </a:r>
            <a:r>
              <a:rPr lang="en-GB" sz="2800" baseline="30000" dirty="0">
                <a:solidFill>
                  <a:srgbClr val="808285"/>
                </a:solidFill>
                <a:latin typeface="Tahoma" panose="020B0604030504040204" pitchFamily="34" charset="0"/>
                <a:ea typeface="Tahoma" panose="020B0604030504040204" pitchFamily="34" charset="0"/>
                <a:cs typeface="Tahoma" panose="020B0604030504040204" pitchFamily="34" charset="0"/>
              </a:rPr>
              <a:t>th</a:t>
            </a:r>
            <a:r>
              <a:rPr lang="en-GB" sz="2800" dirty="0">
                <a:solidFill>
                  <a:srgbClr val="808285"/>
                </a:solidFill>
                <a:latin typeface="Tahoma" panose="020B0604030504040204" pitchFamily="34" charset="0"/>
                <a:ea typeface="Tahoma" panose="020B0604030504040204" pitchFamily="34" charset="0"/>
                <a:cs typeface="Tahoma" panose="020B0604030504040204" pitchFamily="34" charset="0"/>
              </a:rPr>
              <a:t> August 2020 </a:t>
            </a:r>
          </a:p>
          <a:p>
            <a:pPr algn="l"/>
            <a:r>
              <a:rPr lang="en-GB" sz="2800" dirty="0">
                <a:solidFill>
                  <a:srgbClr val="808285"/>
                </a:solidFill>
                <a:latin typeface="Tahoma" panose="020B0604030504040204" pitchFamily="34" charset="0"/>
                <a:ea typeface="Tahoma" panose="020B0604030504040204" pitchFamily="34" charset="0"/>
                <a:cs typeface="Tahoma" panose="020B0604030504040204" pitchFamily="34" charset="0"/>
              </a:rPr>
              <a:t>14:00-15:30</a:t>
            </a:r>
          </a:p>
          <a:p>
            <a:pPr algn="l"/>
            <a:endParaRPr lang="en-GB" sz="2800" dirty="0">
              <a:solidFill>
                <a:srgbClr val="808285"/>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1345870" y="2042319"/>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154" y="297817"/>
            <a:ext cx="3962101" cy="1601969"/>
          </a:xfrm>
          <a:prstGeom prst="rect">
            <a:avLst/>
          </a:prstGeom>
        </p:spPr>
      </p:pic>
      <p:sp>
        <p:nvSpPr>
          <p:cNvPr id="5" name="Subtitle 2"/>
          <p:cNvSpPr txBox="1">
            <a:spLocks/>
          </p:cNvSpPr>
          <p:nvPr/>
        </p:nvSpPr>
        <p:spPr>
          <a:xfrm>
            <a:off x="1345870" y="497957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p>
        </p:txBody>
      </p:sp>
      <p:sp>
        <p:nvSpPr>
          <p:cNvPr id="6" name="Title 1"/>
          <p:cNvSpPr txBox="1">
            <a:spLocks/>
          </p:cNvSpPr>
          <p:nvPr/>
        </p:nvSpPr>
        <p:spPr>
          <a:xfrm>
            <a:off x="1167740" y="341985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9" name="Title 1"/>
          <p:cNvSpPr txBox="1">
            <a:spLocks/>
          </p:cNvSpPr>
          <p:nvPr/>
        </p:nvSpPr>
        <p:spPr>
          <a:xfrm>
            <a:off x="1390403" y="105820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dirty="0">
              <a:solidFill>
                <a:srgbClr val="1C5FAA"/>
              </a:solidFill>
              <a:latin typeface="Proxima Nova" panose="02000506030000020004" pitchFamily="50" charset="0"/>
            </a:endParaRPr>
          </a:p>
        </p:txBody>
      </p:sp>
      <p:sp>
        <p:nvSpPr>
          <p:cNvPr id="16" name="Title 1"/>
          <p:cNvSpPr txBox="1">
            <a:spLocks/>
          </p:cNvSpPr>
          <p:nvPr/>
        </p:nvSpPr>
        <p:spPr>
          <a:xfrm>
            <a:off x="1301337" y="2327609"/>
            <a:ext cx="9144000" cy="1169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rgbClr val="1C5FAA"/>
                </a:solidFill>
                <a:latin typeface="Tahoma" panose="020B0604030504040204" pitchFamily="34" charset="0"/>
                <a:ea typeface="Tahoma" panose="020B0604030504040204" pitchFamily="34" charset="0"/>
                <a:cs typeface="Tahoma" panose="020B0604030504040204" pitchFamily="34" charset="0"/>
              </a:rPr>
              <a:t>Student Sustainability Leaders (Scotland) Roundtable</a:t>
            </a:r>
          </a:p>
        </p:txBody>
      </p:sp>
      <p:sp>
        <p:nvSpPr>
          <p:cNvPr id="18" name="Rectangle 17"/>
          <p:cNvSpPr/>
          <p:nvPr/>
        </p:nvSpPr>
        <p:spPr>
          <a:xfrm>
            <a:off x="0" y="6365174"/>
            <a:ext cx="12192000" cy="492826"/>
          </a:xfrm>
          <a:prstGeom prst="rect">
            <a:avLst/>
          </a:prstGeom>
          <a:solidFill>
            <a:srgbClr val="1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104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4457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solidFill>
                  <a:srgbClr val="1C5FAA"/>
                </a:solidFill>
                <a:latin typeface="Proxima Nova" panose="02000506030000020004" pitchFamily="50" charset="0"/>
              </a:rPr>
            </a:br>
            <a:endParaRPr lang="en-GB" dirty="0"/>
          </a:p>
        </p:txBody>
      </p:sp>
      <p:sp>
        <p:nvSpPr>
          <p:cNvPr id="6" name="Content Placeholder 2"/>
          <p:cNvSpPr txBox="1">
            <a:spLocks/>
          </p:cNvSpPr>
          <p:nvPr/>
        </p:nvSpPr>
        <p:spPr>
          <a:xfrm>
            <a:off x="838200" y="4607627"/>
            <a:ext cx="10515600" cy="3062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Rectangle 9"/>
          <p:cNvSpPr/>
          <p:nvPr/>
        </p:nvSpPr>
        <p:spPr>
          <a:xfrm>
            <a:off x="0" y="6365174"/>
            <a:ext cx="12192000" cy="492826"/>
          </a:xfrm>
          <a:prstGeom prst="rect">
            <a:avLst/>
          </a:prstGeom>
          <a:solidFill>
            <a:srgbClr val="80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0868" y="297817"/>
            <a:ext cx="2855387" cy="1154499"/>
          </a:xfrm>
          <a:prstGeom prst="rect">
            <a:avLst/>
          </a:prstGeom>
        </p:spPr>
      </p:pic>
      <p:sp>
        <p:nvSpPr>
          <p:cNvPr id="17" name="Title 1"/>
          <p:cNvSpPr>
            <a:spLocks noGrp="1"/>
          </p:cNvSpPr>
          <p:nvPr>
            <p:ph type="title"/>
          </p:nvPr>
        </p:nvSpPr>
        <p:spPr>
          <a:xfrm>
            <a:off x="635559" y="631143"/>
            <a:ext cx="10515600" cy="1325563"/>
          </a:xfrm>
        </p:spPr>
        <p:txBody>
          <a:bodyPr>
            <a:normAutofit/>
          </a:bodyPr>
          <a:lstStyle/>
          <a:p>
            <a:r>
              <a:rPr lang="en-GB" sz="3600" dirty="0">
                <a:solidFill>
                  <a:srgbClr val="1C5FAA"/>
                </a:solidFill>
                <a:latin typeface="Tahoma" panose="020B0604030504040204" pitchFamily="34" charset="0"/>
                <a:ea typeface="Tahoma" panose="020B0604030504040204" pitchFamily="34" charset="0"/>
                <a:cs typeface="Tahoma" panose="020B0604030504040204" pitchFamily="34" charset="0"/>
              </a:rPr>
              <a:t>Agenda</a:t>
            </a:r>
            <a:br>
              <a:rPr lang="en-GB" dirty="0">
                <a:solidFill>
                  <a:srgbClr val="1C5FAA"/>
                </a:solidFill>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0" name="Content Placeholder 2"/>
          <p:cNvSpPr>
            <a:spLocks noGrp="1"/>
          </p:cNvSpPr>
          <p:nvPr>
            <p:ph idx="1"/>
          </p:nvPr>
        </p:nvSpPr>
        <p:spPr>
          <a:xfrm>
            <a:off x="527468" y="1504472"/>
            <a:ext cx="11440119" cy="4046065"/>
          </a:xfrm>
        </p:spPr>
        <p:txBody>
          <a:bodyPr>
            <a:normAutofit/>
          </a:bodyPr>
          <a:lstStyle/>
          <a:p>
            <a:pPr>
              <a:lnSpc>
                <a:spcPct val="150000"/>
              </a:lnSpc>
            </a:pPr>
            <a:r>
              <a:rPr lang="en-GB" sz="1600" b="1" dirty="0"/>
              <a:t>14.00	Welcome and Introductions</a:t>
            </a:r>
            <a:r>
              <a:rPr lang="en-GB" sz="1600" dirty="0"/>
              <a:t> </a:t>
            </a:r>
            <a:r>
              <a:rPr lang="en-GB" sz="1600" i="1" dirty="0"/>
              <a:t>Matt </a:t>
            </a:r>
            <a:r>
              <a:rPr lang="en-GB" sz="1600" i="1" dirty="0" err="1"/>
              <a:t>Woodthorpe</a:t>
            </a:r>
            <a:r>
              <a:rPr lang="en-GB" sz="1600" i="1" dirty="0"/>
              <a:t> (EAUC-Scotland) and Amy Smith (Chair; University of Stirling Students’ Union) </a:t>
            </a:r>
          </a:p>
          <a:p>
            <a:pPr>
              <a:lnSpc>
                <a:spcPct val="150000"/>
              </a:lnSpc>
            </a:pPr>
            <a:r>
              <a:rPr lang="en-GB" sz="1600" b="1" dirty="0"/>
              <a:t> 14:10	Scene setting – how far has the sector come and where does it need to go? </a:t>
            </a:r>
            <a:r>
              <a:rPr lang="en-GB" sz="1600" i="1" dirty="0"/>
              <a:t>Matt </a:t>
            </a:r>
            <a:r>
              <a:rPr lang="en-GB" sz="1600" i="1" dirty="0" err="1"/>
              <a:t>Woodthorpe</a:t>
            </a:r>
            <a:r>
              <a:rPr lang="en-GB" sz="1600" i="1" dirty="0"/>
              <a:t> </a:t>
            </a:r>
          </a:p>
          <a:p>
            <a:pPr>
              <a:lnSpc>
                <a:spcPct val="150000"/>
              </a:lnSpc>
            </a:pPr>
            <a:r>
              <a:rPr lang="en-GB" sz="1600" dirty="0"/>
              <a:t> </a:t>
            </a:r>
            <a:r>
              <a:rPr lang="en-GB" sz="1600" b="1" dirty="0"/>
              <a:t>14.20	Climate Commission </a:t>
            </a:r>
            <a:r>
              <a:rPr lang="en-GB" sz="1600" i="1" dirty="0"/>
              <a:t>Marta </a:t>
            </a:r>
            <a:r>
              <a:rPr lang="en-GB" sz="1600" i="1" dirty="0" err="1"/>
              <a:t>Crispo</a:t>
            </a:r>
            <a:r>
              <a:rPr lang="en-GB" sz="1600" i="1" dirty="0"/>
              <a:t> (Climate Commission)</a:t>
            </a:r>
            <a:endParaRPr lang="en-GB" sz="1600" dirty="0"/>
          </a:p>
          <a:p>
            <a:pPr>
              <a:lnSpc>
                <a:spcPct val="150000"/>
              </a:lnSpc>
            </a:pPr>
            <a:r>
              <a:rPr lang="en-GB" sz="1600" dirty="0"/>
              <a:t> </a:t>
            </a:r>
            <a:r>
              <a:rPr lang="en-GB" sz="1600" b="1" dirty="0"/>
              <a:t>14.25  	Teach The Future Scotland </a:t>
            </a:r>
            <a:r>
              <a:rPr lang="en-GB" sz="1600" i="1" dirty="0"/>
              <a:t>Anna Brown (Teach The Future)</a:t>
            </a:r>
            <a:endParaRPr lang="en-GB" sz="1600" dirty="0"/>
          </a:p>
          <a:p>
            <a:pPr>
              <a:lnSpc>
                <a:spcPct val="150000"/>
              </a:lnSpc>
            </a:pPr>
            <a:r>
              <a:rPr lang="en-GB" sz="1600" i="1" dirty="0"/>
              <a:t> </a:t>
            </a:r>
            <a:r>
              <a:rPr lang="en-GB" sz="1600" b="1" dirty="0"/>
              <a:t>14:30  	Breakout Group Discussion </a:t>
            </a:r>
            <a:r>
              <a:rPr lang="en-GB" sz="1600" i="1" dirty="0"/>
              <a:t>Amy Smith / All</a:t>
            </a:r>
            <a:endParaRPr lang="en-GB" sz="1600" dirty="0"/>
          </a:p>
          <a:p>
            <a:pPr>
              <a:lnSpc>
                <a:spcPct val="150000"/>
              </a:lnSpc>
            </a:pPr>
            <a:r>
              <a:rPr lang="en-GB" sz="1600" i="1" dirty="0"/>
              <a:t> </a:t>
            </a:r>
            <a:r>
              <a:rPr lang="en-GB" sz="1600" b="1" dirty="0"/>
              <a:t>14:45  	Feedback and Next Steps </a:t>
            </a:r>
            <a:r>
              <a:rPr lang="en-GB" sz="1600" i="1" dirty="0"/>
              <a:t>Amy Smith</a:t>
            </a:r>
            <a:endParaRPr lang="en-GB" sz="1600" dirty="0"/>
          </a:p>
          <a:p>
            <a:pPr>
              <a:lnSpc>
                <a:spcPct val="150000"/>
              </a:lnSpc>
            </a:pPr>
            <a:r>
              <a:rPr lang="en-GB" sz="1600" dirty="0"/>
              <a:t> </a:t>
            </a:r>
            <a:r>
              <a:rPr lang="en-GB" sz="1600" b="1" dirty="0"/>
              <a:t>14:55  	Thanks and Close</a:t>
            </a:r>
            <a:r>
              <a:rPr lang="en-GB" sz="1600" dirty="0"/>
              <a:t> </a:t>
            </a:r>
            <a:r>
              <a:rPr lang="en-GB" sz="1600" i="1" dirty="0"/>
              <a:t>Amy Smith</a:t>
            </a:r>
            <a:endParaRPr lang="en-GB" sz="1600" dirty="0"/>
          </a:p>
          <a:p>
            <a:pPr>
              <a:lnSpc>
                <a:spcPct val="150000"/>
              </a:lnSpc>
            </a:pPr>
            <a:r>
              <a:rPr lang="en-GB" sz="1600" dirty="0"/>
              <a:t> </a:t>
            </a:r>
            <a:r>
              <a:rPr lang="en-GB" sz="1600" b="1" dirty="0"/>
              <a:t>15:00	Further networking </a:t>
            </a:r>
            <a:r>
              <a:rPr lang="en-GB" sz="1600" i="1" dirty="0"/>
              <a:t>Matt </a:t>
            </a:r>
            <a:r>
              <a:rPr lang="en-GB" sz="1600" i="1" dirty="0" err="1"/>
              <a:t>Woodthorpe</a:t>
            </a:r>
            <a:endParaRPr lang="en-GB" dirty="0"/>
          </a:p>
        </p:txBody>
      </p:sp>
      <p:sp>
        <p:nvSpPr>
          <p:cNvPr id="22" name="Content Placeholder 2"/>
          <p:cNvSpPr txBox="1">
            <a:spLocks/>
          </p:cNvSpPr>
          <p:nvPr/>
        </p:nvSpPr>
        <p:spPr>
          <a:xfrm>
            <a:off x="527468" y="1999878"/>
            <a:ext cx="5949204" cy="4860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989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5870" y="3725970"/>
            <a:ext cx="9591304" cy="3294373"/>
          </a:xfrm>
        </p:spPr>
        <p:txBody>
          <a:bodyPr>
            <a:normAutofit/>
          </a:bodyPr>
          <a:lstStyle/>
          <a:p>
            <a:pPr algn="l"/>
            <a:r>
              <a:rPr lang="en-GB" sz="2800" dirty="0">
                <a:solidFill>
                  <a:srgbClr val="808285"/>
                </a:solidFill>
                <a:latin typeface="Tahoma" panose="020B0604030504040204" pitchFamily="34" charset="0"/>
                <a:ea typeface="Tahoma" panose="020B0604030504040204" pitchFamily="34" charset="0"/>
                <a:cs typeface="Tahoma" panose="020B0604030504040204" pitchFamily="34" charset="0"/>
              </a:rPr>
              <a:t>Any further questions please e-mail scotland@eauc.org.uk</a:t>
            </a:r>
          </a:p>
        </p:txBody>
      </p:sp>
      <p:sp>
        <p:nvSpPr>
          <p:cNvPr id="4" name="Title 1"/>
          <p:cNvSpPr txBox="1">
            <a:spLocks/>
          </p:cNvSpPr>
          <p:nvPr/>
        </p:nvSpPr>
        <p:spPr>
          <a:xfrm>
            <a:off x="1345870" y="2042319"/>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154" y="297817"/>
            <a:ext cx="3962101" cy="1601969"/>
          </a:xfrm>
          <a:prstGeom prst="rect">
            <a:avLst/>
          </a:prstGeom>
        </p:spPr>
      </p:pic>
      <p:sp>
        <p:nvSpPr>
          <p:cNvPr id="5" name="Subtitle 2"/>
          <p:cNvSpPr txBox="1">
            <a:spLocks/>
          </p:cNvSpPr>
          <p:nvPr/>
        </p:nvSpPr>
        <p:spPr>
          <a:xfrm>
            <a:off x="1345870" y="497957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p>
        </p:txBody>
      </p:sp>
      <p:sp>
        <p:nvSpPr>
          <p:cNvPr id="6" name="Title 1"/>
          <p:cNvSpPr txBox="1">
            <a:spLocks/>
          </p:cNvSpPr>
          <p:nvPr/>
        </p:nvSpPr>
        <p:spPr>
          <a:xfrm>
            <a:off x="1167740" y="341985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9" name="Title 1"/>
          <p:cNvSpPr txBox="1">
            <a:spLocks/>
          </p:cNvSpPr>
          <p:nvPr/>
        </p:nvSpPr>
        <p:spPr>
          <a:xfrm>
            <a:off x="1390403" y="105820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dirty="0">
              <a:solidFill>
                <a:srgbClr val="1C5FAA"/>
              </a:solidFill>
              <a:latin typeface="Proxima Nova" panose="02000506030000020004" pitchFamily="50" charset="0"/>
            </a:endParaRPr>
          </a:p>
        </p:txBody>
      </p:sp>
      <p:sp>
        <p:nvSpPr>
          <p:cNvPr id="16" name="Title 1"/>
          <p:cNvSpPr txBox="1">
            <a:spLocks/>
          </p:cNvSpPr>
          <p:nvPr/>
        </p:nvSpPr>
        <p:spPr>
          <a:xfrm>
            <a:off x="1301337" y="2255425"/>
            <a:ext cx="9144000" cy="1169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solidFill>
                  <a:srgbClr val="1C5FAA"/>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18" name="Rectangle 17"/>
          <p:cNvSpPr/>
          <p:nvPr/>
        </p:nvSpPr>
        <p:spPr>
          <a:xfrm>
            <a:off x="0" y="6365174"/>
            <a:ext cx="12192000" cy="492826"/>
          </a:xfrm>
          <a:prstGeom prst="rect">
            <a:avLst/>
          </a:prstGeom>
          <a:solidFill>
            <a:srgbClr val="1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564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4457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solidFill>
                  <a:srgbClr val="1C5FAA"/>
                </a:solidFill>
                <a:latin typeface="Proxima Nova" panose="02000506030000020004" pitchFamily="50" charset="0"/>
              </a:rPr>
            </a:br>
            <a:endParaRPr lang="en-GB" dirty="0"/>
          </a:p>
        </p:txBody>
      </p:sp>
      <p:sp>
        <p:nvSpPr>
          <p:cNvPr id="6" name="Content Placeholder 2"/>
          <p:cNvSpPr txBox="1">
            <a:spLocks/>
          </p:cNvSpPr>
          <p:nvPr/>
        </p:nvSpPr>
        <p:spPr>
          <a:xfrm>
            <a:off x="838200" y="4607627"/>
            <a:ext cx="10515600" cy="3062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Rectangle 9"/>
          <p:cNvSpPr/>
          <p:nvPr/>
        </p:nvSpPr>
        <p:spPr>
          <a:xfrm>
            <a:off x="0" y="6365174"/>
            <a:ext cx="12192000" cy="492826"/>
          </a:xfrm>
          <a:prstGeom prst="rect">
            <a:avLst/>
          </a:prstGeom>
          <a:solidFill>
            <a:srgbClr val="80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0868" y="297817"/>
            <a:ext cx="2855387" cy="1154499"/>
          </a:xfrm>
          <a:prstGeom prst="rect">
            <a:avLst/>
          </a:prstGeom>
        </p:spPr>
      </p:pic>
      <p:sp>
        <p:nvSpPr>
          <p:cNvPr id="17" name="Title 1"/>
          <p:cNvSpPr>
            <a:spLocks noGrp="1"/>
          </p:cNvSpPr>
          <p:nvPr>
            <p:ph type="title"/>
          </p:nvPr>
        </p:nvSpPr>
        <p:spPr>
          <a:xfrm>
            <a:off x="635559" y="631143"/>
            <a:ext cx="10515600" cy="1325563"/>
          </a:xfrm>
        </p:spPr>
        <p:txBody>
          <a:bodyPr>
            <a:normAutofit/>
          </a:bodyPr>
          <a:lstStyle/>
          <a:p>
            <a:r>
              <a:rPr lang="en-GB" sz="3600" dirty="0">
                <a:solidFill>
                  <a:srgbClr val="1C5FAA"/>
                </a:solidFill>
                <a:latin typeface="Tahoma" panose="020B0604030504040204" pitchFamily="34" charset="0"/>
                <a:ea typeface="Tahoma" panose="020B0604030504040204" pitchFamily="34" charset="0"/>
                <a:cs typeface="Tahoma" panose="020B0604030504040204" pitchFamily="34" charset="0"/>
              </a:rPr>
              <a:t>Agenda</a:t>
            </a:r>
            <a:br>
              <a:rPr lang="en-GB" dirty="0">
                <a:solidFill>
                  <a:srgbClr val="1C5FAA"/>
                </a:solidFill>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0" name="Content Placeholder 2"/>
          <p:cNvSpPr>
            <a:spLocks noGrp="1"/>
          </p:cNvSpPr>
          <p:nvPr>
            <p:ph idx="1"/>
          </p:nvPr>
        </p:nvSpPr>
        <p:spPr>
          <a:xfrm>
            <a:off x="527468" y="1504472"/>
            <a:ext cx="11440119" cy="4046065"/>
          </a:xfrm>
        </p:spPr>
        <p:txBody>
          <a:bodyPr>
            <a:normAutofit/>
          </a:bodyPr>
          <a:lstStyle/>
          <a:p>
            <a:pPr>
              <a:lnSpc>
                <a:spcPct val="150000"/>
              </a:lnSpc>
            </a:pPr>
            <a:r>
              <a:rPr lang="en-GB" sz="1600" b="1" dirty="0"/>
              <a:t>14.00	Welcome and Introductions</a:t>
            </a:r>
            <a:r>
              <a:rPr lang="en-GB" sz="1600" dirty="0"/>
              <a:t> </a:t>
            </a:r>
            <a:r>
              <a:rPr lang="en-GB" sz="1600" i="1" dirty="0"/>
              <a:t>Matt </a:t>
            </a:r>
            <a:r>
              <a:rPr lang="en-GB" sz="1600" i="1" dirty="0" err="1"/>
              <a:t>Woodthorpe</a:t>
            </a:r>
            <a:r>
              <a:rPr lang="en-GB" sz="1600" i="1" dirty="0"/>
              <a:t> (EAUC-Scotland) and Amy Smith (Chair; University of Stirling Students’ Union) </a:t>
            </a:r>
          </a:p>
          <a:p>
            <a:pPr>
              <a:lnSpc>
                <a:spcPct val="150000"/>
              </a:lnSpc>
            </a:pPr>
            <a:r>
              <a:rPr lang="en-GB" sz="1600" b="1" dirty="0"/>
              <a:t> 14:10	Scene setting – how far has the sector come and where does it need to go? </a:t>
            </a:r>
            <a:r>
              <a:rPr lang="en-GB" sz="1600" i="1" dirty="0"/>
              <a:t>Matt </a:t>
            </a:r>
            <a:r>
              <a:rPr lang="en-GB" sz="1600" i="1" dirty="0" err="1"/>
              <a:t>Woodthorpe</a:t>
            </a:r>
            <a:r>
              <a:rPr lang="en-GB" sz="1600" i="1" dirty="0"/>
              <a:t> </a:t>
            </a:r>
          </a:p>
          <a:p>
            <a:pPr>
              <a:lnSpc>
                <a:spcPct val="150000"/>
              </a:lnSpc>
            </a:pPr>
            <a:r>
              <a:rPr lang="en-GB" sz="1600" dirty="0"/>
              <a:t> </a:t>
            </a:r>
            <a:r>
              <a:rPr lang="en-GB" sz="1600" b="1" dirty="0"/>
              <a:t>14.20	Climate Commission </a:t>
            </a:r>
            <a:r>
              <a:rPr lang="en-GB" sz="1600" i="1" dirty="0"/>
              <a:t>Marta </a:t>
            </a:r>
            <a:r>
              <a:rPr lang="en-GB" sz="1600" i="1" dirty="0" err="1"/>
              <a:t>Crispo</a:t>
            </a:r>
            <a:r>
              <a:rPr lang="en-GB" sz="1600" i="1" dirty="0"/>
              <a:t> (Climate Commission)</a:t>
            </a:r>
            <a:endParaRPr lang="en-GB" sz="1600" dirty="0"/>
          </a:p>
          <a:p>
            <a:pPr>
              <a:lnSpc>
                <a:spcPct val="150000"/>
              </a:lnSpc>
            </a:pPr>
            <a:r>
              <a:rPr lang="en-GB" sz="1600" dirty="0"/>
              <a:t> </a:t>
            </a:r>
            <a:r>
              <a:rPr lang="en-GB" sz="1600" b="1" dirty="0"/>
              <a:t>14.25  	Teach The Future Scotland </a:t>
            </a:r>
            <a:r>
              <a:rPr lang="en-GB" sz="1600" i="1" dirty="0"/>
              <a:t>Anna Brown (Teach The Future)</a:t>
            </a:r>
            <a:endParaRPr lang="en-GB" sz="1600" dirty="0"/>
          </a:p>
          <a:p>
            <a:pPr>
              <a:lnSpc>
                <a:spcPct val="150000"/>
              </a:lnSpc>
            </a:pPr>
            <a:r>
              <a:rPr lang="en-GB" sz="1600" i="1" dirty="0"/>
              <a:t> </a:t>
            </a:r>
            <a:r>
              <a:rPr lang="en-GB" sz="1600" b="1" dirty="0"/>
              <a:t>14:30  	Breakout Group Discussion </a:t>
            </a:r>
            <a:r>
              <a:rPr lang="en-GB" sz="1600" i="1" dirty="0"/>
              <a:t>Amy Smith / All</a:t>
            </a:r>
            <a:endParaRPr lang="en-GB" sz="1600" dirty="0"/>
          </a:p>
          <a:p>
            <a:pPr>
              <a:lnSpc>
                <a:spcPct val="150000"/>
              </a:lnSpc>
            </a:pPr>
            <a:r>
              <a:rPr lang="en-GB" sz="1600" i="1" dirty="0"/>
              <a:t> </a:t>
            </a:r>
            <a:r>
              <a:rPr lang="en-GB" sz="1600" b="1" dirty="0"/>
              <a:t>14:45  	Feedback and Next Steps </a:t>
            </a:r>
            <a:r>
              <a:rPr lang="en-GB" sz="1600" i="1" dirty="0"/>
              <a:t>Amy Smith</a:t>
            </a:r>
            <a:endParaRPr lang="en-GB" sz="1600" dirty="0"/>
          </a:p>
          <a:p>
            <a:pPr>
              <a:lnSpc>
                <a:spcPct val="150000"/>
              </a:lnSpc>
            </a:pPr>
            <a:r>
              <a:rPr lang="en-GB" sz="1600" dirty="0"/>
              <a:t> </a:t>
            </a:r>
            <a:r>
              <a:rPr lang="en-GB" sz="1600" b="1" dirty="0"/>
              <a:t>14:55  	Thanks and Close</a:t>
            </a:r>
            <a:r>
              <a:rPr lang="en-GB" sz="1600" dirty="0"/>
              <a:t> </a:t>
            </a:r>
            <a:r>
              <a:rPr lang="en-GB" sz="1600" i="1" dirty="0"/>
              <a:t>Amy Smith</a:t>
            </a:r>
            <a:endParaRPr lang="en-GB" sz="1600" dirty="0"/>
          </a:p>
          <a:p>
            <a:pPr>
              <a:lnSpc>
                <a:spcPct val="150000"/>
              </a:lnSpc>
            </a:pPr>
            <a:r>
              <a:rPr lang="en-GB" sz="1600" dirty="0"/>
              <a:t> </a:t>
            </a:r>
            <a:r>
              <a:rPr lang="en-GB" sz="1600" b="1" dirty="0"/>
              <a:t>15:00	Further networking </a:t>
            </a:r>
            <a:r>
              <a:rPr lang="en-GB" sz="1600" i="1" dirty="0"/>
              <a:t>Matt </a:t>
            </a:r>
            <a:r>
              <a:rPr lang="en-GB" sz="1600" i="1" dirty="0" err="1"/>
              <a:t>Woodthorpe</a:t>
            </a:r>
            <a:endParaRPr lang="en-GB" dirty="0"/>
          </a:p>
        </p:txBody>
      </p:sp>
      <p:sp>
        <p:nvSpPr>
          <p:cNvPr id="22" name="Content Placeholder 2"/>
          <p:cNvSpPr txBox="1">
            <a:spLocks/>
          </p:cNvSpPr>
          <p:nvPr/>
        </p:nvSpPr>
        <p:spPr>
          <a:xfrm>
            <a:off x="527468" y="1999878"/>
            <a:ext cx="5949204" cy="4860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591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4457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solidFill>
                  <a:srgbClr val="1C5FAA"/>
                </a:solidFill>
                <a:latin typeface="Proxima Nova" panose="02000506030000020004" pitchFamily="50" charset="0"/>
              </a:rPr>
            </a:br>
            <a:endParaRPr lang="en-GB" dirty="0"/>
          </a:p>
        </p:txBody>
      </p:sp>
      <p:sp>
        <p:nvSpPr>
          <p:cNvPr id="6" name="Content Placeholder 2"/>
          <p:cNvSpPr txBox="1">
            <a:spLocks/>
          </p:cNvSpPr>
          <p:nvPr/>
        </p:nvSpPr>
        <p:spPr>
          <a:xfrm>
            <a:off x="838200" y="4607627"/>
            <a:ext cx="10515600" cy="3062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Rectangle 9"/>
          <p:cNvSpPr/>
          <p:nvPr/>
        </p:nvSpPr>
        <p:spPr>
          <a:xfrm>
            <a:off x="0" y="6365174"/>
            <a:ext cx="12192000" cy="492826"/>
          </a:xfrm>
          <a:prstGeom prst="rect">
            <a:avLst/>
          </a:prstGeom>
          <a:solidFill>
            <a:srgbClr val="80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0868" y="297817"/>
            <a:ext cx="2855387" cy="1154499"/>
          </a:xfrm>
          <a:prstGeom prst="rect">
            <a:avLst/>
          </a:prstGeom>
        </p:spPr>
      </p:pic>
      <p:sp>
        <p:nvSpPr>
          <p:cNvPr id="17" name="Title 1"/>
          <p:cNvSpPr>
            <a:spLocks noGrp="1"/>
          </p:cNvSpPr>
          <p:nvPr>
            <p:ph type="title"/>
          </p:nvPr>
        </p:nvSpPr>
        <p:spPr>
          <a:xfrm>
            <a:off x="635559" y="631143"/>
            <a:ext cx="10515600" cy="1325563"/>
          </a:xfrm>
        </p:spPr>
        <p:txBody>
          <a:bodyPr>
            <a:normAutofit/>
          </a:bodyPr>
          <a:lstStyle/>
          <a:p>
            <a:r>
              <a:rPr lang="en-GB" sz="3600" dirty="0">
                <a:solidFill>
                  <a:srgbClr val="1C5FAA"/>
                </a:solidFill>
                <a:latin typeface="Tahoma" panose="020B0604030504040204" pitchFamily="34" charset="0"/>
                <a:ea typeface="Tahoma" panose="020B0604030504040204" pitchFamily="34" charset="0"/>
                <a:cs typeface="Tahoma" panose="020B0604030504040204" pitchFamily="34" charset="0"/>
              </a:rPr>
              <a:t>Scene setting - sector responsibility</a:t>
            </a:r>
            <a:br>
              <a:rPr lang="en-GB" dirty="0">
                <a:solidFill>
                  <a:srgbClr val="1C5FAA"/>
                </a:solidFill>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2" name="Content Placeholder 2"/>
          <p:cNvSpPr txBox="1">
            <a:spLocks/>
          </p:cNvSpPr>
          <p:nvPr/>
        </p:nvSpPr>
        <p:spPr>
          <a:xfrm>
            <a:off x="527468" y="1999878"/>
            <a:ext cx="5949204" cy="4860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4">
            <a:extLst>
              <a:ext uri="{FF2B5EF4-FFF2-40B4-BE49-F238E27FC236}">
                <a16:creationId xmlns:a16="http://schemas.microsoft.com/office/drawing/2014/main" id="{0F32F568-681A-2542-B755-82B87DA895AC}"/>
              </a:ext>
            </a:extLst>
          </p:cNvPr>
          <p:cNvSpPr>
            <a:spLocks noChangeArrowheads="1"/>
          </p:cNvSpPr>
          <p:nvPr/>
        </p:nvSpPr>
        <p:spPr bwMode="auto">
          <a:xfrm>
            <a:off x="625552" y="1427328"/>
            <a:ext cx="6679313"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Raleway"/>
              </a:rPr>
              <a:t>1 Climate Change (Emissions Reduction Targets) (Scotland) Act 2019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Raleway"/>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Raleway"/>
              </a:rPr>
              <a:t>The Climate Change (Emissions Reduction Targets) (Scotland) Act 2019 sets targets to reduce Scotland's emissions of all greenhouse gases to </a:t>
            </a:r>
            <a:r>
              <a:rPr kumimoji="0" lang="en-US" altLang="en-US" b="1" i="0" u="none" strike="noStrike" cap="none" normalizeH="0" baseline="0" dirty="0">
                <a:ln>
                  <a:noFill/>
                </a:ln>
                <a:solidFill>
                  <a:schemeClr val="tx1"/>
                </a:solidFill>
                <a:effectLst/>
                <a:latin typeface="Raleway"/>
              </a:rPr>
              <a:t>net-zero by 2045 </a:t>
            </a:r>
            <a:r>
              <a:rPr kumimoji="0" lang="en-US" altLang="en-US" b="0" i="0" u="none" strike="noStrike" cap="none" normalizeH="0" baseline="0" dirty="0">
                <a:ln>
                  <a:noFill/>
                </a:ln>
                <a:solidFill>
                  <a:schemeClr val="tx1"/>
                </a:solidFill>
                <a:effectLst/>
                <a:latin typeface="Raleway"/>
              </a:rPr>
              <a:t>at the latest. This is 5 years ahead of the UK and is based on what the independent Committee on Climate Change (CCC) advice. There are also interim targets for reductions </a:t>
            </a:r>
            <a:r>
              <a:rPr lang="en-US" altLang="en-US" dirty="0">
                <a:latin typeface="Raleway"/>
              </a:rPr>
              <a:t>of at least: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Raleway"/>
              </a:rPr>
              <a:t>   56% by 2020</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1" i="0" u="none" strike="noStrike" cap="none" normalizeH="0" baseline="0" dirty="0">
                <a:ln>
                  <a:noFill/>
                </a:ln>
                <a:solidFill>
                  <a:schemeClr val="tx1"/>
                </a:solidFill>
                <a:effectLst/>
                <a:latin typeface="Raleway"/>
              </a:rPr>
            </a:br>
            <a:r>
              <a:rPr kumimoji="0" lang="en-US" altLang="en-US" b="1" i="0" u="none" strike="noStrike" cap="none" normalizeH="0" baseline="0" dirty="0">
                <a:ln>
                  <a:noFill/>
                </a:ln>
                <a:solidFill>
                  <a:schemeClr val="tx1"/>
                </a:solidFill>
                <a:effectLst/>
                <a:latin typeface="Raleway"/>
              </a:rPr>
              <a:t>   75% by 2030</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1" i="0" u="none" strike="noStrike" cap="none" normalizeH="0" baseline="0" dirty="0">
                <a:ln>
                  <a:noFill/>
                </a:ln>
                <a:solidFill>
                  <a:schemeClr val="tx1"/>
                </a:solidFill>
                <a:effectLst/>
                <a:latin typeface="Raleway"/>
              </a:rPr>
            </a:br>
            <a:r>
              <a:rPr kumimoji="0" lang="en-US" altLang="en-US" b="1" i="0" u="none" strike="noStrike" cap="none" normalizeH="0" baseline="0" dirty="0">
                <a:ln>
                  <a:noFill/>
                </a:ln>
                <a:solidFill>
                  <a:schemeClr val="tx1"/>
                </a:solidFill>
                <a:effectLst/>
                <a:latin typeface="Raleway"/>
              </a:rPr>
              <a:t>   90% by 2040</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71129050-BE1C-D04C-B833-38FEFCEFC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296" y="2350006"/>
            <a:ext cx="4768760" cy="3062214"/>
          </a:xfrm>
          <a:prstGeom prst="rect">
            <a:avLst/>
          </a:prstGeom>
        </p:spPr>
      </p:pic>
      <p:sp>
        <p:nvSpPr>
          <p:cNvPr id="19" name="Rectangle 4">
            <a:extLst>
              <a:ext uri="{FF2B5EF4-FFF2-40B4-BE49-F238E27FC236}">
                <a16:creationId xmlns:a16="http://schemas.microsoft.com/office/drawing/2014/main" id="{12D554C7-10F9-1B46-A867-7D540EE797EE}"/>
              </a:ext>
            </a:extLst>
          </p:cNvPr>
          <p:cNvSpPr>
            <a:spLocks noChangeArrowheads="1"/>
          </p:cNvSpPr>
          <p:nvPr/>
        </p:nvSpPr>
        <p:spPr bwMode="auto">
          <a:xfrm>
            <a:off x="7208790" y="5521612"/>
            <a:ext cx="469934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Raleway"/>
              </a:rPr>
              <a:t>Target of 54% reduction by 2018 not met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3" name="Down Arrow 12">
            <a:extLst>
              <a:ext uri="{FF2B5EF4-FFF2-40B4-BE49-F238E27FC236}">
                <a16:creationId xmlns:a16="http://schemas.microsoft.com/office/drawing/2014/main" id="{CFB2BF31-2809-6F43-A16D-670C8BFEF321}"/>
              </a:ext>
            </a:extLst>
          </p:cNvPr>
          <p:cNvSpPr/>
          <p:nvPr/>
        </p:nvSpPr>
        <p:spPr>
          <a:xfrm>
            <a:off x="2500314" y="4579051"/>
            <a:ext cx="485775" cy="1283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73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38200" y="4607627"/>
            <a:ext cx="10515600" cy="3062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Rectangle 9"/>
          <p:cNvSpPr/>
          <p:nvPr/>
        </p:nvSpPr>
        <p:spPr>
          <a:xfrm>
            <a:off x="0" y="6365174"/>
            <a:ext cx="12192000" cy="492826"/>
          </a:xfrm>
          <a:prstGeom prst="rect">
            <a:avLst/>
          </a:prstGeom>
          <a:solidFill>
            <a:srgbClr val="80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0868" y="297817"/>
            <a:ext cx="2855387" cy="1154499"/>
          </a:xfrm>
          <a:prstGeom prst="rect">
            <a:avLst/>
          </a:prstGeom>
        </p:spPr>
      </p:pic>
      <p:sp>
        <p:nvSpPr>
          <p:cNvPr id="17" name="Title 1"/>
          <p:cNvSpPr>
            <a:spLocks noGrp="1"/>
          </p:cNvSpPr>
          <p:nvPr>
            <p:ph type="title"/>
          </p:nvPr>
        </p:nvSpPr>
        <p:spPr>
          <a:xfrm>
            <a:off x="635559" y="631143"/>
            <a:ext cx="10515600" cy="1325563"/>
          </a:xfrm>
        </p:spPr>
        <p:txBody>
          <a:bodyPr>
            <a:normAutofit/>
          </a:bodyPr>
          <a:lstStyle/>
          <a:p>
            <a:r>
              <a:rPr lang="en-GB" sz="3600" dirty="0">
                <a:solidFill>
                  <a:srgbClr val="1C5FAA"/>
                </a:solidFill>
                <a:latin typeface="Tahoma" panose="020B0604030504040204" pitchFamily="34" charset="0"/>
                <a:ea typeface="Tahoma" panose="020B0604030504040204" pitchFamily="34" charset="0"/>
                <a:cs typeface="Tahoma" panose="020B0604030504040204" pitchFamily="34" charset="0"/>
              </a:rPr>
              <a:t>Sector responsibility</a:t>
            </a:r>
            <a:br>
              <a:rPr lang="en-GB" dirty="0">
                <a:solidFill>
                  <a:srgbClr val="1C5FAA"/>
                </a:solidFill>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2" name="Content Placeholder 2"/>
          <p:cNvSpPr txBox="1">
            <a:spLocks/>
          </p:cNvSpPr>
          <p:nvPr/>
        </p:nvSpPr>
        <p:spPr>
          <a:xfrm>
            <a:off x="527468" y="1999878"/>
            <a:ext cx="5949204" cy="4860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4">
            <a:extLst>
              <a:ext uri="{FF2B5EF4-FFF2-40B4-BE49-F238E27FC236}">
                <a16:creationId xmlns:a16="http://schemas.microsoft.com/office/drawing/2014/main" id="{0F32F568-681A-2542-B755-82B87DA895AC}"/>
              </a:ext>
            </a:extLst>
          </p:cNvPr>
          <p:cNvSpPr>
            <a:spLocks noChangeArrowheads="1"/>
          </p:cNvSpPr>
          <p:nvPr/>
        </p:nvSpPr>
        <p:spPr bwMode="auto">
          <a:xfrm>
            <a:off x="527468" y="1460649"/>
            <a:ext cx="7508316" cy="46782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2 Public Bodies Climate Change Duties </a:t>
            </a:r>
          </a:p>
          <a:p>
            <a:endParaRPr lang="en-GB" dirty="0"/>
          </a:p>
          <a:p>
            <a:r>
              <a:rPr lang="en-GB" sz="2000" dirty="0"/>
              <a:t>Public Sector Bodies such as Scottish colleges and universities have a significant role to play in achieving the net-zero goal and the Scottish Government has asked institutions to set targets and actions that reflect this. </a:t>
            </a:r>
          </a:p>
          <a:p>
            <a:endParaRPr lang="en-GB" sz="2000" dirty="0"/>
          </a:p>
          <a:p>
            <a:r>
              <a:rPr lang="en-GB" sz="2000" dirty="0"/>
              <a:t>Since 2015/16, </a:t>
            </a:r>
            <a:r>
              <a:rPr lang="en-GB" sz="2000" b="1" dirty="0"/>
              <a:t>44 colleges and universities in Scotland must report annually their progress to date in reducing their institutional greenhouse gas emissions </a:t>
            </a:r>
            <a:r>
              <a:rPr lang="en-GB" sz="2000" dirty="0"/>
              <a:t>to the Scottish Government through a system known as Public Bodies Climate Change Duties (PBCCD) Reporting. </a:t>
            </a:r>
          </a:p>
          <a:p>
            <a:endParaRPr lang="en-GB" sz="2000" dirty="0">
              <a:effectLst/>
            </a:endParaRPr>
          </a:p>
          <a:p>
            <a:r>
              <a:rPr lang="en-GB" sz="2000" dirty="0">
                <a:effectLst/>
              </a:rPr>
              <a:t>Reports can be found on the Scottish Sustainability Network website </a:t>
            </a:r>
            <a:r>
              <a:rPr lang="en-GB" sz="2000" dirty="0">
                <a:effectLst/>
                <a:hlinkClick r:id="rId3"/>
              </a:rPr>
              <a:t>here</a:t>
            </a:r>
            <a:r>
              <a:rPr lang="en-GB" sz="2000" dirty="0">
                <a:effectLst/>
              </a:rPr>
              <a:t>.</a:t>
            </a:r>
            <a:endParaRPr lang="en-GB" dirty="0">
              <a:effectLst/>
            </a:endParaRPr>
          </a:p>
        </p:txBody>
      </p:sp>
      <p:pic>
        <p:nvPicPr>
          <p:cNvPr id="4" name="Picture 3">
            <a:extLst>
              <a:ext uri="{FF2B5EF4-FFF2-40B4-BE49-F238E27FC236}">
                <a16:creationId xmlns:a16="http://schemas.microsoft.com/office/drawing/2014/main" id="{70DC2864-FE51-8740-9D10-E8E3B149827F}"/>
              </a:ext>
            </a:extLst>
          </p:cNvPr>
          <p:cNvPicPr>
            <a:picLocks noChangeAspect="1"/>
          </p:cNvPicPr>
          <p:nvPr/>
        </p:nvPicPr>
        <p:blipFill rotWithShape="1">
          <a:blip r:embed="rId4">
            <a:extLst>
              <a:ext uri="{28A0092B-C50C-407E-A947-70E740481C1C}">
                <a14:useLocalDpi xmlns:a14="http://schemas.microsoft.com/office/drawing/2010/main" val="0"/>
              </a:ext>
            </a:extLst>
          </a:blip>
          <a:srcRect r="9985"/>
          <a:stretch/>
        </p:blipFill>
        <p:spPr>
          <a:xfrm>
            <a:off x="7765969" y="2786212"/>
            <a:ext cx="4244331" cy="2052638"/>
          </a:xfrm>
          <a:prstGeom prst="rect">
            <a:avLst/>
          </a:prstGeom>
        </p:spPr>
      </p:pic>
    </p:spTree>
    <p:extLst>
      <p:ext uri="{BB962C8B-B14F-4D97-AF65-F5344CB8AC3E}">
        <p14:creationId xmlns:p14="http://schemas.microsoft.com/office/powerpoint/2010/main" val="211151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4457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solidFill>
                  <a:srgbClr val="1C5FAA"/>
                </a:solidFill>
                <a:latin typeface="Proxima Nova" panose="02000506030000020004" pitchFamily="50" charset="0"/>
              </a:rPr>
            </a:br>
            <a:endParaRPr lang="en-GB" dirty="0"/>
          </a:p>
        </p:txBody>
      </p:sp>
      <p:sp>
        <p:nvSpPr>
          <p:cNvPr id="10" name="Rectangle 9"/>
          <p:cNvSpPr/>
          <p:nvPr/>
        </p:nvSpPr>
        <p:spPr>
          <a:xfrm>
            <a:off x="0" y="6365174"/>
            <a:ext cx="12192000" cy="492826"/>
          </a:xfrm>
          <a:prstGeom prst="rect">
            <a:avLst/>
          </a:prstGeom>
          <a:solidFill>
            <a:srgbClr val="80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0868" y="297817"/>
            <a:ext cx="2855387" cy="1154499"/>
          </a:xfrm>
          <a:prstGeom prst="rect">
            <a:avLst/>
          </a:prstGeom>
        </p:spPr>
      </p:pic>
      <p:sp>
        <p:nvSpPr>
          <p:cNvPr id="17" name="Title 1"/>
          <p:cNvSpPr>
            <a:spLocks noGrp="1"/>
          </p:cNvSpPr>
          <p:nvPr>
            <p:ph type="title"/>
          </p:nvPr>
        </p:nvSpPr>
        <p:spPr>
          <a:xfrm>
            <a:off x="635559" y="631143"/>
            <a:ext cx="10515600" cy="1325563"/>
          </a:xfrm>
        </p:spPr>
        <p:txBody>
          <a:bodyPr>
            <a:normAutofit/>
          </a:bodyPr>
          <a:lstStyle/>
          <a:p>
            <a:r>
              <a:rPr lang="en-GB" sz="3600" dirty="0">
                <a:solidFill>
                  <a:srgbClr val="1C5FAA"/>
                </a:solidFill>
                <a:latin typeface="Tahoma" panose="020B0604030504040204" pitchFamily="34" charset="0"/>
                <a:ea typeface="Tahoma" panose="020B0604030504040204" pitchFamily="34" charset="0"/>
                <a:cs typeface="Tahoma" panose="020B0604030504040204" pitchFamily="34" charset="0"/>
              </a:rPr>
              <a:t>Sector responsibility</a:t>
            </a:r>
            <a:br>
              <a:rPr lang="en-GB" dirty="0">
                <a:solidFill>
                  <a:srgbClr val="1C5FAA"/>
                </a:solidFill>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2" name="Content Placeholder 2"/>
          <p:cNvSpPr txBox="1">
            <a:spLocks/>
          </p:cNvSpPr>
          <p:nvPr/>
        </p:nvSpPr>
        <p:spPr>
          <a:xfrm>
            <a:off x="527468" y="1999878"/>
            <a:ext cx="5949204" cy="4860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4">
            <a:extLst>
              <a:ext uri="{FF2B5EF4-FFF2-40B4-BE49-F238E27FC236}">
                <a16:creationId xmlns:a16="http://schemas.microsoft.com/office/drawing/2014/main" id="{0F32F568-681A-2542-B755-82B87DA895AC}"/>
              </a:ext>
            </a:extLst>
          </p:cNvPr>
          <p:cNvSpPr>
            <a:spLocks noChangeArrowheads="1"/>
          </p:cNvSpPr>
          <p:nvPr/>
        </p:nvSpPr>
        <p:spPr bwMode="auto">
          <a:xfrm>
            <a:off x="635559" y="1582186"/>
            <a:ext cx="9322829" cy="12926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2 Public Bodies Climate Change Duties – how are we doing?</a:t>
            </a:r>
          </a:p>
          <a:p>
            <a:endParaRPr lang="en-GB" dirty="0"/>
          </a:p>
          <a:p>
            <a:r>
              <a:rPr lang="en-GB" sz="2000" dirty="0"/>
              <a:t>EAUC-Scotland completes a sector analysis each year of the reported data, and created </a:t>
            </a:r>
            <a:r>
              <a:rPr lang="en-GB" sz="2000" dirty="0">
                <a:hlinkClick r:id="rId3"/>
              </a:rPr>
              <a:t>separate Scottish FE and HE reports this year.</a:t>
            </a:r>
            <a:endParaRPr lang="en-GB" dirty="0">
              <a:effectLst/>
            </a:endParaRPr>
          </a:p>
        </p:txBody>
      </p:sp>
      <p:pic>
        <p:nvPicPr>
          <p:cNvPr id="4" name="Picture 3">
            <a:extLst>
              <a:ext uri="{FF2B5EF4-FFF2-40B4-BE49-F238E27FC236}">
                <a16:creationId xmlns:a16="http://schemas.microsoft.com/office/drawing/2014/main" id="{68FA747C-FF50-B743-9BC4-740566356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170" y="3262322"/>
            <a:ext cx="4399595" cy="2966143"/>
          </a:xfrm>
          <a:prstGeom prst="rect">
            <a:avLst/>
          </a:prstGeom>
        </p:spPr>
      </p:pic>
      <p:sp>
        <p:nvSpPr>
          <p:cNvPr id="12" name="Rectangle 4">
            <a:extLst>
              <a:ext uri="{FF2B5EF4-FFF2-40B4-BE49-F238E27FC236}">
                <a16:creationId xmlns:a16="http://schemas.microsoft.com/office/drawing/2014/main" id="{FE3BBC02-8C87-FB4E-A13C-0CB4FCDE3506}"/>
              </a:ext>
            </a:extLst>
          </p:cNvPr>
          <p:cNvSpPr>
            <a:spLocks noChangeArrowheads="1"/>
          </p:cNvSpPr>
          <p:nvPr/>
        </p:nvSpPr>
        <p:spPr bwMode="auto">
          <a:xfrm>
            <a:off x="2902053" y="2885661"/>
            <a:ext cx="1103828"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Colleges</a:t>
            </a:r>
            <a:endParaRPr lang="en-GB" dirty="0">
              <a:effectLst/>
            </a:endParaRPr>
          </a:p>
        </p:txBody>
      </p:sp>
      <p:pic>
        <p:nvPicPr>
          <p:cNvPr id="8" name="Picture 7">
            <a:extLst>
              <a:ext uri="{FF2B5EF4-FFF2-40B4-BE49-F238E27FC236}">
                <a16:creationId xmlns:a16="http://schemas.microsoft.com/office/drawing/2014/main" id="{FC358A9F-D60B-9546-97F0-8D3399EAA9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007" y="3244125"/>
            <a:ext cx="4385721" cy="2982732"/>
          </a:xfrm>
          <a:prstGeom prst="rect">
            <a:avLst/>
          </a:prstGeom>
        </p:spPr>
      </p:pic>
      <p:sp>
        <p:nvSpPr>
          <p:cNvPr id="15" name="Rectangle 4">
            <a:extLst>
              <a:ext uri="{FF2B5EF4-FFF2-40B4-BE49-F238E27FC236}">
                <a16:creationId xmlns:a16="http://schemas.microsoft.com/office/drawing/2014/main" id="{72F91E19-4AF6-F74D-B12C-FCD5EC897DE6}"/>
              </a:ext>
            </a:extLst>
          </p:cNvPr>
          <p:cNvSpPr>
            <a:spLocks noChangeArrowheads="1"/>
          </p:cNvSpPr>
          <p:nvPr/>
        </p:nvSpPr>
        <p:spPr bwMode="auto">
          <a:xfrm>
            <a:off x="8107373" y="2864178"/>
            <a:ext cx="1805387"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Universities</a:t>
            </a:r>
            <a:endParaRPr lang="en-GB" dirty="0">
              <a:effectLst/>
            </a:endParaRPr>
          </a:p>
        </p:txBody>
      </p:sp>
    </p:spTree>
    <p:extLst>
      <p:ext uri="{BB962C8B-B14F-4D97-AF65-F5344CB8AC3E}">
        <p14:creationId xmlns:p14="http://schemas.microsoft.com/office/powerpoint/2010/main" val="226161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4457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solidFill>
                  <a:srgbClr val="1C5FAA"/>
                </a:solidFill>
                <a:latin typeface="Proxima Nova" panose="02000506030000020004" pitchFamily="50" charset="0"/>
              </a:rPr>
            </a:br>
            <a:endParaRPr lang="en-GB" dirty="0"/>
          </a:p>
        </p:txBody>
      </p:sp>
      <p:sp>
        <p:nvSpPr>
          <p:cNvPr id="6" name="Content Placeholder 2"/>
          <p:cNvSpPr txBox="1">
            <a:spLocks/>
          </p:cNvSpPr>
          <p:nvPr/>
        </p:nvSpPr>
        <p:spPr>
          <a:xfrm>
            <a:off x="838200" y="4607627"/>
            <a:ext cx="10515600" cy="3062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Rectangle 9"/>
          <p:cNvSpPr/>
          <p:nvPr/>
        </p:nvSpPr>
        <p:spPr>
          <a:xfrm>
            <a:off x="0" y="6365174"/>
            <a:ext cx="12192000" cy="492826"/>
          </a:xfrm>
          <a:prstGeom prst="rect">
            <a:avLst/>
          </a:prstGeom>
          <a:solidFill>
            <a:srgbClr val="80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a:spLocks noGrp="1"/>
          </p:cNvSpPr>
          <p:nvPr>
            <p:ph type="title"/>
          </p:nvPr>
        </p:nvSpPr>
        <p:spPr>
          <a:xfrm>
            <a:off x="635559" y="631143"/>
            <a:ext cx="10515600" cy="1325563"/>
          </a:xfrm>
        </p:spPr>
        <p:txBody>
          <a:bodyPr>
            <a:normAutofit/>
          </a:bodyPr>
          <a:lstStyle/>
          <a:p>
            <a:r>
              <a:rPr lang="en-GB" sz="3600" dirty="0">
                <a:solidFill>
                  <a:srgbClr val="1C5FAA"/>
                </a:solidFill>
                <a:latin typeface="Tahoma" panose="020B0604030504040204" pitchFamily="34" charset="0"/>
                <a:ea typeface="Tahoma" panose="020B0604030504040204" pitchFamily="34" charset="0"/>
                <a:cs typeface="Tahoma" panose="020B0604030504040204" pitchFamily="34" charset="0"/>
              </a:rPr>
              <a:t>Sector responsibility</a:t>
            </a:r>
            <a:br>
              <a:rPr lang="en-GB" dirty="0">
                <a:solidFill>
                  <a:srgbClr val="1C5FAA"/>
                </a:solidFill>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2" name="Content Placeholder 2"/>
          <p:cNvSpPr txBox="1">
            <a:spLocks/>
          </p:cNvSpPr>
          <p:nvPr/>
        </p:nvSpPr>
        <p:spPr>
          <a:xfrm>
            <a:off x="527468" y="1999878"/>
            <a:ext cx="5949204" cy="4860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4">
            <a:extLst>
              <a:ext uri="{FF2B5EF4-FFF2-40B4-BE49-F238E27FC236}">
                <a16:creationId xmlns:a16="http://schemas.microsoft.com/office/drawing/2014/main" id="{0F32F568-681A-2542-B755-82B87DA895AC}"/>
              </a:ext>
            </a:extLst>
          </p:cNvPr>
          <p:cNvSpPr>
            <a:spLocks noChangeArrowheads="1"/>
          </p:cNvSpPr>
          <p:nvPr/>
        </p:nvSpPr>
        <p:spPr bwMode="auto">
          <a:xfrm>
            <a:off x="635559" y="1542274"/>
            <a:ext cx="6971131" cy="32008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2 Public Bodies Climate Change Duties – proposed changes:</a:t>
            </a:r>
          </a:p>
          <a:p>
            <a:endParaRPr lang="en-GB" sz="2000" b="1" dirty="0"/>
          </a:p>
          <a:p>
            <a:pPr marL="285750" indent="-285750">
              <a:buFont typeface="Arial" panose="020B0604020202020204" pitchFamily="34" charset="0"/>
              <a:buChar char="•"/>
            </a:pPr>
            <a:r>
              <a:rPr lang="en-GB" sz="2400" dirty="0"/>
              <a:t>From 2022 reports are to include dates for zero or net-zero direct emissions (Scope 1 and 2);</a:t>
            </a:r>
          </a:p>
          <a:p>
            <a:endParaRPr lang="en-GB" sz="2400" dirty="0"/>
          </a:p>
          <a:p>
            <a:pPr marL="285750" indent="-285750">
              <a:buFont typeface="Arial" panose="020B0604020202020204" pitchFamily="34" charset="0"/>
              <a:buChar char="•"/>
            </a:pPr>
            <a:r>
              <a:rPr lang="en-GB" sz="2400" dirty="0"/>
              <a:t>Targets on in-direct emissions (Scope 3);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and how spending lines align with targets.</a:t>
            </a:r>
          </a:p>
          <a:p>
            <a:endParaRPr lang="en-GB" dirty="0"/>
          </a:p>
        </p:txBody>
      </p:sp>
      <p:pic>
        <p:nvPicPr>
          <p:cNvPr id="4" name="Picture 3">
            <a:hlinkClick r:id="rId2"/>
            <a:extLst>
              <a:ext uri="{FF2B5EF4-FFF2-40B4-BE49-F238E27FC236}">
                <a16:creationId xmlns:a16="http://schemas.microsoft.com/office/drawing/2014/main" id="{86FAFE15-99EA-6E49-A254-056F4DA4A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331" y="333187"/>
            <a:ext cx="3963569" cy="5577117"/>
          </a:xfrm>
          <a:prstGeom prst="rect">
            <a:avLst/>
          </a:prstGeom>
        </p:spPr>
      </p:pic>
    </p:spTree>
    <p:extLst>
      <p:ext uri="{BB962C8B-B14F-4D97-AF65-F5344CB8AC3E}">
        <p14:creationId xmlns:p14="http://schemas.microsoft.com/office/powerpoint/2010/main" val="345001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4457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solidFill>
                  <a:srgbClr val="1C5FAA"/>
                </a:solidFill>
                <a:latin typeface="Proxima Nova" panose="02000506030000020004" pitchFamily="50" charset="0"/>
              </a:rPr>
            </a:br>
            <a:endParaRPr lang="en-GB" dirty="0"/>
          </a:p>
        </p:txBody>
      </p:sp>
      <p:sp>
        <p:nvSpPr>
          <p:cNvPr id="6" name="Content Placeholder 2"/>
          <p:cNvSpPr txBox="1">
            <a:spLocks/>
          </p:cNvSpPr>
          <p:nvPr/>
        </p:nvSpPr>
        <p:spPr>
          <a:xfrm>
            <a:off x="838200" y="4607627"/>
            <a:ext cx="10515600" cy="30624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Rectangle 9"/>
          <p:cNvSpPr/>
          <p:nvPr/>
        </p:nvSpPr>
        <p:spPr>
          <a:xfrm>
            <a:off x="0" y="6365174"/>
            <a:ext cx="12192000" cy="492826"/>
          </a:xfrm>
          <a:prstGeom prst="rect">
            <a:avLst/>
          </a:prstGeom>
          <a:solidFill>
            <a:srgbClr val="80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a:spLocks noGrp="1"/>
          </p:cNvSpPr>
          <p:nvPr>
            <p:ph type="title"/>
          </p:nvPr>
        </p:nvSpPr>
        <p:spPr>
          <a:xfrm>
            <a:off x="635559" y="631143"/>
            <a:ext cx="10515600" cy="1325563"/>
          </a:xfrm>
        </p:spPr>
        <p:txBody>
          <a:bodyPr>
            <a:normAutofit/>
          </a:bodyPr>
          <a:lstStyle/>
          <a:p>
            <a:r>
              <a:rPr lang="en-GB" sz="3600" dirty="0">
                <a:solidFill>
                  <a:srgbClr val="1C5FAA"/>
                </a:solidFill>
                <a:latin typeface="Tahoma" panose="020B0604030504040204" pitchFamily="34" charset="0"/>
                <a:ea typeface="Tahoma" panose="020B0604030504040204" pitchFamily="34" charset="0"/>
                <a:cs typeface="Tahoma" panose="020B0604030504040204" pitchFamily="34" charset="0"/>
              </a:rPr>
              <a:t>Wider sustainability</a:t>
            </a:r>
            <a:br>
              <a:rPr lang="en-GB" dirty="0">
                <a:solidFill>
                  <a:srgbClr val="1C5FAA"/>
                </a:solidFill>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2" name="Content Placeholder 2"/>
          <p:cNvSpPr txBox="1">
            <a:spLocks/>
          </p:cNvSpPr>
          <p:nvPr/>
        </p:nvSpPr>
        <p:spPr>
          <a:xfrm>
            <a:off x="527468" y="1999878"/>
            <a:ext cx="5949204" cy="4860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4">
            <a:extLst>
              <a:ext uri="{FF2B5EF4-FFF2-40B4-BE49-F238E27FC236}">
                <a16:creationId xmlns:a16="http://schemas.microsoft.com/office/drawing/2014/main" id="{0F32F568-681A-2542-B755-82B87DA895AC}"/>
              </a:ext>
            </a:extLst>
          </p:cNvPr>
          <p:cNvSpPr>
            <a:spLocks noChangeArrowheads="1"/>
          </p:cNvSpPr>
          <p:nvPr/>
        </p:nvSpPr>
        <p:spPr bwMode="auto">
          <a:xfrm>
            <a:off x="617034" y="1473747"/>
            <a:ext cx="6971131"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Sustainability is not just about carbon.</a:t>
            </a:r>
            <a:endParaRPr lang="en-GB" sz="2400" dirty="0"/>
          </a:p>
        </p:txBody>
      </p:sp>
      <p:sp>
        <p:nvSpPr>
          <p:cNvPr id="9" name="Rectangle 4">
            <a:extLst>
              <a:ext uri="{FF2B5EF4-FFF2-40B4-BE49-F238E27FC236}">
                <a16:creationId xmlns:a16="http://schemas.microsoft.com/office/drawing/2014/main" id="{CC97C31B-6437-2946-A0F8-434F6F841A52}"/>
              </a:ext>
            </a:extLst>
          </p:cNvPr>
          <p:cNvSpPr>
            <a:spLocks noChangeArrowheads="1"/>
          </p:cNvSpPr>
          <p:nvPr/>
        </p:nvSpPr>
        <p:spPr bwMode="auto">
          <a:xfrm>
            <a:off x="1602655" y="4015031"/>
            <a:ext cx="1927302"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Period poverty</a:t>
            </a:r>
            <a:endParaRPr lang="en-GB" sz="2400" dirty="0"/>
          </a:p>
        </p:txBody>
      </p:sp>
      <p:sp>
        <p:nvSpPr>
          <p:cNvPr id="11" name="Rectangle 4">
            <a:extLst>
              <a:ext uri="{FF2B5EF4-FFF2-40B4-BE49-F238E27FC236}">
                <a16:creationId xmlns:a16="http://schemas.microsoft.com/office/drawing/2014/main" id="{A747A509-BAA0-F64B-9922-BEF6788038B4}"/>
              </a:ext>
            </a:extLst>
          </p:cNvPr>
          <p:cNvSpPr>
            <a:spLocks noChangeArrowheads="1"/>
          </p:cNvSpPr>
          <p:nvPr/>
        </p:nvSpPr>
        <p:spPr bwMode="auto">
          <a:xfrm>
            <a:off x="2801143" y="2386644"/>
            <a:ext cx="1927302"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Living Wage</a:t>
            </a:r>
            <a:endParaRPr lang="en-GB" sz="2400" dirty="0"/>
          </a:p>
          <a:p>
            <a:endParaRPr lang="en-GB" dirty="0"/>
          </a:p>
        </p:txBody>
      </p:sp>
      <p:sp>
        <p:nvSpPr>
          <p:cNvPr id="12" name="Rectangle 4">
            <a:extLst>
              <a:ext uri="{FF2B5EF4-FFF2-40B4-BE49-F238E27FC236}">
                <a16:creationId xmlns:a16="http://schemas.microsoft.com/office/drawing/2014/main" id="{9AAE97FC-D67B-3049-A579-96EF7D673E70}"/>
              </a:ext>
            </a:extLst>
          </p:cNvPr>
          <p:cNvSpPr>
            <a:spLocks noChangeArrowheads="1"/>
          </p:cNvSpPr>
          <p:nvPr/>
        </p:nvSpPr>
        <p:spPr bwMode="auto">
          <a:xfrm>
            <a:off x="1047983" y="4984789"/>
            <a:ext cx="1927302"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Plastics ban</a:t>
            </a:r>
            <a:endParaRPr lang="en-GB" sz="2400" dirty="0"/>
          </a:p>
        </p:txBody>
      </p:sp>
      <p:sp>
        <p:nvSpPr>
          <p:cNvPr id="13" name="Rectangle 4">
            <a:extLst>
              <a:ext uri="{FF2B5EF4-FFF2-40B4-BE49-F238E27FC236}">
                <a16:creationId xmlns:a16="http://schemas.microsoft.com/office/drawing/2014/main" id="{E1463B92-40FF-F54D-8912-C75EB99C516E}"/>
              </a:ext>
            </a:extLst>
          </p:cNvPr>
          <p:cNvSpPr>
            <a:spLocks noChangeArrowheads="1"/>
          </p:cNvSpPr>
          <p:nvPr/>
        </p:nvSpPr>
        <p:spPr bwMode="auto">
          <a:xfrm>
            <a:off x="5235559" y="3164661"/>
            <a:ext cx="1927302"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Active travel</a:t>
            </a:r>
            <a:endParaRPr lang="en-GB" sz="2400" dirty="0"/>
          </a:p>
          <a:p>
            <a:endParaRPr lang="en-GB" dirty="0"/>
          </a:p>
        </p:txBody>
      </p:sp>
      <p:sp>
        <p:nvSpPr>
          <p:cNvPr id="14" name="Rectangle 4">
            <a:extLst>
              <a:ext uri="{FF2B5EF4-FFF2-40B4-BE49-F238E27FC236}">
                <a16:creationId xmlns:a16="http://schemas.microsoft.com/office/drawing/2014/main" id="{13B66532-72E2-DE4A-BB6B-6826B504714D}"/>
              </a:ext>
            </a:extLst>
          </p:cNvPr>
          <p:cNvSpPr>
            <a:spLocks noChangeArrowheads="1"/>
          </p:cNvSpPr>
          <p:nvPr/>
        </p:nvSpPr>
        <p:spPr bwMode="auto">
          <a:xfrm>
            <a:off x="8584207" y="2587238"/>
            <a:ext cx="2600556"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Biodiverse campuses</a:t>
            </a:r>
            <a:endParaRPr lang="en-GB" sz="2400" dirty="0"/>
          </a:p>
          <a:p>
            <a:endParaRPr lang="en-GB" dirty="0"/>
          </a:p>
        </p:txBody>
      </p:sp>
      <p:sp>
        <p:nvSpPr>
          <p:cNvPr id="15" name="Rectangle 4">
            <a:extLst>
              <a:ext uri="{FF2B5EF4-FFF2-40B4-BE49-F238E27FC236}">
                <a16:creationId xmlns:a16="http://schemas.microsoft.com/office/drawing/2014/main" id="{DF633543-0706-5844-A2ED-FB81945845EB}"/>
              </a:ext>
            </a:extLst>
          </p:cNvPr>
          <p:cNvSpPr>
            <a:spLocks noChangeArrowheads="1"/>
          </p:cNvSpPr>
          <p:nvPr/>
        </p:nvSpPr>
        <p:spPr bwMode="auto">
          <a:xfrm>
            <a:off x="7162861" y="3633856"/>
            <a:ext cx="4393580"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Curriculum development and content</a:t>
            </a:r>
            <a:endParaRPr lang="en-GB" sz="2400" dirty="0"/>
          </a:p>
          <a:p>
            <a:endParaRPr lang="en-GB" dirty="0"/>
          </a:p>
        </p:txBody>
      </p:sp>
      <p:sp>
        <p:nvSpPr>
          <p:cNvPr id="16" name="Rectangle 4">
            <a:extLst>
              <a:ext uri="{FF2B5EF4-FFF2-40B4-BE49-F238E27FC236}">
                <a16:creationId xmlns:a16="http://schemas.microsoft.com/office/drawing/2014/main" id="{BBF5B7E3-59C2-924B-B1FC-DA0D8016CB46}"/>
              </a:ext>
            </a:extLst>
          </p:cNvPr>
          <p:cNvSpPr>
            <a:spLocks noChangeArrowheads="1"/>
          </p:cNvSpPr>
          <p:nvPr/>
        </p:nvSpPr>
        <p:spPr bwMode="auto">
          <a:xfrm>
            <a:off x="4138871" y="4224781"/>
            <a:ext cx="2821349"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Black attainment gap</a:t>
            </a:r>
            <a:endParaRPr lang="en-GB" sz="2400" dirty="0"/>
          </a:p>
          <a:p>
            <a:endParaRPr lang="en-GB" dirty="0"/>
          </a:p>
        </p:txBody>
      </p:sp>
      <p:sp>
        <p:nvSpPr>
          <p:cNvPr id="18" name="Rectangle 4">
            <a:extLst>
              <a:ext uri="{FF2B5EF4-FFF2-40B4-BE49-F238E27FC236}">
                <a16:creationId xmlns:a16="http://schemas.microsoft.com/office/drawing/2014/main" id="{EDE5B64F-181F-144B-9578-1A0E616D7533}"/>
              </a:ext>
            </a:extLst>
          </p:cNvPr>
          <p:cNvSpPr>
            <a:spLocks noChangeArrowheads="1"/>
          </p:cNvSpPr>
          <p:nvPr/>
        </p:nvSpPr>
        <p:spPr bwMode="auto">
          <a:xfrm>
            <a:off x="7622966" y="5089429"/>
            <a:ext cx="1649109"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Accessibility</a:t>
            </a:r>
            <a:endParaRPr lang="en-GB" sz="2400" dirty="0"/>
          </a:p>
          <a:p>
            <a:endParaRPr lang="en-GB" dirty="0"/>
          </a:p>
        </p:txBody>
      </p:sp>
      <p:sp>
        <p:nvSpPr>
          <p:cNvPr id="19" name="Rectangle 4">
            <a:extLst>
              <a:ext uri="{FF2B5EF4-FFF2-40B4-BE49-F238E27FC236}">
                <a16:creationId xmlns:a16="http://schemas.microsoft.com/office/drawing/2014/main" id="{C9EFDD5E-4388-9B4D-A241-D25E21D69642}"/>
              </a:ext>
            </a:extLst>
          </p:cNvPr>
          <p:cNvSpPr>
            <a:spLocks noChangeArrowheads="1"/>
          </p:cNvSpPr>
          <p:nvPr/>
        </p:nvSpPr>
        <p:spPr bwMode="auto">
          <a:xfrm>
            <a:off x="3813485" y="5347309"/>
            <a:ext cx="2488416"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Health and Wellbeing</a:t>
            </a:r>
            <a:endParaRPr lang="en-GB" sz="2400" dirty="0"/>
          </a:p>
          <a:p>
            <a:endParaRPr lang="en-GB" dirty="0"/>
          </a:p>
        </p:txBody>
      </p:sp>
      <p:sp>
        <p:nvSpPr>
          <p:cNvPr id="20" name="Rectangle 4">
            <a:extLst>
              <a:ext uri="{FF2B5EF4-FFF2-40B4-BE49-F238E27FC236}">
                <a16:creationId xmlns:a16="http://schemas.microsoft.com/office/drawing/2014/main" id="{4741B100-CDE9-1747-B894-B4EF006B94CB}"/>
              </a:ext>
            </a:extLst>
          </p:cNvPr>
          <p:cNvSpPr>
            <a:spLocks noChangeArrowheads="1"/>
          </p:cNvSpPr>
          <p:nvPr/>
        </p:nvSpPr>
        <p:spPr bwMode="auto">
          <a:xfrm>
            <a:off x="981718" y="2925792"/>
            <a:ext cx="2159455"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Growing spaces</a:t>
            </a:r>
            <a:endParaRPr lang="en-GB" sz="2400" dirty="0"/>
          </a:p>
        </p:txBody>
      </p:sp>
      <p:sp>
        <p:nvSpPr>
          <p:cNvPr id="21" name="Rectangle 4">
            <a:extLst>
              <a:ext uri="{FF2B5EF4-FFF2-40B4-BE49-F238E27FC236}">
                <a16:creationId xmlns:a16="http://schemas.microsoft.com/office/drawing/2014/main" id="{0793DA00-4F1F-E74F-A1D5-30F1A9D15A8A}"/>
              </a:ext>
            </a:extLst>
          </p:cNvPr>
          <p:cNvSpPr>
            <a:spLocks noChangeArrowheads="1"/>
          </p:cNvSpPr>
          <p:nvPr/>
        </p:nvSpPr>
        <p:spPr bwMode="auto">
          <a:xfrm>
            <a:off x="5385118" y="2062376"/>
            <a:ext cx="2488416"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Plant-based diets</a:t>
            </a:r>
            <a:endParaRPr lang="en-GB" sz="2400" dirty="0"/>
          </a:p>
          <a:p>
            <a:endParaRPr lang="en-GB" dirty="0"/>
          </a:p>
        </p:txBody>
      </p:sp>
    </p:spTree>
    <p:extLst>
      <p:ext uri="{BB962C8B-B14F-4D97-AF65-F5344CB8AC3E}">
        <p14:creationId xmlns:p14="http://schemas.microsoft.com/office/powerpoint/2010/main" val="349084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4457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solidFill>
                  <a:srgbClr val="1C5FAA"/>
                </a:solidFill>
                <a:latin typeface="Proxima Nova" panose="02000506030000020004" pitchFamily="50" charset="0"/>
              </a:rPr>
            </a:br>
            <a:endParaRPr lang="en-GB" dirty="0"/>
          </a:p>
        </p:txBody>
      </p:sp>
      <p:sp>
        <p:nvSpPr>
          <p:cNvPr id="10" name="Rectangle 9"/>
          <p:cNvSpPr/>
          <p:nvPr/>
        </p:nvSpPr>
        <p:spPr>
          <a:xfrm>
            <a:off x="0" y="6365174"/>
            <a:ext cx="12192000" cy="492826"/>
          </a:xfrm>
          <a:prstGeom prst="rect">
            <a:avLst/>
          </a:prstGeom>
          <a:solidFill>
            <a:srgbClr val="80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a:spLocks noGrp="1"/>
          </p:cNvSpPr>
          <p:nvPr>
            <p:ph type="title"/>
          </p:nvPr>
        </p:nvSpPr>
        <p:spPr>
          <a:xfrm>
            <a:off x="635559" y="631143"/>
            <a:ext cx="10515600" cy="1325563"/>
          </a:xfrm>
        </p:spPr>
        <p:txBody>
          <a:bodyPr>
            <a:normAutofit/>
          </a:bodyPr>
          <a:lstStyle/>
          <a:p>
            <a:r>
              <a:rPr lang="en-GB" sz="3600" dirty="0">
                <a:solidFill>
                  <a:srgbClr val="1C5FAA"/>
                </a:solidFill>
                <a:latin typeface="Tahoma" panose="020B0604030504040204" pitchFamily="34" charset="0"/>
                <a:ea typeface="Tahoma" panose="020B0604030504040204" pitchFamily="34" charset="0"/>
                <a:cs typeface="Tahoma" panose="020B0604030504040204" pitchFamily="34" charset="0"/>
              </a:rPr>
              <a:t>Role of Student Leaders</a:t>
            </a:r>
            <a:br>
              <a:rPr lang="en-GB" dirty="0">
                <a:solidFill>
                  <a:srgbClr val="1C5FAA"/>
                </a:solidFill>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22" name="Content Placeholder 2"/>
          <p:cNvSpPr txBox="1">
            <a:spLocks/>
          </p:cNvSpPr>
          <p:nvPr/>
        </p:nvSpPr>
        <p:spPr>
          <a:xfrm>
            <a:off x="527468" y="1999878"/>
            <a:ext cx="5949204" cy="4860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4">
            <a:extLst>
              <a:ext uri="{FF2B5EF4-FFF2-40B4-BE49-F238E27FC236}">
                <a16:creationId xmlns:a16="http://schemas.microsoft.com/office/drawing/2014/main" id="{0F32F568-681A-2542-B755-82B87DA895AC}"/>
              </a:ext>
            </a:extLst>
          </p:cNvPr>
          <p:cNvSpPr>
            <a:spLocks noChangeArrowheads="1"/>
          </p:cNvSpPr>
          <p:nvPr/>
        </p:nvSpPr>
        <p:spPr bwMode="auto">
          <a:xfrm>
            <a:off x="635559" y="1689107"/>
            <a:ext cx="7862854" cy="22159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dirty="0"/>
              <a:t>Students Officers and your respective Students' Union/Association can be a key driver for many types of change, including issues surrounding sustainable development and climate justice. Understanding of the climate and ecological crisis and sustainability within student governance structures and the wider student body is essential to creating a step-change in campus sustainability.</a:t>
            </a:r>
            <a:endParaRPr lang="en-GB" sz="2400" dirty="0"/>
          </a:p>
          <a:p>
            <a:endParaRPr lang="en-GB" dirty="0"/>
          </a:p>
        </p:txBody>
      </p:sp>
      <p:sp>
        <p:nvSpPr>
          <p:cNvPr id="2" name="Rectangle 1">
            <a:extLst>
              <a:ext uri="{FF2B5EF4-FFF2-40B4-BE49-F238E27FC236}">
                <a16:creationId xmlns:a16="http://schemas.microsoft.com/office/drawing/2014/main" id="{022BCD3A-A33A-8640-A74F-F99CDB1F981E}"/>
              </a:ext>
            </a:extLst>
          </p:cNvPr>
          <p:cNvSpPr/>
          <p:nvPr/>
        </p:nvSpPr>
        <p:spPr>
          <a:xfrm>
            <a:off x="635559" y="5672509"/>
            <a:ext cx="7333033" cy="461665"/>
          </a:xfrm>
          <a:prstGeom prst="rect">
            <a:avLst/>
          </a:prstGeom>
        </p:spPr>
        <p:txBody>
          <a:bodyPr wrap="none">
            <a:spAutoFit/>
          </a:bodyPr>
          <a:lstStyle/>
          <a:p>
            <a:r>
              <a:rPr lang="en-GB" sz="2400" b="1" dirty="0">
                <a:solidFill>
                  <a:srgbClr val="195EA8"/>
                </a:solidFill>
                <a:latin typeface="Raleway"/>
              </a:rPr>
              <a:t>You have the platform to create positive change. </a:t>
            </a:r>
            <a:endParaRPr lang="en-GB" sz="2400" dirty="0">
              <a:effectLst/>
            </a:endParaRPr>
          </a:p>
        </p:txBody>
      </p:sp>
      <p:pic>
        <p:nvPicPr>
          <p:cNvPr id="11" name="Picture 10">
            <a:extLst>
              <a:ext uri="{FF2B5EF4-FFF2-40B4-BE49-F238E27FC236}">
                <a16:creationId xmlns:a16="http://schemas.microsoft.com/office/drawing/2014/main" id="{B44441CB-A0FD-7C4C-A6D9-BF20067A20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0868" y="297817"/>
            <a:ext cx="2855387" cy="1154499"/>
          </a:xfrm>
          <a:prstGeom prst="rect">
            <a:avLst/>
          </a:prstGeom>
        </p:spPr>
      </p:pic>
      <p:sp>
        <p:nvSpPr>
          <p:cNvPr id="12" name="Rectangle 4">
            <a:extLst>
              <a:ext uri="{FF2B5EF4-FFF2-40B4-BE49-F238E27FC236}">
                <a16:creationId xmlns:a16="http://schemas.microsoft.com/office/drawing/2014/main" id="{22C9FA84-E769-BB40-8C6A-6410141DFF38}"/>
              </a:ext>
            </a:extLst>
          </p:cNvPr>
          <p:cNvSpPr>
            <a:spLocks noChangeArrowheads="1"/>
          </p:cNvSpPr>
          <p:nvPr/>
        </p:nvSpPr>
        <p:spPr bwMode="auto">
          <a:xfrm>
            <a:off x="635559" y="3969287"/>
            <a:ext cx="6467532" cy="1600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dirty="0"/>
              <a:t>Resources:</a:t>
            </a:r>
          </a:p>
          <a:p>
            <a:r>
              <a:rPr lang="en-GB" sz="2000" dirty="0">
                <a:hlinkClick r:id="rId3"/>
              </a:rPr>
              <a:t>Student Leaders for Sustainability Guide</a:t>
            </a:r>
          </a:p>
          <a:p>
            <a:r>
              <a:rPr lang="en-GB" sz="2000" dirty="0">
                <a:hlinkClick r:id="rId3"/>
              </a:rPr>
              <a:t>Example Students’ Union / Association SMART Action Plan</a:t>
            </a:r>
          </a:p>
          <a:p>
            <a:r>
              <a:rPr lang="en-GB" sz="2000" dirty="0">
                <a:hlinkClick r:id="rId3"/>
              </a:rPr>
              <a:t>Simplified SU / SA GHG emission calculator</a:t>
            </a:r>
            <a:endParaRPr lang="en-GB" sz="2000" dirty="0"/>
          </a:p>
          <a:p>
            <a:endParaRPr lang="en-GB" dirty="0"/>
          </a:p>
        </p:txBody>
      </p:sp>
      <p:pic>
        <p:nvPicPr>
          <p:cNvPr id="8" name="Picture 7">
            <a:extLst>
              <a:ext uri="{FF2B5EF4-FFF2-40B4-BE49-F238E27FC236}">
                <a16:creationId xmlns:a16="http://schemas.microsoft.com/office/drawing/2014/main" id="{F5001AEE-6EE5-FC4C-AA02-4438130DF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8413" y="1757749"/>
            <a:ext cx="3303969" cy="4235450"/>
          </a:xfrm>
          <a:prstGeom prst="rect">
            <a:avLst/>
          </a:prstGeom>
        </p:spPr>
      </p:pic>
    </p:spTree>
    <p:extLst>
      <p:ext uri="{BB962C8B-B14F-4D97-AF65-F5344CB8AC3E}">
        <p14:creationId xmlns:p14="http://schemas.microsoft.com/office/powerpoint/2010/main" val="36936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5870" y="3725970"/>
            <a:ext cx="9591304" cy="3294373"/>
          </a:xfrm>
        </p:spPr>
        <p:txBody>
          <a:bodyPr>
            <a:normAutofit/>
          </a:bodyPr>
          <a:lstStyle/>
          <a:p>
            <a:pPr algn="l"/>
            <a:r>
              <a:rPr lang="en-GB" sz="2800" dirty="0">
                <a:solidFill>
                  <a:srgbClr val="808285"/>
                </a:solidFill>
                <a:latin typeface="Tahoma" panose="020B0604030504040204" pitchFamily="34" charset="0"/>
                <a:ea typeface="Tahoma" panose="020B0604030504040204" pitchFamily="34" charset="0"/>
                <a:cs typeface="Tahoma" panose="020B0604030504040204" pitchFamily="34" charset="0"/>
              </a:rPr>
              <a:t>Any further questions please e-mail scotland@eauc.org.uk</a:t>
            </a:r>
          </a:p>
        </p:txBody>
      </p:sp>
      <p:sp>
        <p:nvSpPr>
          <p:cNvPr id="4" name="Title 1"/>
          <p:cNvSpPr txBox="1">
            <a:spLocks/>
          </p:cNvSpPr>
          <p:nvPr/>
        </p:nvSpPr>
        <p:spPr>
          <a:xfrm>
            <a:off x="1345870" y="2042319"/>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154" y="297817"/>
            <a:ext cx="3962101" cy="1601969"/>
          </a:xfrm>
          <a:prstGeom prst="rect">
            <a:avLst/>
          </a:prstGeom>
        </p:spPr>
      </p:pic>
      <p:sp>
        <p:nvSpPr>
          <p:cNvPr id="5" name="Subtitle 2"/>
          <p:cNvSpPr txBox="1">
            <a:spLocks/>
          </p:cNvSpPr>
          <p:nvPr/>
        </p:nvSpPr>
        <p:spPr>
          <a:xfrm>
            <a:off x="1345870" y="497957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p>
        </p:txBody>
      </p:sp>
      <p:sp>
        <p:nvSpPr>
          <p:cNvPr id="6" name="Title 1"/>
          <p:cNvSpPr txBox="1">
            <a:spLocks/>
          </p:cNvSpPr>
          <p:nvPr/>
        </p:nvSpPr>
        <p:spPr>
          <a:xfrm>
            <a:off x="1167740" y="3419857"/>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9" name="Title 1"/>
          <p:cNvSpPr txBox="1">
            <a:spLocks/>
          </p:cNvSpPr>
          <p:nvPr/>
        </p:nvSpPr>
        <p:spPr>
          <a:xfrm>
            <a:off x="1390403" y="105820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dirty="0">
              <a:solidFill>
                <a:srgbClr val="1C5FAA"/>
              </a:solidFill>
              <a:latin typeface="Proxima Nova" panose="02000506030000020004" pitchFamily="50" charset="0"/>
            </a:endParaRPr>
          </a:p>
        </p:txBody>
      </p:sp>
      <p:sp>
        <p:nvSpPr>
          <p:cNvPr id="16" name="Title 1"/>
          <p:cNvSpPr txBox="1">
            <a:spLocks/>
          </p:cNvSpPr>
          <p:nvPr/>
        </p:nvSpPr>
        <p:spPr>
          <a:xfrm>
            <a:off x="1301337" y="2255425"/>
            <a:ext cx="9144000" cy="1169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solidFill>
                  <a:srgbClr val="1C5FAA"/>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18" name="Rectangle 17"/>
          <p:cNvSpPr/>
          <p:nvPr/>
        </p:nvSpPr>
        <p:spPr>
          <a:xfrm>
            <a:off x="0" y="6365174"/>
            <a:ext cx="12192000" cy="492826"/>
          </a:xfrm>
          <a:prstGeom prst="rect">
            <a:avLst/>
          </a:prstGeom>
          <a:solidFill>
            <a:srgbClr val="1C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www.eauc.org.uk</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8414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764</Words>
  <Application>Microsoft Macintosh PowerPoint</Application>
  <PresentationFormat>Widescreen</PresentationFormat>
  <Paragraphs>94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Proxima Nova</vt:lpstr>
      <vt:lpstr>Raleway</vt:lpstr>
      <vt:lpstr>Tahoma</vt:lpstr>
      <vt:lpstr>Office Theme</vt:lpstr>
      <vt:lpstr>PowerPoint Presentation</vt:lpstr>
      <vt:lpstr>Agenda </vt:lpstr>
      <vt:lpstr>Scene setting - sector responsibility </vt:lpstr>
      <vt:lpstr>Sector responsibility </vt:lpstr>
      <vt:lpstr>Sector responsibility </vt:lpstr>
      <vt:lpstr>Sector responsibility </vt:lpstr>
      <vt:lpstr>Wider sustainability </vt:lpstr>
      <vt:lpstr>Role of Student Leaders </vt:lpstr>
      <vt:lpstr>PowerPoint Presentation</vt:lpstr>
      <vt:lpstr>Agenda </vt:lpstr>
      <vt:lpstr>PowerPoint Presentation</vt:lpstr>
    </vt:vector>
  </TitlesOfParts>
  <Company>University of Gloucestershire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slide</dc:title>
  <dc:creator>AXENTE, Teodora</dc:creator>
  <cp:lastModifiedBy>Matt Woodthorpe</cp:lastModifiedBy>
  <cp:revision>67</cp:revision>
  <dcterms:created xsi:type="dcterms:W3CDTF">2019-01-14T12:52:18Z</dcterms:created>
  <dcterms:modified xsi:type="dcterms:W3CDTF">2020-08-19T14:13:21Z</dcterms:modified>
</cp:coreProperties>
</file>