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13" r:id="rId14"/>
    <p:sldId id="278" r:id="rId15"/>
    <p:sldId id="314" r:id="rId16"/>
    <p:sldId id="279" r:id="rId17"/>
    <p:sldId id="315" r:id="rId18"/>
    <p:sldId id="280" r:id="rId19"/>
    <p:sldId id="281" r:id="rId20"/>
    <p:sldId id="282" r:id="rId21"/>
    <p:sldId id="316" r:id="rId22"/>
    <p:sldId id="276" r:id="rId23"/>
    <p:sldId id="32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F9B"/>
    <a:srgbClr val="FFFFFF"/>
    <a:srgbClr val="A6C83D"/>
    <a:srgbClr val="5CC4E4"/>
    <a:srgbClr val="FAB51D"/>
    <a:srgbClr val="1C5FAA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0"/>
    <p:restoredTop sz="91328"/>
  </p:normalViewPr>
  <p:slideViewPr>
    <p:cSldViewPr snapToGrid="0">
      <p:cViewPr varScale="1">
        <p:scale>
          <a:sx n="117" d="100"/>
          <a:sy n="117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</a:t>
            </a:r>
            <a:r>
              <a:rPr lang="en-US" baseline="0"/>
              <a:t> / SA Carbon Emissions Footprint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Carbon Emissions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Sheet1!$B$4:$B$7</c:f>
              <c:strCache>
                <c:ptCount val="4"/>
                <c:pt idx="0">
                  <c:v>2020/21</c:v>
                </c:pt>
                <c:pt idx="1">
                  <c:v>2021/22</c:v>
                </c:pt>
                <c:pt idx="2">
                  <c:v>2020/22</c:v>
                </c:pt>
                <c:pt idx="3">
                  <c:v>2021/23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163</c:v>
                </c:pt>
                <c:pt idx="1">
                  <c:v>158</c:v>
                </c:pt>
                <c:pt idx="2">
                  <c:v>153</c:v>
                </c:pt>
                <c:pt idx="3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B-CB4A-8BB6-30F18C570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3893695"/>
        <c:axId val="1785429439"/>
      </c:barChart>
      <c:catAx>
        <c:axId val="17938936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Academic</a:t>
                </a:r>
                <a:r>
                  <a:rPr lang="en-GB" baseline="0"/>
                  <a:t> year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429439"/>
        <c:crosses val="autoZero"/>
        <c:auto val="1"/>
        <c:lblAlgn val="ctr"/>
        <c:lblOffset val="100"/>
        <c:noMultiLvlLbl val="0"/>
      </c:catAx>
      <c:valAx>
        <c:axId val="17854294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GHG emissions (tonnes / year)</a:t>
                </a:r>
              </a:p>
            </c:rich>
          </c:tx>
          <c:layout>
            <c:manualLayout>
              <c:xMode val="edge"/>
              <c:yMode val="edge"/>
              <c:x val="1.2442153477147156E-2"/>
              <c:y val="0.282161207663738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9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0289F-75E5-450D-82E8-E15921926CB0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C0F13-79AF-4B0E-BFEF-7D935FAD7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0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Now</a:t>
            </a:r>
            <a:r>
              <a:rPr lang="en-GB" baseline="0" dirty="0"/>
              <a:t> we are going to look at specific data collection methodologies for the recommended sources of emissions.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First let’s look at building energy consumption – I think everyone is already reporting this so I will just briefly run through it and if anyone has any questions we can return to this at the end of the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The direct emissions from fuel combustion in owned boilers and generators are Scope 1.  This includes natural gas, heating oil &amp; biomass.  Data is easily available from fuel bills and can be collected in litres, kWh or tonnes.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Please note that the </a:t>
            </a:r>
            <a:r>
              <a:rPr lang="en-GB" sz="1200" baseline="0" dirty="0">
                <a:cs typeface="Calibri"/>
              </a:rPr>
              <a:t>b</a:t>
            </a:r>
            <a:r>
              <a:rPr lang="en-GB" sz="1200" dirty="0">
                <a:cs typeface="Calibri"/>
              </a:rPr>
              <a:t>iogenic CO</a:t>
            </a:r>
            <a:r>
              <a:rPr lang="en-GB" sz="1200" baseline="-25000" dirty="0">
                <a:cs typeface="Calibri"/>
              </a:rPr>
              <a:t>2</a:t>
            </a:r>
            <a:r>
              <a:rPr lang="en-GB" sz="1200" dirty="0">
                <a:cs typeface="Calibri"/>
              </a:rPr>
              <a:t> emissions from biomass are considered to be </a:t>
            </a:r>
            <a:r>
              <a:rPr lang="en-GB" sz="1200" i="1" dirty="0">
                <a:cs typeface="Calibri"/>
              </a:rPr>
              <a:t>Out of Scope </a:t>
            </a:r>
            <a:r>
              <a:rPr lang="en-GB" sz="1200" dirty="0">
                <a:cs typeface="Calibri"/>
              </a:rPr>
              <a:t>and should therefore be reported separately.  The emissions factors for biomass in </a:t>
            </a:r>
            <a:r>
              <a:rPr lang="en-GB" sz="1200" dirty="0" err="1">
                <a:cs typeface="Calibri"/>
              </a:rPr>
              <a:t>ProcXed</a:t>
            </a:r>
            <a:r>
              <a:rPr lang="en-GB" sz="1200" dirty="0">
                <a:cs typeface="Calibri"/>
              </a:rPr>
              <a:t> are for CH</a:t>
            </a:r>
            <a:r>
              <a:rPr lang="en-GB" sz="1200" baseline="-25000" dirty="0">
                <a:cs typeface="Calibri"/>
              </a:rPr>
              <a:t>4</a:t>
            </a:r>
            <a:r>
              <a:rPr lang="en-GB" sz="1200" dirty="0">
                <a:cs typeface="Calibri"/>
              </a:rPr>
              <a:t> and N</a:t>
            </a:r>
            <a:r>
              <a:rPr lang="en-GB" sz="1200" baseline="-25000" dirty="0">
                <a:cs typeface="Calibri"/>
              </a:rPr>
              <a:t>2</a:t>
            </a:r>
            <a:r>
              <a:rPr lang="en-GB" sz="1200" dirty="0">
                <a:cs typeface="Calibri"/>
              </a:rPr>
              <a:t>O emissions in their CO</a:t>
            </a:r>
            <a:r>
              <a:rPr lang="en-GB" sz="1200" baseline="-25000" dirty="0">
                <a:cs typeface="Calibri"/>
              </a:rPr>
              <a:t>2</a:t>
            </a:r>
            <a:r>
              <a:rPr lang="en-GB" sz="1200" dirty="0">
                <a:cs typeface="Calibri"/>
              </a:rPr>
              <a:t> equivalence.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6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Grid electricity generation</a:t>
            </a:r>
            <a:r>
              <a:rPr lang="en-GB" baseline="0" dirty="0"/>
              <a:t> </a:t>
            </a:r>
            <a:r>
              <a:rPr lang="en-GB" dirty="0"/>
              <a:t>is classed</a:t>
            </a:r>
            <a:r>
              <a:rPr lang="en-GB" baseline="0" dirty="0"/>
              <a:t> as a Scope 2 indirect emission and again consumption data is available from your supplier.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It is also important to remember to report transmission and distribution losses associated with grid electricity which are Scope 3.  This is very easy as you enter the same consumption figures.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cs typeface="Calibri"/>
              </a:rPr>
              <a:t>Please note that grid electricity sourced from a green tariff directly form the grid cannot be reported as zero emissions due to double counting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endParaRPr lang="en-GB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1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Moving on to</a:t>
            </a:r>
            <a:r>
              <a:rPr lang="en-US" baseline="0" dirty="0">
                <a:cs typeface="Calibri"/>
              </a:rPr>
              <a:t> fleet vehicles and plant – These are </a:t>
            </a:r>
            <a:r>
              <a:rPr lang="en-GB" baseline="0" dirty="0">
                <a:cs typeface="Calibri"/>
              </a:rPr>
              <a:t>S</a:t>
            </a:r>
            <a:r>
              <a:rPr lang="en-GB" dirty="0">
                <a:cs typeface="Calibri"/>
              </a:rPr>
              <a:t>cope 1 direct emissions from fuel combustion in fleet vehicles &amp; plant (diesel, petrol, marine oil </a:t>
            </a:r>
            <a:r>
              <a:rPr lang="en-GB" dirty="0" err="1">
                <a:cs typeface="Calibri"/>
              </a:rPr>
              <a:t>etc</a:t>
            </a:r>
            <a:r>
              <a:rPr lang="en-GB" dirty="0">
                <a:cs typeface="Calibri"/>
              </a:rPr>
              <a:t>)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Best quality data is litres of each type</a:t>
            </a:r>
            <a:r>
              <a:rPr lang="en-GB" baseline="0" dirty="0">
                <a:cs typeface="Calibri"/>
              </a:rPr>
              <a:t> of </a:t>
            </a:r>
            <a:r>
              <a:rPr lang="en-GB" dirty="0">
                <a:cs typeface="Calibri"/>
              </a:rPr>
              <a:t>fuel but can also collect distance travelled by each mode of transport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Data should be available from fuel receipts or odometer records.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Please note that the emissions associated with electric vehicles charged on-site will already be included in total electricity consumption</a:t>
            </a:r>
          </a:p>
          <a:p>
            <a:endParaRPr lang="en-US" baseline="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7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Waste</a:t>
            </a:r>
            <a:r>
              <a:rPr lang="en-GB" baseline="0" dirty="0">
                <a:cs typeface="Calibri"/>
              </a:rPr>
              <a:t> is a </a:t>
            </a:r>
            <a:r>
              <a:rPr lang="en-GB" dirty="0">
                <a:cs typeface="Calibri"/>
              </a:rPr>
              <a:t>Scope 3 indirect emissions from landfill, incineration, anaerobic digestion, recycling &amp; composting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You’ll need to know</a:t>
            </a:r>
            <a:r>
              <a:rPr lang="en-GB" baseline="0" dirty="0">
                <a:cs typeface="Calibri"/>
              </a:rPr>
              <a:t> the </a:t>
            </a:r>
            <a:r>
              <a:rPr lang="en-GB" dirty="0">
                <a:cs typeface="Calibri"/>
              </a:rPr>
              <a:t>weight of material sent to each destination</a:t>
            </a:r>
            <a:r>
              <a:rPr lang="en-GB" baseline="0" dirty="0">
                <a:cs typeface="Calibri"/>
              </a:rPr>
              <a:t> and this d</a:t>
            </a:r>
            <a:r>
              <a:rPr lang="en-GB" dirty="0">
                <a:cs typeface="Calibri"/>
              </a:rPr>
              <a:t>ata is available from your waste contractor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Please note that any composting or AD done on site would be classed</a:t>
            </a:r>
            <a:r>
              <a:rPr lang="en-GB" baseline="0" dirty="0">
                <a:cs typeface="Calibri"/>
              </a:rPr>
              <a:t> as </a:t>
            </a:r>
            <a:r>
              <a:rPr lang="en-GB" dirty="0">
                <a:cs typeface="Calibri"/>
              </a:rPr>
              <a:t>Scope 1 </a:t>
            </a:r>
            <a:endParaRPr lang="en-US" baseline="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51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Scope 3 indirect emissions from water supply &amp; treatment</a:t>
            </a:r>
          </a:p>
          <a:p>
            <a:r>
              <a:rPr lang="en-GB" dirty="0">
                <a:cs typeface="Calibri"/>
              </a:rPr>
              <a:t>Two separate categories so make sure to enter both</a:t>
            </a:r>
          </a:p>
          <a:p>
            <a:r>
              <a:rPr lang="en-GB" dirty="0">
                <a:cs typeface="Calibri"/>
              </a:rPr>
              <a:t>Need the volume of water consumed </a:t>
            </a:r>
            <a:r>
              <a:rPr lang="en-US" dirty="0">
                <a:cs typeface="Calibri"/>
              </a:rPr>
              <a:t>in</a:t>
            </a:r>
            <a:r>
              <a:rPr lang="en-US" baseline="0" dirty="0">
                <a:cs typeface="Calibri"/>
              </a:rPr>
              <a:t> m3 from supplier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cs typeface="Calibri"/>
              </a:rPr>
              <a:t>If volume of treated water in unavailable you can estimate the volume of water treated as 95% of water supply volume</a:t>
            </a: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8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terms of data the highest quality you can have is the quantity or cost of each type of fuel consumed during travel which you could obtain from fuel receipts.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this data is not available you would collect distance travelled by each mode of transport.  This type of data is usually available from your travel booking system or expenses.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air travel data should be broken down by domestic, short-haul &amp; long-haul.  More fuel is used during landing a take-off so shorter flights emit more 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passenger km.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possible data should also be broken down by class of travel.  The emissions factor for a first class long haul flight is 4 times higher than the economy option.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Road travel should be broken down by vehicle type and fuel type.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006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Lastly we are going to look at commuting only 9% are currently reporting these emissions</a:t>
            </a:r>
            <a:r>
              <a:rPr lang="en-US" baseline="0" dirty="0">
                <a:cs typeface="Calibri"/>
              </a:rPr>
              <a:t> and looking back at the GCU footprint we can see these account for 39% of total emissions.</a:t>
            </a:r>
          </a:p>
          <a:p>
            <a:endParaRPr lang="en-US" baseline="0" dirty="0"/>
          </a:p>
          <a:p>
            <a:r>
              <a:rPr lang="en-GB" dirty="0">
                <a:cs typeface="Calibri"/>
              </a:rPr>
              <a:t>Scope 3 indirect emissions from staff &amp; student travel between home and the institution</a:t>
            </a:r>
          </a:p>
          <a:p>
            <a:r>
              <a:rPr lang="en-GB" dirty="0">
                <a:cs typeface="Calibri"/>
              </a:rPr>
              <a:t>Need to know total distance travel by each mode of transport: car, bus, train, motorcycle.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Best source of data is an annual travel survey </a:t>
            </a:r>
          </a:p>
          <a:p>
            <a:r>
              <a:rPr lang="en-GB" dirty="0">
                <a:cs typeface="Calibri"/>
              </a:rPr>
              <a:t>You need to ask for distance travelled per day one way</a:t>
            </a:r>
          </a:p>
          <a:p>
            <a:r>
              <a:rPr lang="en-GB" dirty="0">
                <a:cs typeface="Calibri"/>
              </a:rPr>
              <a:t>The number of days per week that staff/students use a transport type</a:t>
            </a:r>
          </a:p>
          <a:p>
            <a:r>
              <a:rPr lang="en-GB" dirty="0">
                <a:cs typeface="Calibri"/>
              </a:rPr>
              <a:t>The</a:t>
            </a:r>
            <a:r>
              <a:rPr lang="en-GB" baseline="0" dirty="0">
                <a:cs typeface="Calibri"/>
              </a:rPr>
              <a:t> n</a:t>
            </a:r>
            <a:r>
              <a:rPr lang="en-GB" dirty="0">
                <a:cs typeface="Calibri"/>
              </a:rPr>
              <a:t>umber of commuting days per week and number of days worked per year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Survey data can be extrapolated from a representative sample </a:t>
            </a:r>
          </a:p>
          <a:p>
            <a:r>
              <a:rPr lang="en-GB" dirty="0">
                <a:cs typeface="Calibri"/>
              </a:rPr>
              <a:t>If an annual survey is not possible previous survey data can be used with 2018/19 staff &amp; student numbers</a:t>
            </a:r>
          </a:p>
          <a:p>
            <a:r>
              <a:rPr lang="en-GB" dirty="0">
                <a:cs typeface="Calibri"/>
              </a:rPr>
              <a:t>You can incentivise survey response rates with prizes or link completion for the survey to permit applications like they have done at Forth Valley College</a:t>
            </a:r>
          </a:p>
          <a:p>
            <a:endParaRPr lang="en-GB" dirty="0">
              <a:cs typeface="Calibri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4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5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4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76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3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10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49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8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3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2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FE747-9F70-446C-8C59-B9217CDBDE6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7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zerowastescotland.org.uk/SMELoa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Cz15-cfllI?feature=oembed" TargetMode="External"/><Relationship Id="rId5" Type="http://schemas.openxmlformats.org/officeDocument/2006/relationships/hyperlink" Target="https://www.eauc.org.uk/sector_briefings" TargetMode="Externa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vivo.org/" TargetMode="External"/><Relationship Id="rId7" Type="http://schemas.openxmlformats.org/officeDocument/2006/relationships/hyperlink" Target="https://www.offsetguide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restcarbon.co.uk/certification/peatland-code" TargetMode="External"/><Relationship Id="rId5" Type="http://schemas.openxmlformats.org/officeDocument/2006/relationships/hyperlink" Target="https://www.woodlandcarboncode.org.uk/" TargetMode="External"/><Relationship Id="rId4" Type="http://schemas.openxmlformats.org/officeDocument/2006/relationships/hyperlink" Target="https://www.aces-org.co.uk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rts.org.u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rowastescotland.org.uk/our-work/single-use-plastics-public-consult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870" y="3798154"/>
            <a:ext cx="9144000" cy="3294373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en-GB" sz="2800" baseline="30000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800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October 2020 </a:t>
            </a:r>
          </a:p>
          <a:p>
            <a:pPr algn="l"/>
            <a:r>
              <a:rPr lang="en-GB" sz="2800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14:00-15:30</a:t>
            </a:r>
          </a:p>
          <a:p>
            <a:pPr algn="l"/>
            <a:endParaRPr lang="en-GB" sz="2800" dirty="0">
              <a:solidFill>
                <a:srgbClr val="8082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45870" y="204231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54" y="297817"/>
            <a:ext cx="3962101" cy="160196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45870" y="497957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67740" y="34198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90403" y="1058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rgbClr val="1C5FAA"/>
              </a:solidFill>
              <a:latin typeface="Proxima Nova" panose="02000506030000020004" pitchFamily="50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01337" y="2327609"/>
            <a:ext cx="9144000" cy="1169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Sustainability Leaders (Scotland) TSN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4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6890" y="1495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28888" y="214048"/>
            <a:ext cx="8377812" cy="132556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Water supply &amp; treatment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F60E2-2158-4F7C-84D8-DB4EBAC6374A}"/>
              </a:ext>
            </a:extLst>
          </p:cNvPr>
          <p:cNvSpPr txBox="1"/>
          <p:nvPr/>
        </p:nvSpPr>
        <p:spPr>
          <a:xfrm>
            <a:off x="505469" y="2113246"/>
            <a:ext cx="10597687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bg1">
                  <a:lumMod val="50000"/>
                </a:schemeClr>
              </a:solidFill>
              <a:cs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34D4A-A0FE-430C-BC40-3EEB0618E49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3350DF-749C-474D-A369-09183E28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43" y="1624339"/>
            <a:ext cx="10661894" cy="48607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Scope 3 emissions from water supply &amp; treatment</a:t>
            </a:r>
          </a:p>
          <a:p>
            <a:r>
              <a:rPr lang="en-GB" dirty="0">
                <a:cs typeface="Calibri"/>
              </a:rPr>
              <a:t>Two separate categories so make sure to enter both</a:t>
            </a:r>
          </a:p>
          <a:p>
            <a:r>
              <a:rPr lang="en-GB" dirty="0">
                <a:cs typeface="Calibri"/>
              </a:rPr>
              <a:t>Need the volume of water consumed (m</a:t>
            </a:r>
            <a:r>
              <a:rPr lang="en-GB" baseline="30000" dirty="0">
                <a:cs typeface="Calibri"/>
              </a:rPr>
              <a:t>3</a:t>
            </a:r>
            <a:r>
              <a:rPr lang="en-GB" dirty="0">
                <a:cs typeface="Calibri"/>
              </a:rPr>
              <a:t>) from supplier</a:t>
            </a:r>
          </a:p>
          <a:p>
            <a:r>
              <a:rPr lang="en-GB" dirty="0">
                <a:cs typeface="Calibri"/>
              </a:rPr>
              <a:t>If volume of treated water is not available you can estimate the volume of water treated as 95% of water supply volume</a:t>
            </a:r>
          </a:p>
          <a:p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73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4719" y="147977"/>
            <a:ext cx="8377812" cy="132556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Business travel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78C9AE-1429-4789-890D-040606F9714E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3350DF-749C-474D-A369-09183E28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43" y="1624339"/>
            <a:ext cx="10661894" cy="48607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Scope 3 emissions from air, road and rail travel</a:t>
            </a:r>
          </a:p>
          <a:p>
            <a:r>
              <a:rPr lang="en-GB" dirty="0">
                <a:cs typeface="Calibri"/>
              </a:rPr>
              <a:t>Distance travelled by each mode of transport in km or passenger km</a:t>
            </a:r>
          </a:p>
          <a:p>
            <a:r>
              <a:rPr lang="en-GB" dirty="0">
                <a:cs typeface="Calibri"/>
              </a:rPr>
              <a:t>Data is available from travel booking systems or expenses</a:t>
            </a:r>
          </a:p>
          <a:p>
            <a:r>
              <a:rPr lang="en-GB" dirty="0">
                <a:cs typeface="Calibri"/>
              </a:rPr>
              <a:t>Air travel should be broken down by domestic, short-haul &amp; long-haul</a:t>
            </a:r>
          </a:p>
          <a:p>
            <a:r>
              <a:rPr lang="en-GB" dirty="0">
                <a:cs typeface="Calibri"/>
              </a:rPr>
              <a:t>Road travel should be broken down by vehicle type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64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4719" y="147977"/>
            <a:ext cx="8377812" cy="132556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Commuting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78C9AE-1429-4789-890D-040606F9714E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3350DF-749C-474D-A369-09183E28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43" y="1624339"/>
            <a:ext cx="10974698" cy="48607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Scope 3 emissions from staff travel between home and the institution</a:t>
            </a:r>
          </a:p>
          <a:p>
            <a:r>
              <a:rPr lang="en-GB" dirty="0">
                <a:cs typeface="Calibri"/>
              </a:rPr>
              <a:t>Best source of data is an annual travel survey</a:t>
            </a:r>
          </a:p>
          <a:p>
            <a:r>
              <a:rPr lang="en-GB" dirty="0">
                <a:cs typeface="Calibri"/>
              </a:rPr>
              <a:t>Distance travelled per day one way, number of days per week that staff use a transport type, number of commuting days per week and number of days worked per year</a:t>
            </a:r>
          </a:p>
          <a:p>
            <a:r>
              <a:rPr lang="en-GB" dirty="0">
                <a:cs typeface="Calibri"/>
              </a:rPr>
              <a:t>Survey data can be extrapolated from a representative sample </a:t>
            </a:r>
          </a:p>
          <a:p>
            <a:r>
              <a:rPr lang="en-GB" dirty="0">
                <a:cs typeface="Calibri"/>
              </a:rPr>
              <a:t>Previous survey data can be used with 2019/20 staff numbers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4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631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your organisational emissions</a:t>
            </a:r>
            <a:br>
              <a:rPr lang="en-GB" sz="40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7468" y="1999878"/>
            <a:ext cx="5949204" cy="486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F6E80BB-0B28-1F4C-A069-E36405D81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656856"/>
              </p:ext>
            </p:extLst>
          </p:nvPr>
        </p:nvGraphicFramePr>
        <p:xfrm>
          <a:off x="1040841" y="1593140"/>
          <a:ext cx="8165789" cy="398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8959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631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your organisational emissions</a:t>
            </a:r>
            <a:br>
              <a:rPr lang="en-GB" sz="40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32F568-681A-2542-B755-82B87DA8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59" y="1577031"/>
            <a:ext cx="9718263" cy="27699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Scope 1 – Action list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Raleway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Heating: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Programming – is </a:t>
            </a:r>
            <a:r>
              <a:rPr lang="en-US" altLang="en-US" dirty="0">
                <a:latin typeface="Raleway"/>
              </a:rPr>
              <a:t>your SU/SA heated during the night?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Raleway"/>
              </a:rPr>
              <a:t>Are there areas which are heated when not in use (e.g. during quieter periods such as Christmas, over the summer)?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Raleway"/>
              </a:rPr>
              <a:t>When in use, could the temperature be reduced?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aleway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aleway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FFA943C-DF25-F745-9E41-61A8DDBD5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59" y="4122241"/>
            <a:ext cx="9718263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dirty="0">
                <a:latin typeface="Raleway"/>
              </a:rPr>
              <a:t>Fleet vehicles: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Raleway"/>
              </a:rPr>
              <a:t>Log reason for journeys – could journeys be better grouped together? Are they necessary?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Raleway"/>
              </a:rPr>
              <a:t>If renewing fleet vehicles, look for hybrid or full electric vehicles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33622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631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your organisational emissions</a:t>
            </a:r>
            <a:br>
              <a:rPr lang="en-GB" sz="40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E0BD1-C786-3743-AABF-31FA44F70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23" y="1544041"/>
            <a:ext cx="5342707" cy="4083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355D7A-3EEB-024D-95F6-156093203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5" y="1460726"/>
            <a:ext cx="2794236" cy="4710554"/>
          </a:xfrm>
          <a:prstGeom prst="rect">
            <a:avLst/>
          </a:prstGeom>
        </p:spPr>
      </p:pic>
      <p:pic>
        <p:nvPicPr>
          <p:cNvPr id="1026" name="Picture 2" descr="Nudge - Doe mee met de Greenchoice Warmetruiendag!">
            <a:extLst>
              <a:ext uri="{FF2B5EF4-FFF2-40B4-BE49-F238E27FC236}">
                <a16:creationId xmlns:a16="http://schemas.microsoft.com/office/drawing/2014/main" id="{A5EB2743-F5BC-1649-B789-545C858E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94" y="1635766"/>
            <a:ext cx="7793661" cy="40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3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631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your organisational emissions</a:t>
            </a:r>
            <a:br>
              <a:rPr lang="en-GB" sz="40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7468" y="1999878"/>
            <a:ext cx="5949204" cy="486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9B9CA11-F195-4840-BFAE-027443945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41" y="1482699"/>
            <a:ext cx="9718263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Scope </a:t>
            </a:r>
            <a:r>
              <a:rPr lang="en-US" altLang="en-US" sz="2400" b="1" dirty="0">
                <a:latin typeface="Raleway"/>
              </a:rPr>
              <a:t>2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 – Action list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Raleway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Raleway"/>
              </a:rPr>
              <a:t>Electricity use: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Raleway"/>
              </a:rPr>
              <a:t>Complete a lighting audit to see if you can make any quick wins;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Raleway"/>
              </a:rPr>
              <a:t>Equipment use – is equipment left on when not needed (particularly during out of office hours);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Raleway"/>
              </a:rPr>
              <a:t>Commercial services – is equipment efficient (both in electricity use and water); operational hours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Raleway"/>
              </a:rPr>
              <a:t>Upgrading equipment – ensure its resource efficient from the outset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21111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631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your organisational emissions</a:t>
            </a:r>
            <a:br>
              <a:rPr lang="en-GB" sz="40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7468" y="1999878"/>
            <a:ext cx="5949204" cy="486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9B9CA11-F195-4840-BFAE-027443945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59" y="1769045"/>
            <a:ext cx="9718263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Scope </a:t>
            </a:r>
            <a:r>
              <a:rPr lang="en-US" altLang="en-US" sz="2400" b="1" dirty="0">
                <a:latin typeface="Raleway"/>
              </a:rPr>
              <a:t>2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 – Action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072B1-FD29-C048-B0B4-F4AFBF1C4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59" y="2212351"/>
            <a:ext cx="2724643" cy="3833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AE8CE-C6A6-AE4F-86C4-B8A1B1D91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8" y="2290032"/>
            <a:ext cx="6557043" cy="37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81500" y="4918191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631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your organisational emissions</a:t>
            </a:r>
            <a:br>
              <a:rPr lang="en-GB" sz="40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7468" y="1999878"/>
            <a:ext cx="5949204" cy="486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32F568-681A-2542-B755-82B87DA8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59" y="1456444"/>
            <a:ext cx="6679313" cy="16619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Scope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Raleway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Raleway"/>
              </a:rPr>
              <a:t>Water use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Bathroom facilities – water-less urinals; push taps</a:t>
            </a:r>
            <a:endParaRPr lang="en-US" altLang="en-US" dirty="0">
              <a:latin typeface="Raleway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Catering equipment – dishwasher</a:t>
            </a:r>
            <a:r>
              <a:rPr lang="en-US" altLang="en-US" dirty="0">
                <a:latin typeface="Raleway"/>
              </a:rPr>
              <a:t> efficiency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F3002EA-7086-BD4A-88D7-2692312C7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57" y="3287639"/>
            <a:ext cx="6679313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Raleway"/>
              </a:rPr>
              <a:t>Business travel: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Policy </a:t>
            </a:r>
            <a:r>
              <a:rPr lang="en-US" altLang="en-US" dirty="0">
                <a:latin typeface="Raleway"/>
              </a:rPr>
              <a:t>of public transport use over private car / flying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Raleway"/>
              </a:rPr>
              <a:t>Extra milage payment for car sharing (particularly good for Sports Union travel)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Payment for cycling milage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Cycle to Work Scheme support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15A1F5F-DF54-3541-9A91-9DCF7E47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56" y="5152413"/>
            <a:ext cx="6679313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Resource use: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Raleway"/>
              </a:rPr>
              <a:t>Printing audit – how much do each departments print? B&amp;W vs </a:t>
            </a:r>
            <a:r>
              <a:rPr lang="en-US" altLang="en-US" dirty="0" err="1">
                <a:latin typeface="Raleway"/>
              </a:rPr>
              <a:t>colour</a:t>
            </a:r>
            <a:r>
              <a:rPr lang="en-US" altLang="en-US" dirty="0">
                <a:latin typeface="Raleway"/>
              </a:rPr>
              <a:t>? </a:t>
            </a:r>
            <a:r>
              <a:rPr lang="en-US" altLang="en-US" dirty="0" err="1">
                <a:latin typeface="Raleway"/>
              </a:rPr>
              <a:t>Digitise</a:t>
            </a:r>
            <a:r>
              <a:rPr lang="en-US" altLang="en-US" dirty="0">
                <a:latin typeface="Raleway"/>
              </a:rPr>
              <a:t> processes; internal prizes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aleway"/>
            </a:endParaRPr>
          </a:p>
        </p:txBody>
      </p:sp>
      <p:pic>
        <p:nvPicPr>
          <p:cNvPr id="1026" name="Picture 2" descr="How to ensure your waterless urinals don't smell - Ecoprod">
            <a:extLst>
              <a:ext uri="{FF2B5EF4-FFF2-40B4-BE49-F238E27FC236}">
                <a16:creationId xmlns:a16="http://schemas.microsoft.com/office/drawing/2014/main" id="{A838EE39-7F7C-914E-B3BE-FE59643C6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619" y="2157694"/>
            <a:ext cx="3813917" cy="254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962551-26E6-924A-A878-72D311EDE35C}"/>
              </a:ext>
            </a:extLst>
          </p:cNvPr>
          <p:cNvSpPr/>
          <p:nvPr/>
        </p:nvSpPr>
        <p:spPr>
          <a:xfrm>
            <a:off x="7745619" y="4808484"/>
            <a:ext cx="4102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323130"/>
                </a:solidFill>
                <a:latin typeface="Segoe UI" panose="020B0502040204020203" pitchFamily="34" charset="0"/>
              </a:rPr>
              <a:t>“I installed them where I worked 20 years ago. They paid for their installation costs within one year from savings of between 25 to 33% in the water consumption”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096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631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your organisational emissions</a:t>
            </a:r>
            <a:br>
              <a:rPr lang="en-GB" sz="40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7468" y="1999878"/>
            <a:ext cx="5949204" cy="486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32F568-681A-2542-B755-82B87DA8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59" y="1686369"/>
            <a:ext cx="11028973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Additional support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aleway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Raleway"/>
              </a:rPr>
              <a:t>EAUC-Scotland – give us a shout!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>
              <a:latin typeface="Raleway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Raleway"/>
              </a:rPr>
              <a:t>Your institution – we can help link you up with the sustainability lead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>
              <a:latin typeface="Raleway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Raleway"/>
              </a:rPr>
              <a:t>Zero Waste Scotland – </a:t>
            </a:r>
            <a:r>
              <a:rPr lang="en-US" altLang="en-US" sz="2400" dirty="0">
                <a:latin typeface="Raleway"/>
                <a:hlinkClick r:id="rId3"/>
              </a:rPr>
              <a:t>SME interest-free loans and scoping studies</a:t>
            </a:r>
            <a:endParaRPr lang="en-US" altLang="en-US" sz="2400" dirty="0">
              <a:latin typeface="Raleway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7989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631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  <a:br>
              <a:rPr lang="en-GB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27468" y="1504472"/>
            <a:ext cx="11440119" cy="40460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 14.00	Welcome and Introductions</a:t>
            </a:r>
            <a:r>
              <a:rPr lang="en-GB" sz="1600" dirty="0"/>
              <a:t>  </a:t>
            </a:r>
            <a:r>
              <a:rPr lang="en-GB" sz="1600" i="1" dirty="0"/>
              <a:t>Matt </a:t>
            </a:r>
            <a:r>
              <a:rPr lang="en-GB" sz="1600" i="1" dirty="0" err="1"/>
              <a:t>Woodthorpe</a:t>
            </a:r>
            <a:r>
              <a:rPr lang="en-GB" sz="1600" i="1" dirty="0"/>
              <a:t>  </a:t>
            </a:r>
          </a:p>
          <a:p>
            <a:pPr>
              <a:lnSpc>
                <a:spcPct val="150000"/>
              </a:lnSpc>
            </a:pPr>
            <a:r>
              <a:rPr lang="en-GB" sz="1600" b="1" dirty="0"/>
              <a:t> 14:05	Calculating SU/SA emissions and how to reduce it + Q&amp;A   </a:t>
            </a:r>
            <a:r>
              <a:rPr lang="en-GB" sz="1600" i="1" dirty="0"/>
              <a:t>Jill Burnett &amp; Matt </a:t>
            </a:r>
            <a:r>
              <a:rPr lang="en-GB" sz="1600" i="1" dirty="0" err="1"/>
              <a:t>Woodthorpe</a:t>
            </a:r>
            <a:endParaRPr lang="en-GB" sz="1600" i="1" dirty="0"/>
          </a:p>
          <a:p>
            <a:pPr>
              <a:lnSpc>
                <a:spcPct val="150000"/>
              </a:lnSpc>
            </a:pPr>
            <a:r>
              <a:rPr lang="en-GB" sz="1600" dirty="0"/>
              <a:t> </a:t>
            </a:r>
            <a:r>
              <a:rPr lang="en-GB" sz="1600" b="1" dirty="0"/>
              <a:t>14.30	Offsetting – what is it? What are the issues? What is best practice? + Q&amp;A  </a:t>
            </a:r>
            <a:r>
              <a:rPr lang="en-GB" sz="1600" i="1" dirty="0"/>
              <a:t>Jill Burnett</a:t>
            </a: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/>
              <a:t> </a:t>
            </a:r>
            <a:r>
              <a:rPr lang="en-GB" sz="1600" b="1" dirty="0"/>
              <a:t>14.45  	Piloting resources and next steps   </a:t>
            </a:r>
            <a:r>
              <a:rPr lang="en-GB" sz="1600" i="1" dirty="0"/>
              <a:t>All</a:t>
            </a: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/>
              <a:t> </a:t>
            </a:r>
            <a:r>
              <a:rPr lang="en-GB" sz="1600" b="1" dirty="0"/>
              <a:t>14:55  	Thanks and Close</a:t>
            </a: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/>
              <a:t> </a:t>
            </a:r>
            <a:r>
              <a:rPr lang="en-GB" sz="1600" b="1" dirty="0"/>
              <a:t>15:00	Further networking   </a:t>
            </a:r>
            <a:r>
              <a:rPr lang="en-GB" sz="1600" i="1" dirty="0"/>
              <a:t>Matt </a:t>
            </a:r>
            <a:r>
              <a:rPr lang="en-GB" sz="1600" i="1" dirty="0" err="1"/>
              <a:t>Woodthorpe</a:t>
            </a:r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7468" y="1999878"/>
            <a:ext cx="5949204" cy="486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1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631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Offsetting </a:t>
            </a:r>
            <a:br>
              <a:rPr lang="en-GB" sz="40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7468" y="1999878"/>
            <a:ext cx="5949204" cy="486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nline Media 1" title="Carbon Offsetting">
            <a:hlinkClick r:id="" action="ppaction://media"/>
            <a:extLst>
              <a:ext uri="{FF2B5EF4-FFF2-40B4-BE49-F238E27FC236}">
                <a16:creationId xmlns:a16="http://schemas.microsoft.com/office/drawing/2014/main" id="{A057C7C1-0630-4171-BC86-869B0C5C7C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8047" y="1445780"/>
            <a:ext cx="7950180" cy="4471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F3CBD6-14FC-4515-954D-C77090EADA95}"/>
              </a:ext>
            </a:extLst>
          </p:cNvPr>
          <p:cNvSpPr txBox="1"/>
          <p:nvPr/>
        </p:nvSpPr>
        <p:spPr>
          <a:xfrm>
            <a:off x="635559" y="59742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https://www.eauc.org.uk/sector_briefings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0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2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631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Offsetting </a:t>
            </a:r>
            <a:br>
              <a:rPr lang="en-GB" sz="40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7468" y="1999878"/>
            <a:ext cx="5949204" cy="486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96ED4B-0276-4012-92DF-0A3182608274}"/>
              </a:ext>
            </a:extLst>
          </p:cNvPr>
          <p:cNvSpPr txBox="1"/>
          <p:nvPr/>
        </p:nvSpPr>
        <p:spPr>
          <a:xfrm>
            <a:off x="635559" y="1484666"/>
            <a:ext cx="982000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High quality offsets - what to look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Verification - robust audit trail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Additionality - the carbon savings wouldn’t have happened anyway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Permeance - savings will be sustained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double-counting - reductions are only claimed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Current prices range from £6-£15 per tonne of CO</a:t>
            </a:r>
            <a:r>
              <a:rPr lang="en-GB" baseline="-25000" dirty="0"/>
              <a:t>2 </a:t>
            </a:r>
            <a:r>
              <a:rPr lang="en-GB" dirty="0"/>
              <a:t>but may rise</a:t>
            </a:r>
            <a:endParaRPr lang="en-GB" baseline="-25000" dirty="0"/>
          </a:p>
          <a:p>
            <a:endParaRPr lang="en-GB" baseline="-25000" dirty="0"/>
          </a:p>
          <a:p>
            <a:r>
              <a:rPr lang="en-GB" dirty="0"/>
              <a:t>International projects: </a:t>
            </a:r>
            <a:r>
              <a:rPr lang="en-GB" dirty="0">
                <a:hlinkClick r:id="rId3"/>
              </a:rPr>
              <a:t>Plan Vivo</a:t>
            </a:r>
            <a:r>
              <a:rPr lang="en-GB" dirty="0"/>
              <a:t> &amp; </a:t>
            </a:r>
            <a:r>
              <a:rPr lang="en-GB" dirty="0">
                <a:hlinkClick r:id="rId4"/>
              </a:rPr>
              <a:t>Association for Coastal Ecosystem Services</a:t>
            </a:r>
            <a:endParaRPr lang="en-GB" dirty="0"/>
          </a:p>
          <a:p>
            <a:endParaRPr lang="en-GB" dirty="0"/>
          </a:p>
          <a:p>
            <a:r>
              <a:rPr lang="en-GB" dirty="0"/>
              <a:t>UK projects: </a:t>
            </a:r>
            <a:r>
              <a:rPr lang="en-GB" dirty="0">
                <a:hlinkClick r:id="rId5"/>
              </a:rPr>
              <a:t>Woodland Carbon Code </a:t>
            </a:r>
            <a:r>
              <a:rPr lang="en-GB" dirty="0"/>
              <a:t>&amp; </a:t>
            </a:r>
            <a:r>
              <a:rPr lang="en-GB" dirty="0">
                <a:hlinkClick r:id="rId6"/>
              </a:rPr>
              <a:t>Peatland Code</a:t>
            </a:r>
            <a:endParaRPr lang="en-GB" dirty="0"/>
          </a:p>
          <a:p>
            <a:endParaRPr lang="en-GB" dirty="0"/>
          </a:p>
          <a:p>
            <a:r>
              <a:rPr lang="en-GB" dirty="0"/>
              <a:t>Further information </a:t>
            </a:r>
            <a:r>
              <a:rPr lang="en-GB" dirty="0">
                <a:hlinkClick r:id="rId7"/>
              </a:rPr>
              <a:t>Carbon Offset 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890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870" y="3725970"/>
            <a:ext cx="9591304" cy="3294373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further questions please e-mail scotland@eauc.org.uk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45870" y="204231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54" y="297817"/>
            <a:ext cx="3962101" cy="160196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45870" y="497957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67740" y="34198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90403" y="1058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rgbClr val="1C5FAA"/>
              </a:solidFill>
              <a:latin typeface="Proxima Nova" panose="02000506030000020004" pitchFamily="50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01337" y="2255425"/>
            <a:ext cx="9144000" cy="1169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14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2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631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opportunities: </a:t>
            </a:r>
            <a:br>
              <a:rPr lang="en-GB" sz="40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7468" y="1999878"/>
            <a:ext cx="5949204" cy="486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96ED4B-0276-4012-92DF-0A3182608274}"/>
              </a:ext>
            </a:extLst>
          </p:cNvPr>
          <p:cNvSpPr txBox="1"/>
          <p:nvPr/>
        </p:nvSpPr>
        <p:spPr>
          <a:xfrm>
            <a:off x="635559" y="1873603"/>
            <a:ext cx="110906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Circular Arts Network - </a:t>
            </a:r>
            <a:r>
              <a:rPr lang="en-GB" sz="2800" dirty="0">
                <a:hlinkClick r:id="rId3"/>
              </a:rPr>
              <a:t>https://www.canarts.org.uk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Single Use Plastics Consultation - </a:t>
            </a:r>
            <a:r>
              <a:rPr lang="en-GB" sz="2800" dirty="0">
                <a:hlinkClick r:id="rId4"/>
              </a:rPr>
              <a:t>https://zerowastescotland.org.uk/our-work/single-use-plastics-public-consultation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08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631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Calculating your organisational emissions</a:t>
            </a:r>
            <a:br>
              <a:rPr lang="en-GB" sz="40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7468" y="1999878"/>
            <a:ext cx="5949204" cy="486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A47B2-D442-454F-9245-76EC4AC9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12" y="1445780"/>
            <a:ext cx="3005588" cy="4304149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E0077B5-1FA2-4EF1-BFED-184E354A9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579" y="1776845"/>
            <a:ext cx="5960112" cy="22404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Define reporting period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Raleway"/>
              </a:rPr>
              <a:t>Set operational reporting boundary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aleway"/>
              </a:rPr>
              <a:t>Collect activity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Raleway"/>
              </a:rPr>
              <a:t>Use calculator to quantify emissions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6142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525017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Reporting Scopes</a:t>
            </a:r>
            <a:br>
              <a:rPr lang="en-GB" sz="40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7468" y="1999878"/>
            <a:ext cx="5949204" cy="486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88C540-A664-45C0-B1AC-F3509FFE3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086" y="1158818"/>
            <a:ext cx="7358154" cy="51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7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5559" y="18084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5559" y="631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 reporting boundary</a:t>
            </a:r>
            <a:br>
              <a:rPr lang="en-GB" sz="4000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35559" y="1927594"/>
            <a:ext cx="10515600" cy="486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 1: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energy &amp; fleet vehicles</a:t>
            </a: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 2: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Purchased electricity &amp; heat</a:t>
            </a: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 3: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Electricity transmission &amp; distribution, waste disposal, water supply &amp; treatment, business travel &amp; commuting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0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19984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21404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Building energy – Fuel combustion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BF14F-70F5-4E3E-AC4B-AA053429D6E5}"/>
              </a:ext>
            </a:extLst>
          </p:cNvPr>
          <p:cNvSpPr txBox="1"/>
          <p:nvPr/>
        </p:nvSpPr>
        <p:spPr>
          <a:xfrm>
            <a:off x="749543" y="5655153"/>
            <a:ext cx="105069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endParaRPr lang="en-GB" sz="2800" dirty="0">
              <a:ea typeface="+mn-lt"/>
              <a:cs typeface="+mn-lt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C78484C-3D07-459C-9B04-AB950FD8341C}"/>
              </a:ext>
            </a:extLst>
          </p:cNvPr>
          <p:cNvSpPr txBox="1"/>
          <p:nvPr/>
        </p:nvSpPr>
        <p:spPr>
          <a:xfrm>
            <a:off x="583721" y="1647647"/>
            <a:ext cx="10506973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endParaRPr lang="en-GB" sz="2400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8FDBD1-D3E9-44A3-8C5A-B266B5B427CB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3350DF-749C-474D-A369-09183E28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45" y="1596184"/>
            <a:ext cx="10661894" cy="48607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cs typeface="Calibri"/>
              </a:rPr>
              <a:t>Scope 1 emissions from fuel combustion in owned boilers (natural gas, heating oil, biomass etc)</a:t>
            </a:r>
          </a:p>
          <a:p>
            <a:r>
              <a:rPr lang="en-GB" sz="2400" dirty="0">
                <a:cs typeface="Calibri"/>
              </a:rPr>
              <a:t>Data easily available from fuel bills</a:t>
            </a:r>
          </a:p>
          <a:p>
            <a:r>
              <a:rPr lang="en-GB" sz="2400" dirty="0">
                <a:cs typeface="Calibri"/>
              </a:rPr>
              <a:t>Can be collected in kWh</a:t>
            </a:r>
            <a:endParaRPr lang="en-GB" sz="2400" baseline="30000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GB" sz="2400" dirty="0"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32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4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21404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Building energy – Electricity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BF14F-70F5-4E3E-AC4B-AA053429D6E5}"/>
              </a:ext>
            </a:extLst>
          </p:cNvPr>
          <p:cNvSpPr txBox="1"/>
          <p:nvPr/>
        </p:nvSpPr>
        <p:spPr>
          <a:xfrm>
            <a:off x="749543" y="5655153"/>
            <a:ext cx="105069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endParaRPr lang="en-GB" sz="2800" dirty="0">
              <a:ea typeface="+mn-lt"/>
              <a:cs typeface="+mn-lt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C78484C-3D07-459C-9B04-AB950FD8341C}"/>
              </a:ext>
            </a:extLst>
          </p:cNvPr>
          <p:cNvSpPr txBox="1"/>
          <p:nvPr/>
        </p:nvSpPr>
        <p:spPr>
          <a:xfrm>
            <a:off x="583721" y="1647647"/>
            <a:ext cx="10506973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endParaRPr lang="en-GB" sz="2400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8FDBD1-D3E9-44A3-8C5A-B266B5B427CB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3350DF-749C-474D-A369-09183E28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45" y="1596184"/>
            <a:ext cx="10661894" cy="48607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cs typeface="Calibri"/>
              </a:rPr>
              <a:t>Scope 2 emissions from grid electricity generation or purchased heat/steam</a:t>
            </a:r>
          </a:p>
          <a:p>
            <a:r>
              <a:rPr lang="en-GB" sz="2400" dirty="0">
                <a:cs typeface="Calibri"/>
              </a:rPr>
              <a:t>Data available from supplier (kWh)</a:t>
            </a:r>
          </a:p>
          <a:p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Scope 3 emissions from transmission &amp; distribution losses </a:t>
            </a:r>
          </a:p>
          <a:p>
            <a:r>
              <a:rPr lang="en-GB" sz="2400" dirty="0">
                <a:cs typeface="Calibri"/>
              </a:rPr>
              <a:t>Same consumption data (kWh)</a:t>
            </a:r>
          </a:p>
          <a:p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Please note that grid electricity sourced from a green tariff directly from the grid cannot be reported as zero emissions due to double counting</a:t>
            </a:r>
          </a:p>
        </p:txBody>
      </p:sp>
    </p:spTree>
    <p:extLst>
      <p:ext uri="{BB962C8B-B14F-4D97-AF65-F5344CB8AC3E}">
        <p14:creationId xmlns:p14="http://schemas.microsoft.com/office/powerpoint/2010/main" val="212863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6890" y="1495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28888" y="214048"/>
            <a:ext cx="8377812" cy="132556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Fleet vehicles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F60E2-2158-4F7C-84D8-DB4EBAC6374A}"/>
              </a:ext>
            </a:extLst>
          </p:cNvPr>
          <p:cNvSpPr txBox="1"/>
          <p:nvPr/>
        </p:nvSpPr>
        <p:spPr>
          <a:xfrm>
            <a:off x="505469" y="2113246"/>
            <a:ext cx="10597687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bg1">
                  <a:lumMod val="50000"/>
                </a:schemeClr>
              </a:solidFill>
              <a:cs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34D4A-A0FE-430C-BC40-3EEB0618E49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3350DF-749C-474D-A369-09183E28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43" y="1624339"/>
            <a:ext cx="10661894" cy="48607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Scope 1 emissions from fuel combustion in fleet vehicles (diesel, petrol)</a:t>
            </a:r>
          </a:p>
          <a:p>
            <a:r>
              <a:rPr lang="en-GB" dirty="0">
                <a:cs typeface="Calibri"/>
              </a:rPr>
              <a:t>Best quality data is litres of each type of fuel</a:t>
            </a:r>
          </a:p>
          <a:p>
            <a:r>
              <a:rPr lang="en-GB" dirty="0">
                <a:cs typeface="Calibri"/>
              </a:rPr>
              <a:t>Data should be available from fuel receipts or service records</a:t>
            </a:r>
          </a:p>
          <a:p>
            <a:endParaRPr lang="en-GB" dirty="0">
              <a:cs typeface="Calibri"/>
            </a:endParaRPr>
          </a:p>
          <a:p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88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6890" y="1495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solidFill>
                  <a:srgbClr val="1C5FAA"/>
                </a:solidFill>
                <a:latin typeface="Proxima Nova" panose="02000506030000020004" pitchFamily="50" charset="0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07627"/>
            <a:ext cx="10515600" cy="30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28888" y="214048"/>
            <a:ext cx="8377812" cy="132556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Waste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F60E2-2158-4F7C-84D8-DB4EBAC6374A}"/>
              </a:ext>
            </a:extLst>
          </p:cNvPr>
          <p:cNvSpPr txBox="1"/>
          <p:nvPr/>
        </p:nvSpPr>
        <p:spPr>
          <a:xfrm>
            <a:off x="505469" y="2113246"/>
            <a:ext cx="10597687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bg1">
                  <a:lumMod val="50000"/>
                </a:schemeClr>
              </a:solidFill>
              <a:cs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34D4A-A0FE-430C-BC40-3EEB0618E49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804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3350DF-749C-474D-A369-09183E28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43" y="1624339"/>
            <a:ext cx="10661894" cy="48607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Scope 3 emissions from landfill, incineration, recycling &amp; composting</a:t>
            </a:r>
          </a:p>
          <a:p>
            <a:r>
              <a:rPr lang="en-GB" dirty="0">
                <a:cs typeface="Calibri"/>
              </a:rPr>
              <a:t>Need weight of material sent to each destination</a:t>
            </a:r>
          </a:p>
          <a:p>
            <a:r>
              <a:rPr lang="en-GB" dirty="0">
                <a:cs typeface="Calibri"/>
              </a:rPr>
              <a:t>Data is available from waste contractors</a:t>
            </a:r>
          </a:p>
          <a:p>
            <a:endParaRPr lang="en-GB" dirty="0">
              <a:cs typeface="Calibri"/>
            </a:endParaRPr>
          </a:p>
          <a:p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63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1893</Words>
  <Application>Microsoft Macintosh PowerPoint</Application>
  <PresentationFormat>Widescreen</PresentationFormat>
  <Paragraphs>232</Paragraphs>
  <Slides>23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Proxima Nova</vt:lpstr>
      <vt:lpstr>Raleway</vt:lpstr>
      <vt:lpstr>Segoe UI</vt:lpstr>
      <vt:lpstr>Tahoma</vt:lpstr>
      <vt:lpstr>Office Theme</vt:lpstr>
      <vt:lpstr>PowerPoint Presentation</vt:lpstr>
      <vt:lpstr>Agenda </vt:lpstr>
      <vt:lpstr>Calculating your organisational emissions </vt:lpstr>
      <vt:lpstr>Reporting Scopes </vt:lpstr>
      <vt:lpstr>Recommended reporting boundary </vt:lpstr>
      <vt:lpstr>Building energy – Fuel combustion</vt:lpstr>
      <vt:lpstr>Building energy – Electricity</vt:lpstr>
      <vt:lpstr>Fleet vehicles</vt:lpstr>
      <vt:lpstr>Waste</vt:lpstr>
      <vt:lpstr>Water supply &amp; treatment</vt:lpstr>
      <vt:lpstr>Business travel</vt:lpstr>
      <vt:lpstr>Commuting</vt:lpstr>
      <vt:lpstr>Reducing your organisational emissions </vt:lpstr>
      <vt:lpstr>Reducing your organisational emissions </vt:lpstr>
      <vt:lpstr>Reducing your organisational emissions </vt:lpstr>
      <vt:lpstr>Reducing your organisational emissions </vt:lpstr>
      <vt:lpstr>Reducing your organisational emissions </vt:lpstr>
      <vt:lpstr>Reducing your organisational emissions </vt:lpstr>
      <vt:lpstr>Reducing your organisational emissions </vt:lpstr>
      <vt:lpstr>Offsetting  </vt:lpstr>
      <vt:lpstr>Offsetting  </vt:lpstr>
      <vt:lpstr>PowerPoint Presentation</vt:lpstr>
      <vt:lpstr>Further opportunities:  </vt:lpstr>
    </vt:vector>
  </TitlesOfParts>
  <Company>University of Gloucestershire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AXENTE, Teodora</dc:creator>
  <cp:lastModifiedBy>Matt Woodthorpe</cp:lastModifiedBy>
  <cp:revision>98</cp:revision>
  <dcterms:created xsi:type="dcterms:W3CDTF">2019-01-14T12:52:18Z</dcterms:created>
  <dcterms:modified xsi:type="dcterms:W3CDTF">2020-10-30T13:22:32Z</dcterms:modified>
</cp:coreProperties>
</file>