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3"/>
  </p:notesMasterIdLst>
  <p:sldIdLst>
    <p:sldId id="256" r:id="rId2"/>
  </p:sldIdLst>
  <p:sldSz cx="12192000" cy="6858000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2" autoAdjust="0"/>
    <p:restoredTop sz="94660"/>
  </p:normalViewPr>
  <p:slideViewPr>
    <p:cSldViewPr snapToGrid="0">
      <p:cViewPr>
        <p:scale>
          <a:sx n="81" d="100"/>
          <a:sy n="81" d="100"/>
        </p:scale>
        <p:origin x="-90" y="-6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DB706-CE01-4E49-B039-4982E9FA9286}" type="datetimeFigureOut">
              <a:rPr lang="en-GB" smtClean="0"/>
              <a:t>09/03/2016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AE6FD-472E-4820-9524-06EC5BF1F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963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AE6FD-472E-4820-9524-06EC5BF1F95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206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0073D-8E00-437B-8FED-BE36BDBD8CF5}" type="datetimeFigureOut">
              <a:rPr lang="en-GB" smtClean="0"/>
              <a:t>09/03/2016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1AC9E-2998-4E7A-8585-B60CC230A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836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0073D-8E00-437B-8FED-BE36BDBD8CF5}" type="datetimeFigureOut">
              <a:rPr lang="en-GB" smtClean="0"/>
              <a:t>09/03/2016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1AC9E-2998-4E7A-8585-B60CC230A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752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0073D-8E00-437B-8FED-BE36BDBD8CF5}" type="datetimeFigureOut">
              <a:rPr lang="en-GB" smtClean="0"/>
              <a:t>09/03/2016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1AC9E-2998-4E7A-8585-B60CC230AD3A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60012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0073D-8E00-437B-8FED-BE36BDBD8CF5}" type="datetimeFigureOut">
              <a:rPr lang="en-GB" smtClean="0"/>
              <a:t>09/03/2016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1AC9E-2998-4E7A-8585-B60CC230A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306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0073D-8E00-437B-8FED-BE36BDBD8CF5}" type="datetimeFigureOut">
              <a:rPr lang="en-GB" smtClean="0"/>
              <a:t>09/03/2016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1AC9E-2998-4E7A-8585-B60CC230AD3A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3001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0073D-8E00-437B-8FED-BE36BDBD8CF5}" type="datetimeFigureOut">
              <a:rPr lang="en-GB" smtClean="0"/>
              <a:t>09/03/2016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1AC9E-2998-4E7A-8585-B60CC230A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6168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0073D-8E00-437B-8FED-BE36BDBD8CF5}" type="datetimeFigureOut">
              <a:rPr lang="en-GB" smtClean="0"/>
              <a:t>09/03/2016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1AC9E-2998-4E7A-8585-B60CC230A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7943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0073D-8E00-437B-8FED-BE36BDBD8CF5}" type="datetimeFigureOut">
              <a:rPr lang="en-GB" smtClean="0"/>
              <a:t>09/03/2016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1AC9E-2998-4E7A-8585-B60CC230A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267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0073D-8E00-437B-8FED-BE36BDBD8CF5}" type="datetimeFigureOut">
              <a:rPr lang="en-GB" smtClean="0"/>
              <a:t>09/03/2016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1AC9E-2998-4E7A-8585-B60CC230A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291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0073D-8E00-437B-8FED-BE36BDBD8CF5}" type="datetimeFigureOut">
              <a:rPr lang="en-GB" smtClean="0"/>
              <a:t>09/03/2016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1AC9E-2998-4E7A-8585-B60CC230A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233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0073D-8E00-437B-8FED-BE36BDBD8CF5}" type="datetimeFigureOut">
              <a:rPr lang="en-GB" smtClean="0"/>
              <a:t>09/03/2016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1AC9E-2998-4E7A-8585-B60CC230A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021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0073D-8E00-437B-8FED-BE36BDBD8CF5}" type="datetimeFigureOut">
              <a:rPr lang="en-GB" smtClean="0"/>
              <a:t>09/03/2016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1AC9E-2998-4E7A-8585-B60CC230A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448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0073D-8E00-437B-8FED-BE36BDBD8CF5}" type="datetimeFigureOut">
              <a:rPr lang="en-GB" smtClean="0"/>
              <a:t>09/03/2016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1AC9E-2998-4E7A-8585-B60CC230A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037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0073D-8E00-437B-8FED-BE36BDBD8CF5}" type="datetimeFigureOut">
              <a:rPr lang="en-GB" smtClean="0"/>
              <a:t>09/03/2016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1AC9E-2998-4E7A-8585-B60CC230A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831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0073D-8E00-437B-8FED-BE36BDBD8CF5}" type="datetimeFigureOut">
              <a:rPr lang="en-GB" smtClean="0"/>
              <a:t>09/03/2016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1AC9E-2998-4E7A-8585-B60CC230A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333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0073D-8E00-437B-8FED-BE36BDBD8CF5}" type="datetimeFigureOut">
              <a:rPr lang="en-GB" smtClean="0"/>
              <a:t>09/03/2016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1AC9E-2998-4E7A-8585-B60CC230A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150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0073D-8E00-437B-8FED-BE36BDBD8CF5}" type="datetimeFigureOut">
              <a:rPr lang="en-GB" smtClean="0"/>
              <a:t>09/03/2016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C41AC9E-2998-4E7A-8585-B60CC230AD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07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9860" y="0"/>
            <a:ext cx="4743507" cy="35964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830" y="135934"/>
            <a:ext cx="8689976" cy="112365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EDUA10151 </a:t>
            </a:r>
            <a:r>
              <a:rPr lang="en-US" sz="1400" cap="none" dirty="0"/>
              <a:t>level 10 – credits </a:t>
            </a:r>
            <a:r>
              <a:rPr lang="en-US" sz="1400" cap="none" dirty="0" smtClean="0"/>
              <a:t>20</a:t>
            </a:r>
            <a:r>
              <a:rPr lang="en-US" sz="1400" dirty="0" smtClean="0"/>
              <a:t> 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US" sz="3200" cap="none" dirty="0" smtClean="0"/>
              <a:t>Global learning: citizenship &amp; sustainability 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830" y="4600184"/>
            <a:ext cx="7074450" cy="2118357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US" sz="6400" b="1" i="1" cap="none" dirty="0" smtClean="0">
                <a:solidFill>
                  <a:schemeClr val="tx1"/>
                </a:solidFill>
              </a:rPr>
              <a:t>areas dealt with by former students include:</a:t>
            </a:r>
            <a:endParaRPr lang="en-GB" sz="6400" b="1" i="1" cap="none" dirty="0" smtClean="0">
              <a:solidFill>
                <a:schemeClr val="tx1"/>
              </a:solidFill>
            </a:endParaRPr>
          </a:p>
          <a:p>
            <a:pPr algn="l"/>
            <a:r>
              <a:rPr lang="en-US" sz="8000" cap="none" dirty="0" smtClean="0">
                <a:solidFill>
                  <a:schemeClr val="tx1"/>
                </a:solidFill>
              </a:rPr>
              <a:t>child prostitution; seed sovereignty;</a:t>
            </a:r>
            <a:r>
              <a:rPr lang="en-GB" sz="8000" cap="none" dirty="0">
                <a:solidFill>
                  <a:schemeClr val="tx1"/>
                </a:solidFill>
              </a:rPr>
              <a:t> </a:t>
            </a:r>
            <a:r>
              <a:rPr lang="en-US" sz="8000" cap="none" dirty="0" smtClean="0">
                <a:solidFill>
                  <a:schemeClr val="tx1"/>
                </a:solidFill>
              </a:rPr>
              <a:t>corporate social responsibility;  deforestation; refugees; endangered species; fair trade; food security; air pollution;  </a:t>
            </a:r>
            <a:r>
              <a:rPr lang="en-US" sz="8000" cap="none" dirty="0">
                <a:solidFill>
                  <a:schemeClr val="tx1"/>
                </a:solidFill>
              </a:rPr>
              <a:t>issues of </a:t>
            </a:r>
            <a:r>
              <a:rPr lang="en-US" sz="8000" cap="none" dirty="0" smtClean="0">
                <a:solidFill>
                  <a:schemeClr val="tx1"/>
                </a:solidFill>
              </a:rPr>
              <a:t>recycling;</a:t>
            </a:r>
            <a:r>
              <a:rPr lang="en-GB" sz="8000" cap="none" dirty="0">
                <a:solidFill>
                  <a:schemeClr val="tx1"/>
                </a:solidFill>
              </a:rPr>
              <a:t> </a:t>
            </a:r>
            <a:r>
              <a:rPr lang="en-US" sz="8000" cap="none" dirty="0" smtClean="0">
                <a:solidFill>
                  <a:schemeClr val="tx1"/>
                </a:solidFill>
              </a:rPr>
              <a:t>habitat fragmentation &amp; extinction;  human trafficking; health and transport;  poverty; hunger; obesity; fashion industry;</a:t>
            </a:r>
            <a:r>
              <a:rPr lang="en-GB" sz="8000" cap="none" dirty="0">
                <a:solidFill>
                  <a:schemeClr val="tx1"/>
                </a:solidFill>
              </a:rPr>
              <a:t> </a:t>
            </a:r>
            <a:r>
              <a:rPr lang="en-US" sz="8000" cap="none" dirty="0" smtClean="0">
                <a:solidFill>
                  <a:schemeClr val="tx1"/>
                </a:solidFill>
              </a:rPr>
              <a:t>waste disposal &amp; landfill</a:t>
            </a:r>
            <a:endParaRPr lang="en-GB" sz="8000" cap="none" dirty="0" smtClean="0">
              <a:solidFill>
                <a:schemeClr val="tx1"/>
              </a:solidFill>
            </a:endParaRPr>
          </a:p>
          <a:p>
            <a:pPr algn="l"/>
            <a:r>
              <a:rPr lang="en-US" sz="4800" cap="none" dirty="0" smtClean="0"/>
              <a:t>				</a:t>
            </a:r>
            <a:endParaRPr lang="en-US" cap="none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7510" y="11321"/>
            <a:ext cx="777148" cy="72595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593596" y="4010099"/>
            <a:ext cx="46939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Exploring interconnected systems thinking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Examining different perspectives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Evaluating complex </a:t>
            </a:r>
            <a:r>
              <a:rPr lang="en-US" sz="2000" dirty="0"/>
              <a:t>professional issues </a:t>
            </a:r>
            <a:endParaRPr lang="en-US" sz="2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060854" y="1245746"/>
            <a:ext cx="44703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dirty="0" smtClean="0"/>
              <a:t>Assessment of 2 parts </a:t>
            </a:r>
          </a:p>
          <a:p>
            <a:pPr lvl="0"/>
            <a:r>
              <a:rPr lang="en-US" sz="2000" b="1" dirty="0" smtClean="0"/>
              <a:t>2,000 </a:t>
            </a:r>
            <a:r>
              <a:rPr lang="en-US" sz="2000" b="1" dirty="0"/>
              <a:t>word </a:t>
            </a:r>
            <a:r>
              <a:rPr lang="en-US" sz="2000" dirty="0"/>
              <a:t>illustrated report on a global issue </a:t>
            </a:r>
            <a:r>
              <a:rPr lang="en-US" sz="2000" dirty="0" smtClean="0"/>
              <a:t>of </a:t>
            </a:r>
            <a:r>
              <a:rPr lang="en-US" sz="2000" dirty="0"/>
              <a:t>the student’s </a:t>
            </a:r>
            <a:r>
              <a:rPr lang="en-US" sz="2000" dirty="0" smtClean="0"/>
              <a:t>choice</a:t>
            </a:r>
          </a:p>
          <a:p>
            <a:pPr lvl="0"/>
            <a:endParaRPr lang="en-US" sz="2000" b="1" dirty="0" smtClean="0"/>
          </a:p>
          <a:p>
            <a:pPr lvl="0"/>
            <a:r>
              <a:rPr lang="en-US" sz="2000" b="1" dirty="0" smtClean="0"/>
              <a:t>2,000 </a:t>
            </a:r>
            <a:r>
              <a:rPr lang="en-US" sz="2000" b="1" dirty="0"/>
              <a:t>word </a:t>
            </a:r>
            <a:r>
              <a:rPr lang="en-US" sz="2000" dirty="0"/>
              <a:t>report </a:t>
            </a:r>
            <a:r>
              <a:rPr lang="en-US" sz="2000" dirty="0" smtClean="0"/>
              <a:t> of a case </a:t>
            </a:r>
            <a:r>
              <a:rPr lang="en-US" sz="2000" dirty="0"/>
              <a:t>study of the local implications </a:t>
            </a:r>
            <a:r>
              <a:rPr lang="en-US" sz="2000" dirty="0" smtClean="0"/>
              <a:t>of </a:t>
            </a:r>
            <a:r>
              <a:rPr lang="en-US" sz="2000" dirty="0"/>
              <a:t>their chosen global </a:t>
            </a:r>
            <a:r>
              <a:rPr lang="en-US" sz="2000" dirty="0" smtClean="0"/>
              <a:t>issue</a:t>
            </a:r>
            <a:r>
              <a:rPr lang="en-US" sz="2000" i="1" dirty="0" smtClean="0"/>
              <a:t> and </a:t>
            </a:r>
            <a:r>
              <a:rPr lang="en-US" sz="2000" dirty="0" smtClean="0"/>
              <a:t>evaluation </a:t>
            </a:r>
            <a:r>
              <a:rPr lang="en-US" sz="2000" dirty="0"/>
              <a:t>an educational </a:t>
            </a:r>
            <a:r>
              <a:rPr lang="en-US" sz="2000" dirty="0" smtClean="0"/>
              <a:t>initiative that </a:t>
            </a:r>
            <a:r>
              <a:rPr lang="en-US" sz="2000" dirty="0"/>
              <a:t>engages with the chosen issue locally</a:t>
            </a:r>
            <a:endParaRPr lang="en-US" sz="2000" i="1" dirty="0" smtClean="0"/>
          </a:p>
          <a:p>
            <a:pPr lvl="0"/>
            <a:r>
              <a:rPr lang="en-US" dirty="0"/>
              <a:t> </a:t>
            </a:r>
            <a:endParaRPr lang="en-US" dirty="0" smtClean="0"/>
          </a:p>
          <a:p>
            <a:pPr lvl="0"/>
            <a:r>
              <a:rPr lang="en-US" dirty="0" smtClean="0"/>
              <a:t> </a:t>
            </a:r>
            <a:endParaRPr lang="en-GB" dirty="0"/>
          </a:p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0381653" y="6398052"/>
            <a:ext cx="18117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</a:t>
            </a:r>
            <a:r>
              <a:rPr lang="en-US" cap="none" dirty="0" smtClean="0">
                <a:solidFill>
                  <a:schemeClr val="bg1"/>
                </a:solidFill>
              </a:rPr>
              <a:t>usan</a:t>
            </a:r>
            <a:r>
              <a:rPr lang="en-US" dirty="0" smtClean="0">
                <a:solidFill>
                  <a:schemeClr val="bg1"/>
                </a:solidFill>
              </a:rPr>
              <a:t> V M</a:t>
            </a:r>
            <a:r>
              <a:rPr lang="en-US" cap="none" dirty="0" smtClean="0">
                <a:solidFill>
                  <a:schemeClr val="bg1"/>
                </a:solidFill>
              </a:rPr>
              <a:t>c</a:t>
            </a:r>
            <a:r>
              <a:rPr lang="en-US" dirty="0">
                <a:solidFill>
                  <a:schemeClr val="bg1"/>
                </a:solidFill>
              </a:rPr>
              <a:t>L</a:t>
            </a:r>
            <a:r>
              <a:rPr lang="en-US" cap="none" dirty="0" smtClean="0">
                <a:solidFill>
                  <a:schemeClr val="bg1"/>
                </a:solidFill>
              </a:rPr>
              <a:t>aren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18830" y="1966044"/>
            <a:ext cx="28920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err="1" smtClean="0"/>
              <a:t>B.Ed</a:t>
            </a:r>
            <a:r>
              <a:rPr lang="en-GB" sz="1600" dirty="0" smtClean="0"/>
              <a:t>(Hons) Primary 4</a:t>
            </a:r>
          </a:p>
          <a:p>
            <a:r>
              <a:rPr lang="en-GB" sz="1600" dirty="0" smtClean="0"/>
              <a:t>BA Education Studies</a:t>
            </a:r>
          </a:p>
          <a:p>
            <a:r>
              <a:rPr lang="en-GB" sz="1600" dirty="0" smtClean="0"/>
              <a:t>MA Sustainable Development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947177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</TotalTime>
  <Words>140</Words>
  <Application>Microsoft Office PowerPoint</Application>
  <PresentationFormat>Custom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Facet</vt:lpstr>
      <vt:lpstr>EDUA10151 level 10 – credits 20  Global learning: citizenship &amp; sustainability </vt:lpstr>
    </vt:vector>
  </TitlesOfParts>
  <Company>University of Edinburgh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EDUA10151  GLOBAL LEARNING:  CITIZENSHIP &amp; SUSTAINABILITY</dc:title>
  <dc:creator>MCLAREN Susan</dc:creator>
  <cp:lastModifiedBy>rpetford</cp:lastModifiedBy>
  <cp:revision>9</cp:revision>
  <cp:lastPrinted>2016-03-08T16:10:18Z</cp:lastPrinted>
  <dcterms:created xsi:type="dcterms:W3CDTF">2016-03-08T15:14:17Z</dcterms:created>
  <dcterms:modified xsi:type="dcterms:W3CDTF">2016-03-09T08:44:42Z</dcterms:modified>
</cp:coreProperties>
</file>