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63" r:id="rId2"/>
    <p:sldId id="275" r:id="rId3"/>
    <p:sldId id="278" r:id="rId4"/>
    <p:sldId id="277" r:id="rId5"/>
    <p:sldId id="281" r:id="rId6"/>
    <p:sldId id="280" r:id="rId7"/>
    <p:sldId id="284" r:id="rId8"/>
    <p:sldId id="279" r:id="rId9"/>
    <p:sldId id="285" r:id="rId10"/>
    <p:sldId id="287" r:id="rId11"/>
    <p:sldId id="289" r:id="rId12"/>
    <p:sldId id="286" r:id="rId13"/>
    <p:sldId id="282" r:id="rId14"/>
    <p:sldId id="288" r:id="rId15"/>
    <p:sldId id="276" r:id="rId1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461"/>
    <a:srgbClr val="30455A"/>
    <a:srgbClr val="1C5FAA"/>
    <a:srgbClr val="11A99D"/>
    <a:srgbClr val="11A9C5"/>
    <a:srgbClr val="D2A1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6085" autoAdjust="0"/>
  </p:normalViewPr>
  <p:slideViewPr>
    <p:cSldViewPr>
      <p:cViewPr varScale="1">
        <p:scale>
          <a:sx n="62" d="100"/>
          <a:sy n="62" d="100"/>
        </p:scale>
        <p:origin x="852"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55C6E891-3C43-44E9-A871-6BDCAC8FF41E}" type="datetimeFigureOut">
              <a:rPr lang="en-GB" smtClean="0"/>
              <a:t>14/06/2019</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F7049E4-81DC-4FFC-98DF-3970187CAE2A}" type="slidenum">
              <a:rPr lang="en-GB" smtClean="0"/>
              <a:t>‹#›</a:t>
            </a:fld>
            <a:endParaRPr lang="en-GB"/>
          </a:p>
        </p:txBody>
      </p:sp>
    </p:spTree>
    <p:extLst>
      <p:ext uri="{BB962C8B-B14F-4D97-AF65-F5344CB8AC3E}">
        <p14:creationId xmlns:p14="http://schemas.microsoft.com/office/powerpoint/2010/main" val="1774330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8A561D6-F224-4DDA-BF0E-A0F6DFC39377}" type="datetimeFigureOut">
              <a:rPr lang="en-GB" smtClean="0"/>
              <a:t>14/06/2019</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0DAA4DB-D318-4DEE-B9E4-40AA83C8D399}" type="slidenum">
              <a:rPr lang="en-GB" smtClean="0"/>
              <a:t>‹#›</a:t>
            </a:fld>
            <a:endParaRPr lang="en-GB"/>
          </a:p>
        </p:txBody>
      </p:sp>
    </p:spTree>
    <p:extLst>
      <p:ext uri="{BB962C8B-B14F-4D97-AF65-F5344CB8AC3E}">
        <p14:creationId xmlns:p14="http://schemas.microsoft.com/office/powerpoint/2010/main" val="2437613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a:t>
            </a:r>
          </a:p>
          <a:p>
            <a:pPr marL="228600" indent="-228600">
              <a:buFont typeface="+mj-lt"/>
              <a:buAutoNum type="arabicPeriod"/>
            </a:pPr>
            <a:r>
              <a:rPr lang="en-GB" dirty="0"/>
              <a:t>You can look at the projected changes in different timescales using the UKCP19 data, available through the Met Office. This image considers different projections for precipitation levels during winter in 20161-2080 compared to today, for a high emissions scenario (RCP8.5) </a:t>
            </a:r>
          </a:p>
          <a:p>
            <a:pPr marL="228600" indent="-228600">
              <a:buFont typeface="+mj-lt"/>
              <a:buAutoNum type="arabicPeriod"/>
            </a:pPr>
            <a:r>
              <a:rPr lang="en-GB" dirty="0"/>
              <a:t>University of Edinburgh Off-site Working webpage</a:t>
            </a:r>
          </a:p>
          <a:p>
            <a:pPr marL="228600" indent="-228600">
              <a:buFont typeface="+mj-lt"/>
              <a:buAutoNum type="arabicPeriod"/>
            </a:pPr>
            <a:r>
              <a:rPr lang="en-GB" dirty="0"/>
              <a:t>University of Oxford ‘Working During a Heat Wave – Occupational Guidance’</a:t>
            </a:r>
          </a:p>
        </p:txBody>
      </p:sp>
      <p:sp>
        <p:nvSpPr>
          <p:cNvPr id="4" name="Slide Number Placeholder 3"/>
          <p:cNvSpPr>
            <a:spLocks noGrp="1"/>
          </p:cNvSpPr>
          <p:nvPr>
            <p:ph type="sldNum" sz="quarter" idx="5"/>
          </p:nvPr>
        </p:nvSpPr>
        <p:spPr/>
        <p:txBody>
          <a:bodyPr/>
          <a:lstStyle/>
          <a:p>
            <a:fld id="{50DAA4DB-D318-4DEE-B9E4-40AA83C8D399}" type="slidenum">
              <a:rPr lang="en-GB" smtClean="0"/>
              <a:t>10</a:t>
            </a:fld>
            <a:endParaRPr lang="en-GB"/>
          </a:p>
        </p:txBody>
      </p:sp>
    </p:spTree>
    <p:extLst>
      <p:ext uri="{BB962C8B-B14F-4D97-AF65-F5344CB8AC3E}">
        <p14:creationId xmlns:p14="http://schemas.microsoft.com/office/powerpoint/2010/main" val="2525282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 – </a:t>
            </a:r>
          </a:p>
          <a:p>
            <a:pPr marL="228600" indent="-228600">
              <a:buFont typeface="+mj-lt"/>
              <a:buAutoNum type="arabicPeriod"/>
            </a:pPr>
            <a:r>
              <a:rPr lang="en-GB" dirty="0"/>
              <a:t>Rain garden plan for the very sloped North Portland Street at University of Strathclyde</a:t>
            </a:r>
          </a:p>
          <a:p>
            <a:pPr marL="228600" indent="-228600">
              <a:buFont typeface="+mj-lt"/>
              <a:buAutoNum type="arabicPeriod"/>
            </a:pPr>
            <a:r>
              <a:rPr lang="en-GB" dirty="0"/>
              <a:t>Removable flood barrier at the entrance of Barnes Wallis building at Nottingham Trent University</a:t>
            </a:r>
          </a:p>
        </p:txBody>
      </p:sp>
      <p:sp>
        <p:nvSpPr>
          <p:cNvPr id="4" name="Slide Number Placeholder 3"/>
          <p:cNvSpPr>
            <a:spLocks noGrp="1"/>
          </p:cNvSpPr>
          <p:nvPr>
            <p:ph type="sldNum" sz="quarter" idx="5"/>
          </p:nvPr>
        </p:nvSpPr>
        <p:spPr/>
        <p:txBody>
          <a:bodyPr/>
          <a:lstStyle/>
          <a:p>
            <a:fld id="{50DAA4DB-D318-4DEE-B9E4-40AA83C8D399}" type="slidenum">
              <a:rPr lang="en-GB" smtClean="0"/>
              <a:t>11</a:t>
            </a:fld>
            <a:endParaRPr lang="en-GB"/>
          </a:p>
        </p:txBody>
      </p:sp>
    </p:spTree>
    <p:extLst>
      <p:ext uri="{BB962C8B-B14F-4D97-AF65-F5344CB8AC3E}">
        <p14:creationId xmlns:p14="http://schemas.microsoft.com/office/powerpoint/2010/main" val="5038345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923" t="4807" r="1282" b="3858"/>
          <a:stretch/>
        </p:blipFill>
        <p:spPr>
          <a:xfrm>
            <a:off x="620416" y="692696"/>
            <a:ext cx="10873208" cy="4320479"/>
          </a:xfrm>
          <a:prstGeom prst="rect">
            <a:avLst/>
          </a:prstGeom>
        </p:spPr>
      </p:pic>
      <p:sp>
        <p:nvSpPr>
          <p:cNvPr id="4" name="Title 1">
            <a:extLst>
              <a:ext uri="{FF2B5EF4-FFF2-40B4-BE49-F238E27FC236}">
                <a16:creationId xmlns:a16="http://schemas.microsoft.com/office/drawing/2014/main" id="{650295B5-E243-4BE4-8141-F7B3557A4273}"/>
              </a:ext>
            </a:extLst>
          </p:cNvPr>
          <p:cNvSpPr txBox="1">
            <a:spLocks/>
          </p:cNvSpPr>
          <p:nvPr userDrawn="1"/>
        </p:nvSpPr>
        <p:spPr>
          <a:xfrm>
            <a:off x="479376" y="5640176"/>
            <a:ext cx="11014248" cy="82195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GB" altLang="en-US" sz="3600" b="1" dirty="0">
                <a:solidFill>
                  <a:srgbClr val="30455A"/>
                </a:solidFill>
                <a:latin typeface="Arial" charset="0"/>
              </a:rPr>
            </a:br>
            <a:r>
              <a:rPr lang="en-GB" altLang="en-US" sz="2000" b="1" dirty="0">
                <a:solidFill>
                  <a:schemeClr val="bg1">
                    <a:lumMod val="50000"/>
                  </a:schemeClr>
                </a:solidFill>
                <a:ea typeface="Tahoma" panose="020B0604030504040204" pitchFamily="34" charset="0"/>
                <a:cs typeface="Tahoma" panose="020B0604030504040204" pitchFamily="34" charset="0"/>
              </a:rPr>
              <a:t>Don’t forget to follow and tweet us @</a:t>
            </a:r>
            <a:r>
              <a:rPr lang="en-GB" altLang="en-US" sz="2000" b="1" dirty="0" err="1">
                <a:solidFill>
                  <a:schemeClr val="bg1">
                    <a:lumMod val="50000"/>
                  </a:schemeClr>
                </a:solidFill>
                <a:ea typeface="Tahoma" panose="020B0604030504040204" pitchFamily="34" charset="0"/>
                <a:cs typeface="Tahoma" panose="020B0604030504040204" pitchFamily="34" charset="0"/>
              </a:rPr>
              <a:t>TheEAUC</a:t>
            </a:r>
            <a:r>
              <a:rPr lang="en-GB" altLang="en-US" sz="2000" b="1" dirty="0">
                <a:solidFill>
                  <a:schemeClr val="bg1">
                    <a:lumMod val="50000"/>
                  </a:schemeClr>
                </a:solidFill>
                <a:ea typeface="Tahoma" panose="020B0604030504040204" pitchFamily="34" charset="0"/>
                <a:cs typeface="Tahoma" panose="020B0604030504040204" pitchFamily="34" charset="0"/>
              </a:rPr>
              <a:t> </a:t>
            </a:r>
            <a:br>
              <a:rPr lang="en-GB" altLang="en-US" sz="2000" b="1" dirty="0">
                <a:solidFill>
                  <a:schemeClr val="bg1">
                    <a:lumMod val="50000"/>
                  </a:schemeClr>
                </a:solidFill>
                <a:ea typeface="Tahoma" panose="020B0604030504040204" pitchFamily="34" charset="0"/>
                <a:cs typeface="Tahoma" panose="020B0604030504040204" pitchFamily="34" charset="0"/>
              </a:rPr>
            </a:br>
            <a:r>
              <a:rPr lang="en-GB" altLang="en-US" sz="2000" b="1" dirty="0">
                <a:solidFill>
                  <a:schemeClr val="bg1">
                    <a:lumMod val="50000"/>
                  </a:schemeClr>
                </a:solidFill>
                <a:ea typeface="Tahoma" panose="020B0604030504040204" pitchFamily="34" charset="0"/>
                <a:cs typeface="Tahoma" panose="020B0604030504040204" pitchFamily="34" charset="0"/>
              </a:rPr>
              <a:t>Join in the conversation using #Influence2019</a:t>
            </a:r>
            <a:br>
              <a:rPr lang="en-GB" altLang="en-US" sz="2400" b="1" dirty="0">
                <a:solidFill>
                  <a:srgbClr val="30455A"/>
                </a:solidFill>
                <a:latin typeface="Arial" charset="0"/>
              </a:rPr>
            </a:br>
            <a:endParaRPr lang="en-GB" altLang="en-US" sz="2400" b="1" dirty="0">
              <a:solidFill>
                <a:srgbClr val="30455A"/>
              </a:solidFill>
              <a:latin typeface="Arial" charset="0"/>
            </a:endParaRP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16280" y="5767422"/>
            <a:ext cx="711523" cy="711523"/>
          </a:xfrm>
          <a:prstGeom prst="rect">
            <a:avLst/>
          </a:prstGeom>
        </p:spPr>
      </p:pic>
    </p:spTree>
    <p:extLst>
      <p:ext uri="{BB962C8B-B14F-4D97-AF65-F5344CB8AC3E}">
        <p14:creationId xmlns:p14="http://schemas.microsoft.com/office/powerpoint/2010/main" val="1996086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846773" cy="997098"/>
          </a:xfrm>
        </p:spPr>
        <p:txBody>
          <a:bodyPr>
            <a:normAutofit/>
          </a:bodyPr>
          <a:lstStyle>
            <a:lvl1pPr algn="l">
              <a:defRPr sz="4000">
                <a:solidFill>
                  <a:schemeClr val="tx2">
                    <a:lumMod val="75000"/>
                  </a:schemeClr>
                </a:solidFill>
              </a:defRPr>
            </a:lvl1pPr>
          </a:lstStyle>
          <a:p>
            <a:r>
              <a:rPr lang="en-US"/>
              <a:t>Click to edit Master title style</a:t>
            </a:r>
            <a:endParaRPr lang="en-GB"/>
          </a:p>
        </p:txBody>
      </p:sp>
      <p:sp>
        <p:nvSpPr>
          <p:cNvPr id="3" name="Content Placeholder 2"/>
          <p:cNvSpPr>
            <a:spLocks noGrp="1"/>
          </p:cNvSpPr>
          <p:nvPr>
            <p:ph idx="1"/>
          </p:nvPr>
        </p:nvSpPr>
        <p:spPr>
          <a:xfrm>
            <a:off x="609600" y="1600200"/>
            <a:ext cx="10972800" cy="475412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10" name="Group 9">
            <a:extLst>
              <a:ext uri="{FF2B5EF4-FFF2-40B4-BE49-F238E27FC236}">
                <a16:creationId xmlns:a16="http://schemas.microsoft.com/office/drawing/2014/main" id="{78B26C59-088D-4D36-9BEA-BD5B3DEE5EAC}"/>
              </a:ext>
            </a:extLst>
          </p:cNvPr>
          <p:cNvGrpSpPr/>
          <p:nvPr userDrawn="1"/>
        </p:nvGrpSpPr>
        <p:grpSpPr>
          <a:xfrm>
            <a:off x="389916" y="1403776"/>
            <a:ext cx="11401267" cy="32195"/>
            <a:chOff x="292437" y="1403775"/>
            <a:chExt cx="8550950" cy="32195"/>
          </a:xfrm>
        </p:grpSpPr>
        <p:cxnSp>
          <p:nvCxnSpPr>
            <p:cNvPr id="7" name="Straight Connector 6">
              <a:extLst>
                <a:ext uri="{FF2B5EF4-FFF2-40B4-BE49-F238E27FC236}">
                  <a16:creationId xmlns:a16="http://schemas.microsoft.com/office/drawing/2014/main" id="{5BD777E1-6E58-4532-B219-E5CC3DB543DA}"/>
                </a:ext>
              </a:extLst>
            </p:cNvPr>
            <p:cNvCxnSpPr/>
            <p:nvPr userDrawn="1"/>
          </p:nvCxnSpPr>
          <p:spPr>
            <a:xfrm>
              <a:off x="292437" y="1403775"/>
              <a:ext cx="8550950"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812C565-C9CB-4A1E-B3E1-9D2DFB5CEA36}"/>
                </a:ext>
              </a:extLst>
            </p:cNvPr>
            <p:cNvCxnSpPr/>
            <p:nvPr userDrawn="1"/>
          </p:nvCxnSpPr>
          <p:spPr>
            <a:xfrm>
              <a:off x="292437" y="1435970"/>
              <a:ext cx="8550950"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gr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76822" y="188641"/>
            <a:ext cx="2707409" cy="1083096"/>
          </a:xfrm>
          <a:prstGeom prst="rect">
            <a:avLst/>
          </a:prstGeom>
        </p:spPr>
      </p:pic>
      <p:sp>
        <p:nvSpPr>
          <p:cNvPr id="5" name="Rectangle 4"/>
          <p:cNvSpPr/>
          <p:nvPr userDrawn="1"/>
        </p:nvSpPr>
        <p:spPr>
          <a:xfrm>
            <a:off x="0" y="6340036"/>
            <a:ext cx="12192000" cy="517964"/>
          </a:xfrm>
          <a:prstGeom prst="rect">
            <a:avLst/>
          </a:prstGeom>
          <a:solidFill>
            <a:srgbClr val="1C5F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912" y="6340036"/>
            <a:ext cx="1224136" cy="479939"/>
          </a:xfrm>
          <a:prstGeom prst="rect">
            <a:avLst/>
          </a:prstGeom>
        </p:spPr>
      </p:pic>
    </p:spTree>
    <p:extLst>
      <p:ext uri="{BB962C8B-B14F-4D97-AF65-F5344CB8AC3E}">
        <p14:creationId xmlns:p14="http://schemas.microsoft.com/office/powerpoint/2010/main" val="15431111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144141-5CE0-4A68-B366-3D765705B4D6}" type="datetimeFigureOut">
              <a:rPr lang="en-GB" smtClean="0"/>
              <a:t>14/06/2019</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03F522-7FE2-4621-B553-C9FD50709387}" type="slidenum">
              <a:rPr lang="en-GB" smtClean="0"/>
              <a:t>‹#›</a:t>
            </a:fld>
            <a:endParaRPr lang="en-GB"/>
          </a:p>
        </p:txBody>
      </p:sp>
    </p:spTree>
    <p:extLst>
      <p:ext uri="{BB962C8B-B14F-4D97-AF65-F5344CB8AC3E}">
        <p14:creationId xmlns:p14="http://schemas.microsoft.com/office/powerpoint/2010/main" val="1601879161"/>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sustainabilityexchange.org.uk/adaptatio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sustainabilityexchange.org.uk/adaptation"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gif"/><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295B5-E243-4BE4-8141-F7B3557A4273}"/>
              </a:ext>
            </a:extLst>
          </p:cNvPr>
          <p:cNvSpPr>
            <a:spLocks noGrp="1"/>
          </p:cNvSpPr>
          <p:nvPr>
            <p:ph type="ctrTitle" idx="4294967295"/>
          </p:nvPr>
        </p:nvSpPr>
        <p:spPr>
          <a:xfrm>
            <a:off x="479376" y="5640176"/>
            <a:ext cx="11014248" cy="821953"/>
          </a:xfrm>
        </p:spPr>
        <p:txBody>
          <a:bodyPr>
            <a:noAutofit/>
          </a:bodyPr>
          <a:lstStyle/>
          <a:p>
            <a:br>
              <a:rPr lang="en-GB" altLang="en-US" sz="3600" b="1" dirty="0">
                <a:solidFill>
                  <a:srgbClr val="30455A"/>
                </a:solidFill>
                <a:latin typeface="Arial" charset="0"/>
              </a:rPr>
            </a:br>
            <a:r>
              <a:rPr lang="en-GB" altLang="en-US" sz="2000" b="1" dirty="0">
                <a:solidFill>
                  <a:schemeClr val="bg1">
                    <a:lumMod val="50000"/>
                  </a:schemeClr>
                </a:solidFill>
                <a:ea typeface="Tahoma" panose="020B0604030504040204" pitchFamily="34" charset="0"/>
                <a:cs typeface="Tahoma" panose="020B0604030504040204" pitchFamily="34" charset="0"/>
              </a:rPr>
              <a:t>Don’t forget to follow and tweet us @</a:t>
            </a:r>
            <a:r>
              <a:rPr lang="en-GB" altLang="en-US" sz="2000" b="1" dirty="0" err="1">
                <a:solidFill>
                  <a:schemeClr val="bg1">
                    <a:lumMod val="50000"/>
                  </a:schemeClr>
                </a:solidFill>
                <a:ea typeface="Tahoma" panose="020B0604030504040204" pitchFamily="34" charset="0"/>
                <a:cs typeface="Tahoma" panose="020B0604030504040204" pitchFamily="34" charset="0"/>
              </a:rPr>
              <a:t>TheEAUC</a:t>
            </a:r>
            <a:r>
              <a:rPr lang="en-GB" altLang="en-US" sz="2000" b="1" dirty="0">
                <a:solidFill>
                  <a:schemeClr val="bg1">
                    <a:lumMod val="50000"/>
                  </a:schemeClr>
                </a:solidFill>
                <a:ea typeface="Tahoma" panose="020B0604030504040204" pitchFamily="34" charset="0"/>
                <a:cs typeface="Tahoma" panose="020B0604030504040204" pitchFamily="34" charset="0"/>
              </a:rPr>
              <a:t> </a:t>
            </a:r>
            <a:br>
              <a:rPr lang="en-GB" altLang="en-US" sz="2000" b="1" dirty="0">
                <a:solidFill>
                  <a:schemeClr val="bg1">
                    <a:lumMod val="50000"/>
                  </a:schemeClr>
                </a:solidFill>
                <a:ea typeface="Tahoma" panose="020B0604030504040204" pitchFamily="34" charset="0"/>
                <a:cs typeface="Tahoma" panose="020B0604030504040204" pitchFamily="34" charset="0"/>
              </a:rPr>
            </a:br>
            <a:r>
              <a:rPr lang="en-GB" altLang="en-US" sz="2000" b="1" dirty="0">
                <a:solidFill>
                  <a:schemeClr val="bg1">
                    <a:lumMod val="50000"/>
                  </a:schemeClr>
                </a:solidFill>
                <a:ea typeface="Tahoma" panose="020B0604030504040204" pitchFamily="34" charset="0"/>
                <a:cs typeface="Tahoma" panose="020B0604030504040204" pitchFamily="34" charset="0"/>
              </a:rPr>
              <a:t>Join in the conversation using #Influence2019</a:t>
            </a:r>
            <a:br>
              <a:rPr lang="en-GB" altLang="en-US" sz="2400" b="1" dirty="0">
                <a:solidFill>
                  <a:srgbClr val="30455A"/>
                </a:solidFill>
                <a:latin typeface="Arial" charset="0"/>
              </a:rPr>
            </a:br>
            <a:endParaRPr lang="en-GB" altLang="en-US" sz="2400" b="1" dirty="0">
              <a:solidFill>
                <a:srgbClr val="30455A"/>
              </a:solidFill>
              <a:latin typeface="Arial" charset="0"/>
            </a:endParaRPr>
          </a:p>
        </p:txBody>
      </p:sp>
    </p:spTree>
    <p:extLst>
      <p:ext uri="{BB962C8B-B14F-4D97-AF65-F5344CB8AC3E}">
        <p14:creationId xmlns:p14="http://schemas.microsoft.com/office/powerpoint/2010/main" val="1098598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Minimising your Climate Change Risks</a:t>
            </a:r>
          </a:p>
        </p:txBody>
      </p:sp>
      <p:graphicFrame>
        <p:nvGraphicFramePr>
          <p:cNvPr id="4" name="Table 3"/>
          <p:cNvGraphicFramePr>
            <a:graphicFrameLocks noGrp="1"/>
          </p:cNvGraphicFramePr>
          <p:nvPr>
            <p:extLst>
              <p:ext uri="{D42A27DB-BD31-4B8C-83A1-F6EECF244321}">
                <p14:modId xmlns:p14="http://schemas.microsoft.com/office/powerpoint/2010/main" val="2459155549"/>
              </p:ext>
            </p:extLst>
          </p:nvPr>
        </p:nvGraphicFramePr>
        <p:xfrm>
          <a:off x="407368" y="1691895"/>
          <a:ext cx="11377264" cy="2021840"/>
        </p:xfrm>
        <a:graphic>
          <a:graphicData uri="http://schemas.openxmlformats.org/drawingml/2006/table">
            <a:tbl>
              <a:tblPr firstRow="1" bandRow="1">
                <a:tableStyleId>{5C22544A-7EE6-4342-B048-85BDC9FD1C3A}</a:tableStyleId>
              </a:tblPr>
              <a:tblGrid>
                <a:gridCol w="2977227">
                  <a:extLst>
                    <a:ext uri="{9D8B030D-6E8A-4147-A177-3AD203B41FA5}">
                      <a16:colId xmlns:a16="http://schemas.microsoft.com/office/drawing/2014/main" val="1953418056"/>
                    </a:ext>
                  </a:extLst>
                </a:gridCol>
                <a:gridCol w="8400037">
                  <a:extLst>
                    <a:ext uri="{9D8B030D-6E8A-4147-A177-3AD203B41FA5}">
                      <a16:colId xmlns:a16="http://schemas.microsoft.com/office/drawing/2014/main" val="1147019831"/>
                    </a:ext>
                  </a:extLst>
                </a:gridCol>
              </a:tblGrid>
              <a:tr h="370840">
                <a:tc>
                  <a:txBody>
                    <a:bodyPr/>
                    <a:lstStyle/>
                    <a:p>
                      <a:r>
                        <a:rPr lang="en-GB" dirty="0"/>
                        <a:t>Adaptation</a:t>
                      </a:r>
                      <a:r>
                        <a:rPr lang="en-GB" baseline="0" dirty="0"/>
                        <a:t> </a:t>
                      </a:r>
                      <a:r>
                        <a:rPr lang="en-GB" dirty="0"/>
                        <a:t>Approach Type</a:t>
                      </a:r>
                    </a:p>
                  </a:txBody>
                  <a:tcPr/>
                </a:tc>
                <a:tc>
                  <a:txBody>
                    <a:bodyPr/>
                    <a:lstStyle/>
                    <a:p>
                      <a:r>
                        <a:rPr lang="en-GB" dirty="0"/>
                        <a:t>Examples</a:t>
                      </a:r>
                    </a:p>
                  </a:txBody>
                  <a:tcPr/>
                </a:tc>
                <a:extLst>
                  <a:ext uri="{0D108BD9-81ED-4DB2-BD59-A6C34878D82A}">
                    <a16:rowId xmlns:a16="http://schemas.microsoft.com/office/drawing/2014/main" val="905575250"/>
                  </a:ext>
                </a:extLst>
              </a:tr>
              <a:tr h="370840">
                <a:tc>
                  <a:txBody>
                    <a:bodyPr/>
                    <a:lstStyle/>
                    <a:p>
                      <a:r>
                        <a:rPr lang="en-GB" dirty="0"/>
                        <a:t>Investigation</a:t>
                      </a:r>
                    </a:p>
                  </a:txBody>
                  <a:tcPr/>
                </a:tc>
                <a:tc>
                  <a:txBody>
                    <a:bodyPr/>
                    <a:lstStyle/>
                    <a:p>
                      <a:r>
                        <a:rPr lang="en-GB" dirty="0"/>
                        <a:t>Flood</a:t>
                      </a:r>
                      <a:r>
                        <a:rPr lang="en-GB" baseline="0" dirty="0"/>
                        <a:t> modelling, feasibility studies</a:t>
                      </a:r>
                      <a:endParaRPr lang="en-GB" dirty="0"/>
                    </a:p>
                  </a:txBody>
                  <a:tcPr/>
                </a:tc>
                <a:extLst>
                  <a:ext uri="{0D108BD9-81ED-4DB2-BD59-A6C34878D82A}">
                    <a16:rowId xmlns:a16="http://schemas.microsoft.com/office/drawing/2014/main" val="2348286701"/>
                  </a:ext>
                </a:extLst>
              </a:tr>
              <a:tr h="370840">
                <a:tc>
                  <a:txBody>
                    <a:bodyPr/>
                    <a:lstStyle/>
                    <a:p>
                      <a:r>
                        <a:rPr lang="en-GB" dirty="0"/>
                        <a:t>Policy,</a:t>
                      </a:r>
                      <a:r>
                        <a:rPr lang="en-GB" baseline="0" dirty="0"/>
                        <a:t> procedures and systems</a:t>
                      </a:r>
                      <a:endParaRPr lang="en-GB" dirty="0"/>
                    </a:p>
                  </a:txBody>
                  <a:tcPr/>
                </a:tc>
                <a:tc>
                  <a:txBody>
                    <a:bodyPr/>
                    <a:lstStyle/>
                    <a:p>
                      <a:r>
                        <a:rPr lang="en-GB" dirty="0"/>
                        <a:t>Hazard-specific emergency response plans, increase online teaching</a:t>
                      </a:r>
                      <a:r>
                        <a:rPr lang="en-GB" baseline="0" dirty="0"/>
                        <a:t> capacities and working from home options, early warning systems for natural hazards</a:t>
                      </a:r>
                      <a:endParaRPr lang="en-GB" dirty="0"/>
                    </a:p>
                  </a:txBody>
                  <a:tcPr/>
                </a:tc>
                <a:extLst>
                  <a:ext uri="{0D108BD9-81ED-4DB2-BD59-A6C34878D82A}">
                    <a16:rowId xmlns:a16="http://schemas.microsoft.com/office/drawing/2014/main" val="3314521160"/>
                  </a:ext>
                </a:extLst>
              </a:tr>
              <a:tr h="370840">
                <a:tc>
                  <a:txBody>
                    <a:bodyPr/>
                    <a:lstStyle/>
                    <a:p>
                      <a:r>
                        <a:rPr lang="en-GB" dirty="0"/>
                        <a:t>Behavioural</a:t>
                      </a:r>
                    </a:p>
                  </a:txBody>
                  <a:tcPr/>
                </a:tc>
                <a:tc>
                  <a:txBody>
                    <a:bodyPr/>
                    <a:lstStyle/>
                    <a:p>
                      <a:r>
                        <a:rPr lang="en-GB" dirty="0"/>
                        <a:t>Communication and advocacy</a:t>
                      </a:r>
                      <a:r>
                        <a:rPr lang="en-GB" baseline="0" dirty="0"/>
                        <a:t> campaigns, establishing / strengthening partnership with other stakeholder organisations such as local authorities</a:t>
                      </a:r>
                      <a:endParaRPr lang="en-GB" dirty="0"/>
                    </a:p>
                  </a:txBody>
                  <a:tcPr/>
                </a:tc>
                <a:extLst>
                  <a:ext uri="{0D108BD9-81ED-4DB2-BD59-A6C34878D82A}">
                    <a16:rowId xmlns:a16="http://schemas.microsoft.com/office/drawing/2014/main" val="2804252903"/>
                  </a:ext>
                </a:extLst>
              </a:tr>
            </a:tbl>
          </a:graphicData>
        </a:graphic>
      </p:graphicFrame>
      <p:pic>
        <p:nvPicPr>
          <p:cNvPr id="5" name="Picture 4">
            <a:extLst>
              <a:ext uri="{FF2B5EF4-FFF2-40B4-BE49-F238E27FC236}">
                <a16:creationId xmlns:a16="http://schemas.microsoft.com/office/drawing/2014/main" id="{5BC2814C-716B-44EB-A83F-688D42A133C0}"/>
              </a:ext>
            </a:extLst>
          </p:cNvPr>
          <p:cNvPicPr>
            <a:picLocks noChangeAspect="1"/>
          </p:cNvPicPr>
          <p:nvPr/>
        </p:nvPicPr>
        <p:blipFill rotWithShape="1">
          <a:blip r:embed="rId3"/>
          <a:srcRect l="34053" t="16763" r="20469" b="32756"/>
          <a:stretch/>
        </p:blipFill>
        <p:spPr>
          <a:xfrm>
            <a:off x="4511824" y="3861047"/>
            <a:ext cx="3632861" cy="2267155"/>
          </a:xfrm>
          <a:prstGeom prst="rect">
            <a:avLst/>
          </a:prstGeom>
        </p:spPr>
      </p:pic>
      <p:pic>
        <p:nvPicPr>
          <p:cNvPr id="6" name="Picture 5">
            <a:extLst>
              <a:ext uri="{FF2B5EF4-FFF2-40B4-BE49-F238E27FC236}">
                <a16:creationId xmlns:a16="http://schemas.microsoft.com/office/drawing/2014/main" id="{7DF38726-B9DB-44D5-AB42-6E0019CD689C}"/>
              </a:ext>
            </a:extLst>
          </p:cNvPr>
          <p:cNvPicPr>
            <a:picLocks noChangeAspect="1"/>
          </p:cNvPicPr>
          <p:nvPr/>
        </p:nvPicPr>
        <p:blipFill rotWithShape="1">
          <a:blip r:embed="rId4"/>
          <a:srcRect l="12403" t="13955" r="31312" b="18351"/>
          <a:stretch/>
        </p:blipFill>
        <p:spPr>
          <a:xfrm>
            <a:off x="8431708" y="3861048"/>
            <a:ext cx="3352924" cy="2267155"/>
          </a:xfrm>
          <a:prstGeom prst="rect">
            <a:avLst/>
          </a:prstGeom>
        </p:spPr>
      </p:pic>
      <p:pic>
        <p:nvPicPr>
          <p:cNvPr id="7" name="Picture 6">
            <a:extLst>
              <a:ext uri="{FF2B5EF4-FFF2-40B4-BE49-F238E27FC236}">
                <a16:creationId xmlns:a16="http://schemas.microsoft.com/office/drawing/2014/main" id="{DB5134C4-B8F7-4401-A486-530B211B5CD2}"/>
              </a:ext>
            </a:extLst>
          </p:cNvPr>
          <p:cNvPicPr>
            <a:picLocks noChangeAspect="1"/>
          </p:cNvPicPr>
          <p:nvPr/>
        </p:nvPicPr>
        <p:blipFill rotWithShape="1">
          <a:blip r:embed="rId5"/>
          <a:srcRect l="51181" b="18801"/>
          <a:stretch/>
        </p:blipFill>
        <p:spPr>
          <a:xfrm>
            <a:off x="407368" y="3789040"/>
            <a:ext cx="3930656" cy="2475257"/>
          </a:xfrm>
          <a:prstGeom prst="rect">
            <a:avLst/>
          </a:prstGeom>
        </p:spPr>
      </p:pic>
    </p:spTree>
    <p:extLst>
      <p:ext uri="{BB962C8B-B14F-4D97-AF65-F5344CB8AC3E}">
        <p14:creationId xmlns:p14="http://schemas.microsoft.com/office/powerpoint/2010/main" val="1323089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Minimising your Climate Change Risks</a:t>
            </a:r>
          </a:p>
        </p:txBody>
      </p:sp>
      <p:graphicFrame>
        <p:nvGraphicFramePr>
          <p:cNvPr id="4" name="Table 3"/>
          <p:cNvGraphicFramePr>
            <a:graphicFrameLocks noGrp="1"/>
          </p:cNvGraphicFramePr>
          <p:nvPr>
            <p:extLst>
              <p:ext uri="{D42A27DB-BD31-4B8C-83A1-F6EECF244321}">
                <p14:modId xmlns:p14="http://schemas.microsoft.com/office/powerpoint/2010/main" val="3603746894"/>
              </p:ext>
            </p:extLst>
          </p:nvPr>
        </p:nvGraphicFramePr>
        <p:xfrm>
          <a:off x="407367" y="1691895"/>
          <a:ext cx="7488833" cy="3017520"/>
        </p:xfrm>
        <a:graphic>
          <a:graphicData uri="http://schemas.openxmlformats.org/drawingml/2006/table">
            <a:tbl>
              <a:tblPr firstRow="1" bandRow="1">
                <a:tableStyleId>{5C22544A-7EE6-4342-B048-85BDC9FD1C3A}</a:tableStyleId>
              </a:tblPr>
              <a:tblGrid>
                <a:gridCol w="2465084">
                  <a:extLst>
                    <a:ext uri="{9D8B030D-6E8A-4147-A177-3AD203B41FA5}">
                      <a16:colId xmlns:a16="http://schemas.microsoft.com/office/drawing/2014/main" val="1953418056"/>
                    </a:ext>
                  </a:extLst>
                </a:gridCol>
                <a:gridCol w="5023749">
                  <a:extLst>
                    <a:ext uri="{9D8B030D-6E8A-4147-A177-3AD203B41FA5}">
                      <a16:colId xmlns:a16="http://schemas.microsoft.com/office/drawing/2014/main" val="1147019831"/>
                    </a:ext>
                  </a:extLst>
                </a:gridCol>
              </a:tblGrid>
              <a:tr h="370840">
                <a:tc>
                  <a:txBody>
                    <a:bodyPr/>
                    <a:lstStyle/>
                    <a:p>
                      <a:r>
                        <a:rPr lang="en-GB" dirty="0"/>
                        <a:t>Adaptation</a:t>
                      </a:r>
                      <a:r>
                        <a:rPr lang="en-GB" baseline="0" dirty="0"/>
                        <a:t> </a:t>
                      </a:r>
                      <a:r>
                        <a:rPr lang="en-GB" dirty="0"/>
                        <a:t>Approach Type</a:t>
                      </a:r>
                    </a:p>
                  </a:txBody>
                  <a:tcPr/>
                </a:tc>
                <a:tc>
                  <a:txBody>
                    <a:bodyPr/>
                    <a:lstStyle/>
                    <a:p>
                      <a:r>
                        <a:rPr lang="en-GB" dirty="0"/>
                        <a:t>Examples</a:t>
                      </a:r>
                    </a:p>
                  </a:txBody>
                  <a:tcPr/>
                </a:tc>
                <a:extLst>
                  <a:ext uri="{0D108BD9-81ED-4DB2-BD59-A6C34878D82A}">
                    <a16:rowId xmlns:a16="http://schemas.microsoft.com/office/drawing/2014/main" val="905575250"/>
                  </a:ext>
                </a:extLst>
              </a:tr>
              <a:tr h="370840">
                <a:tc>
                  <a:txBody>
                    <a:bodyPr/>
                    <a:lstStyle/>
                    <a:p>
                      <a:r>
                        <a:rPr lang="en-GB" dirty="0"/>
                        <a:t>Nature-based solutions</a:t>
                      </a:r>
                    </a:p>
                  </a:txBody>
                  <a:tcPr/>
                </a:tc>
                <a:tc>
                  <a:txBody>
                    <a:bodyPr/>
                    <a:lstStyle/>
                    <a:p>
                      <a:r>
                        <a:rPr lang="en-GB" dirty="0"/>
                        <a:t>Raingardens and permeable pavements, constructed wetland sand </a:t>
                      </a:r>
                      <a:r>
                        <a:rPr lang="en-GB" dirty="0" err="1"/>
                        <a:t>reedbeds</a:t>
                      </a:r>
                      <a:r>
                        <a:rPr lang="en-GB" dirty="0"/>
                        <a:t>, expansion</a:t>
                      </a:r>
                      <a:r>
                        <a:rPr lang="en-GB" baseline="0" dirty="0"/>
                        <a:t> of greenspace including green walls / roofs, drought-resistant planting / landscaping, vegetated verges along roadways</a:t>
                      </a:r>
                      <a:endParaRPr lang="en-GB" dirty="0"/>
                    </a:p>
                  </a:txBody>
                  <a:tcPr/>
                </a:tc>
                <a:extLst>
                  <a:ext uri="{0D108BD9-81ED-4DB2-BD59-A6C34878D82A}">
                    <a16:rowId xmlns:a16="http://schemas.microsoft.com/office/drawing/2014/main" val="1072009253"/>
                  </a:ext>
                </a:extLst>
              </a:tr>
              <a:tr h="370840">
                <a:tc>
                  <a:txBody>
                    <a:bodyPr/>
                    <a:lstStyle/>
                    <a:p>
                      <a:r>
                        <a:rPr lang="en-GB" dirty="0"/>
                        <a:t>Technical (engineered)</a:t>
                      </a:r>
                    </a:p>
                  </a:txBody>
                  <a:tcPr/>
                </a:tc>
                <a:tc>
                  <a:txBody>
                    <a:bodyPr/>
                    <a:lstStyle/>
                    <a:p>
                      <a:r>
                        <a:rPr lang="en-GB" dirty="0"/>
                        <a:t>Flood</a:t>
                      </a:r>
                      <a:r>
                        <a:rPr lang="en-GB" baseline="0" dirty="0"/>
                        <a:t> barriers and seawalls, passive building design, backflow preventers, solar shading, reinforced roofs and constructions</a:t>
                      </a:r>
                      <a:endParaRPr lang="en-GB" dirty="0"/>
                    </a:p>
                  </a:txBody>
                  <a:tcPr/>
                </a:tc>
                <a:extLst>
                  <a:ext uri="{0D108BD9-81ED-4DB2-BD59-A6C34878D82A}">
                    <a16:rowId xmlns:a16="http://schemas.microsoft.com/office/drawing/2014/main" val="2268528738"/>
                  </a:ext>
                </a:extLst>
              </a:tr>
            </a:tbl>
          </a:graphicData>
        </a:graphic>
      </p:graphicFrame>
      <p:pic>
        <p:nvPicPr>
          <p:cNvPr id="1026" name="Picture 2">
            <a:extLst>
              <a:ext uri="{FF2B5EF4-FFF2-40B4-BE49-F238E27FC236}">
                <a16:creationId xmlns:a16="http://schemas.microsoft.com/office/drawing/2014/main" id="{40BE63B5-4110-4C89-88DC-A31E343938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507"/>
          <a:stretch/>
        </p:blipFill>
        <p:spPr bwMode="auto">
          <a:xfrm>
            <a:off x="8112224" y="4005064"/>
            <a:ext cx="3676650" cy="207811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6D1F5F1-E33E-4AFD-B594-65EB5D2018EC}"/>
              </a:ext>
            </a:extLst>
          </p:cNvPr>
          <p:cNvPicPr>
            <a:picLocks noChangeAspect="1"/>
          </p:cNvPicPr>
          <p:nvPr/>
        </p:nvPicPr>
        <p:blipFill>
          <a:blip r:embed="rId4"/>
          <a:stretch>
            <a:fillRect/>
          </a:stretch>
        </p:blipFill>
        <p:spPr>
          <a:xfrm>
            <a:off x="8077323" y="1556793"/>
            <a:ext cx="3855567" cy="2304256"/>
          </a:xfrm>
          <a:prstGeom prst="rect">
            <a:avLst/>
          </a:prstGeom>
        </p:spPr>
      </p:pic>
    </p:spTree>
    <p:extLst>
      <p:ext uri="{BB962C8B-B14F-4D97-AF65-F5344CB8AC3E}">
        <p14:creationId xmlns:p14="http://schemas.microsoft.com/office/powerpoint/2010/main" val="1442504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Minimising your Climate Change Risks</a:t>
            </a:r>
          </a:p>
        </p:txBody>
      </p:sp>
      <p:sp>
        <p:nvSpPr>
          <p:cNvPr id="3" name="Content Placeholder 2"/>
          <p:cNvSpPr>
            <a:spLocks noGrp="1"/>
          </p:cNvSpPr>
          <p:nvPr>
            <p:ph idx="1"/>
          </p:nvPr>
        </p:nvSpPr>
        <p:spPr>
          <a:xfrm>
            <a:off x="609600" y="1600200"/>
            <a:ext cx="10972800" cy="4493096"/>
          </a:xfrm>
        </p:spPr>
        <p:txBody>
          <a:bodyPr/>
          <a:lstStyle/>
          <a:p>
            <a:r>
              <a:rPr lang="en-GB" dirty="0">
                <a:solidFill>
                  <a:srgbClr val="203461"/>
                </a:solidFill>
              </a:rPr>
              <a:t>Which approach(</a:t>
            </a:r>
            <a:r>
              <a:rPr lang="en-GB" dirty="0" err="1">
                <a:solidFill>
                  <a:srgbClr val="203461"/>
                </a:solidFill>
              </a:rPr>
              <a:t>es</a:t>
            </a:r>
            <a:r>
              <a:rPr lang="en-GB" dirty="0">
                <a:solidFill>
                  <a:srgbClr val="203461"/>
                </a:solidFill>
              </a:rPr>
              <a:t>) and example(s) could most effectively lower the risks to your group’s Critical Function?</a:t>
            </a:r>
          </a:p>
          <a:p>
            <a:endParaRPr lang="en-GB" dirty="0"/>
          </a:p>
        </p:txBody>
      </p:sp>
      <p:graphicFrame>
        <p:nvGraphicFramePr>
          <p:cNvPr id="5" name="Table 4">
            <a:extLst>
              <a:ext uri="{FF2B5EF4-FFF2-40B4-BE49-F238E27FC236}">
                <a16:creationId xmlns:a16="http://schemas.microsoft.com/office/drawing/2014/main" id="{EEE7F1B4-5918-4000-BD6C-2D1984E7278A}"/>
              </a:ext>
            </a:extLst>
          </p:cNvPr>
          <p:cNvGraphicFramePr>
            <a:graphicFrameLocks noGrp="1"/>
          </p:cNvGraphicFramePr>
          <p:nvPr>
            <p:extLst>
              <p:ext uri="{D42A27DB-BD31-4B8C-83A1-F6EECF244321}">
                <p14:modId xmlns:p14="http://schemas.microsoft.com/office/powerpoint/2010/main" val="2032340529"/>
              </p:ext>
            </p:extLst>
          </p:nvPr>
        </p:nvGraphicFramePr>
        <p:xfrm>
          <a:off x="1055440" y="2708920"/>
          <a:ext cx="10729192" cy="3439160"/>
        </p:xfrm>
        <a:graphic>
          <a:graphicData uri="http://schemas.openxmlformats.org/drawingml/2006/table">
            <a:tbl>
              <a:tblPr firstRow="1" bandRow="1">
                <a:tableStyleId>{5C22544A-7EE6-4342-B048-85BDC9FD1C3A}</a:tableStyleId>
              </a:tblPr>
              <a:tblGrid>
                <a:gridCol w="2262619">
                  <a:extLst>
                    <a:ext uri="{9D8B030D-6E8A-4147-A177-3AD203B41FA5}">
                      <a16:colId xmlns:a16="http://schemas.microsoft.com/office/drawing/2014/main" val="1953418056"/>
                    </a:ext>
                  </a:extLst>
                </a:gridCol>
                <a:gridCol w="8466573">
                  <a:extLst>
                    <a:ext uri="{9D8B030D-6E8A-4147-A177-3AD203B41FA5}">
                      <a16:colId xmlns:a16="http://schemas.microsoft.com/office/drawing/2014/main" val="1147019831"/>
                    </a:ext>
                  </a:extLst>
                </a:gridCol>
              </a:tblGrid>
              <a:tr h="370840">
                <a:tc>
                  <a:txBody>
                    <a:bodyPr/>
                    <a:lstStyle/>
                    <a:p>
                      <a:r>
                        <a:rPr lang="en-GB" sz="1700" dirty="0"/>
                        <a:t>Adaptation</a:t>
                      </a:r>
                      <a:r>
                        <a:rPr lang="en-GB" sz="1700" baseline="0" dirty="0"/>
                        <a:t> </a:t>
                      </a:r>
                      <a:r>
                        <a:rPr lang="en-GB" sz="1700" dirty="0"/>
                        <a:t>Approach </a:t>
                      </a:r>
                    </a:p>
                  </a:txBody>
                  <a:tcPr/>
                </a:tc>
                <a:tc>
                  <a:txBody>
                    <a:bodyPr/>
                    <a:lstStyle/>
                    <a:p>
                      <a:r>
                        <a:rPr lang="en-GB" sz="1700" dirty="0"/>
                        <a:t>Examples</a:t>
                      </a:r>
                    </a:p>
                  </a:txBody>
                  <a:tcPr/>
                </a:tc>
                <a:extLst>
                  <a:ext uri="{0D108BD9-81ED-4DB2-BD59-A6C34878D82A}">
                    <a16:rowId xmlns:a16="http://schemas.microsoft.com/office/drawing/2014/main" val="905575250"/>
                  </a:ext>
                </a:extLst>
              </a:tr>
              <a:tr h="370840">
                <a:tc>
                  <a:txBody>
                    <a:bodyPr/>
                    <a:lstStyle/>
                    <a:p>
                      <a:r>
                        <a:rPr lang="en-GB" sz="1700" dirty="0"/>
                        <a:t>Investigation</a:t>
                      </a:r>
                    </a:p>
                  </a:txBody>
                  <a:tcPr/>
                </a:tc>
                <a:tc>
                  <a:txBody>
                    <a:bodyPr/>
                    <a:lstStyle/>
                    <a:p>
                      <a:r>
                        <a:rPr lang="en-GB" sz="1700" dirty="0"/>
                        <a:t>Flood</a:t>
                      </a:r>
                      <a:r>
                        <a:rPr lang="en-GB" sz="1700" baseline="0" dirty="0"/>
                        <a:t> modelling, feasibility studies</a:t>
                      </a:r>
                      <a:endParaRPr lang="en-GB" sz="1700" dirty="0"/>
                    </a:p>
                  </a:txBody>
                  <a:tcPr/>
                </a:tc>
                <a:extLst>
                  <a:ext uri="{0D108BD9-81ED-4DB2-BD59-A6C34878D82A}">
                    <a16:rowId xmlns:a16="http://schemas.microsoft.com/office/drawing/2014/main" val="2348286701"/>
                  </a:ext>
                </a:extLst>
              </a:tr>
              <a:tr h="370840">
                <a:tc>
                  <a:txBody>
                    <a:bodyPr/>
                    <a:lstStyle/>
                    <a:p>
                      <a:r>
                        <a:rPr lang="en-GB" sz="1700" dirty="0"/>
                        <a:t>Policy,</a:t>
                      </a:r>
                      <a:r>
                        <a:rPr lang="en-GB" sz="1700" baseline="0" dirty="0"/>
                        <a:t> procedures and systems</a:t>
                      </a:r>
                      <a:endParaRPr lang="en-GB" sz="1700" dirty="0"/>
                    </a:p>
                  </a:txBody>
                  <a:tcPr/>
                </a:tc>
                <a:tc>
                  <a:txBody>
                    <a:bodyPr/>
                    <a:lstStyle/>
                    <a:p>
                      <a:r>
                        <a:rPr lang="en-GB" sz="1700" dirty="0"/>
                        <a:t>Hazard-specific emergency response plans, increase online teaching</a:t>
                      </a:r>
                      <a:r>
                        <a:rPr lang="en-GB" sz="1700" baseline="0" dirty="0"/>
                        <a:t> capacities and working from home options, early warning systems for natural hazards</a:t>
                      </a:r>
                      <a:endParaRPr lang="en-GB" sz="1700" dirty="0"/>
                    </a:p>
                  </a:txBody>
                  <a:tcPr/>
                </a:tc>
                <a:extLst>
                  <a:ext uri="{0D108BD9-81ED-4DB2-BD59-A6C34878D82A}">
                    <a16:rowId xmlns:a16="http://schemas.microsoft.com/office/drawing/2014/main" val="3314521160"/>
                  </a:ext>
                </a:extLst>
              </a:tr>
              <a:tr h="370840">
                <a:tc>
                  <a:txBody>
                    <a:bodyPr/>
                    <a:lstStyle/>
                    <a:p>
                      <a:r>
                        <a:rPr lang="en-GB" sz="1700" dirty="0"/>
                        <a:t>Behavioural</a:t>
                      </a:r>
                    </a:p>
                  </a:txBody>
                  <a:tcPr/>
                </a:tc>
                <a:tc>
                  <a:txBody>
                    <a:bodyPr/>
                    <a:lstStyle/>
                    <a:p>
                      <a:r>
                        <a:rPr lang="en-GB" sz="1700" dirty="0"/>
                        <a:t>Communication and advocacy</a:t>
                      </a:r>
                      <a:r>
                        <a:rPr lang="en-GB" sz="1700" baseline="0" dirty="0"/>
                        <a:t> campaigns, establishing / strengthening partnership with other stakeholder organisations such as local authorities</a:t>
                      </a:r>
                      <a:endParaRPr lang="en-GB" sz="1700" dirty="0"/>
                    </a:p>
                  </a:txBody>
                  <a:tcPr/>
                </a:tc>
                <a:extLst>
                  <a:ext uri="{0D108BD9-81ED-4DB2-BD59-A6C34878D82A}">
                    <a16:rowId xmlns:a16="http://schemas.microsoft.com/office/drawing/2014/main" val="2804252903"/>
                  </a:ext>
                </a:extLst>
              </a:tr>
              <a:tr h="370840">
                <a:tc>
                  <a:txBody>
                    <a:bodyPr/>
                    <a:lstStyle/>
                    <a:p>
                      <a:r>
                        <a:rPr lang="en-GB" sz="1700" dirty="0"/>
                        <a:t>Nature-based solutions</a:t>
                      </a:r>
                    </a:p>
                  </a:txBody>
                  <a:tcPr/>
                </a:tc>
                <a:tc>
                  <a:txBody>
                    <a:bodyPr/>
                    <a:lstStyle/>
                    <a:p>
                      <a:r>
                        <a:rPr lang="en-GB" sz="1700" dirty="0"/>
                        <a:t>Raingardens and permeable pavements, constructed wetland sand </a:t>
                      </a:r>
                      <a:r>
                        <a:rPr lang="en-GB" sz="1700" dirty="0" err="1"/>
                        <a:t>reedbeds</a:t>
                      </a:r>
                      <a:r>
                        <a:rPr lang="en-GB" sz="1700" dirty="0"/>
                        <a:t>, expansion</a:t>
                      </a:r>
                      <a:r>
                        <a:rPr lang="en-GB" sz="1700" baseline="0" dirty="0"/>
                        <a:t> of greenspace including green walls / roofs, drought-resistant planting / landscaping, vegetated verges along roadways</a:t>
                      </a:r>
                      <a:endParaRPr lang="en-GB" sz="1700" dirty="0"/>
                    </a:p>
                  </a:txBody>
                  <a:tcPr/>
                </a:tc>
                <a:extLst>
                  <a:ext uri="{0D108BD9-81ED-4DB2-BD59-A6C34878D82A}">
                    <a16:rowId xmlns:a16="http://schemas.microsoft.com/office/drawing/2014/main" val="1072009253"/>
                  </a:ext>
                </a:extLst>
              </a:tr>
              <a:tr h="370840">
                <a:tc>
                  <a:txBody>
                    <a:bodyPr/>
                    <a:lstStyle/>
                    <a:p>
                      <a:r>
                        <a:rPr lang="en-GB" sz="1700" dirty="0"/>
                        <a:t>Technical (engineered)</a:t>
                      </a:r>
                    </a:p>
                  </a:txBody>
                  <a:tcPr/>
                </a:tc>
                <a:tc>
                  <a:txBody>
                    <a:bodyPr/>
                    <a:lstStyle/>
                    <a:p>
                      <a:r>
                        <a:rPr lang="en-GB" sz="1700" dirty="0"/>
                        <a:t>Flood</a:t>
                      </a:r>
                      <a:r>
                        <a:rPr lang="en-GB" sz="1700" baseline="0" dirty="0"/>
                        <a:t> barriers and seawalls, passive building design, backflow preventers, solar shading, reinforced roofs and constructions</a:t>
                      </a:r>
                      <a:endParaRPr lang="en-GB" sz="1700" dirty="0"/>
                    </a:p>
                  </a:txBody>
                  <a:tcPr/>
                </a:tc>
                <a:extLst>
                  <a:ext uri="{0D108BD9-81ED-4DB2-BD59-A6C34878D82A}">
                    <a16:rowId xmlns:a16="http://schemas.microsoft.com/office/drawing/2014/main" val="2268528738"/>
                  </a:ext>
                </a:extLst>
              </a:tr>
            </a:tbl>
          </a:graphicData>
        </a:graphic>
      </p:graphicFrame>
    </p:spTree>
    <p:extLst>
      <p:ext uri="{BB962C8B-B14F-4D97-AF65-F5344CB8AC3E}">
        <p14:creationId xmlns:p14="http://schemas.microsoft.com/office/powerpoint/2010/main" val="2062811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Support Resources</a:t>
            </a:r>
          </a:p>
        </p:txBody>
      </p:sp>
      <p:sp>
        <p:nvSpPr>
          <p:cNvPr id="3" name="Content Placeholder 2"/>
          <p:cNvSpPr>
            <a:spLocks noGrp="1"/>
          </p:cNvSpPr>
          <p:nvPr>
            <p:ph idx="1"/>
          </p:nvPr>
        </p:nvSpPr>
        <p:spPr>
          <a:xfrm>
            <a:off x="609600" y="1600200"/>
            <a:ext cx="10972800" cy="4493096"/>
          </a:xfrm>
        </p:spPr>
        <p:txBody>
          <a:bodyPr/>
          <a:lstStyle/>
          <a:p>
            <a:r>
              <a:rPr lang="en-GB" b="1" dirty="0"/>
              <a:t>Guide 1: </a:t>
            </a:r>
            <a:r>
              <a:rPr lang="en-GB" dirty="0"/>
              <a:t>Adapting universities and colleges to a changing climate: Making the case and taking action</a:t>
            </a:r>
          </a:p>
          <a:p>
            <a:r>
              <a:rPr lang="en-GB" b="1" dirty="0"/>
              <a:t>Guide 2: </a:t>
            </a:r>
            <a:r>
              <a:rPr lang="en-GB" dirty="0"/>
              <a:t>Using an existing organisational resilience framework to develop a Climate Change Adaptation Plan</a:t>
            </a:r>
          </a:p>
          <a:p>
            <a:r>
              <a:rPr lang="en-GB" b="1" dirty="0"/>
              <a:t>Support Resources: </a:t>
            </a:r>
            <a:r>
              <a:rPr lang="en-GB" dirty="0"/>
              <a:t>Example Adaptation Strategies and Case Studies from the Sector</a:t>
            </a:r>
          </a:p>
          <a:p>
            <a:endParaRPr lang="en-GB" sz="2000" dirty="0"/>
          </a:p>
          <a:p>
            <a:pPr marL="0" indent="0" algn="ctr">
              <a:buNone/>
            </a:pPr>
            <a:r>
              <a:rPr lang="en-GB" dirty="0">
                <a:solidFill>
                  <a:srgbClr val="203461"/>
                </a:solidFill>
                <a:hlinkClick r:id="rId2"/>
              </a:rPr>
              <a:t>www.sustainabilityexchange.org.uk/adaptation</a:t>
            </a:r>
            <a:r>
              <a:rPr lang="en-GB" dirty="0">
                <a:solidFill>
                  <a:srgbClr val="203461"/>
                </a:solidFill>
              </a:rPr>
              <a:t> </a:t>
            </a:r>
            <a:endParaRPr lang="en-GB" dirty="0"/>
          </a:p>
        </p:txBody>
      </p:sp>
    </p:spTree>
    <p:extLst>
      <p:ext uri="{BB962C8B-B14F-4D97-AF65-F5344CB8AC3E}">
        <p14:creationId xmlns:p14="http://schemas.microsoft.com/office/powerpoint/2010/main" val="3074582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Other Useful Tools</a:t>
            </a:r>
          </a:p>
        </p:txBody>
      </p:sp>
      <p:sp>
        <p:nvSpPr>
          <p:cNvPr id="3" name="Content Placeholder 2"/>
          <p:cNvSpPr>
            <a:spLocks noGrp="1"/>
          </p:cNvSpPr>
          <p:nvPr>
            <p:ph idx="1"/>
          </p:nvPr>
        </p:nvSpPr>
        <p:spPr>
          <a:xfrm>
            <a:off x="609600" y="1600200"/>
            <a:ext cx="10972800" cy="4493096"/>
          </a:xfrm>
        </p:spPr>
        <p:txBody>
          <a:bodyPr>
            <a:normAutofit/>
          </a:bodyPr>
          <a:lstStyle/>
          <a:p>
            <a:pPr marL="0" indent="0">
              <a:buNone/>
            </a:pPr>
            <a:r>
              <a:rPr lang="en-GB" dirty="0"/>
              <a:t>See </a:t>
            </a:r>
            <a:r>
              <a:rPr lang="en-GB" b="1" dirty="0"/>
              <a:t>Guide 1 </a:t>
            </a:r>
            <a:r>
              <a:rPr lang="en-GB" dirty="0"/>
              <a:t>for a list of other places to find:</a:t>
            </a:r>
          </a:p>
          <a:p>
            <a:r>
              <a:rPr lang="en-GB" dirty="0"/>
              <a:t>Climate Information and Learning Tools</a:t>
            </a:r>
          </a:p>
          <a:p>
            <a:r>
              <a:rPr lang="en-GB" dirty="0"/>
              <a:t>Adaptation Support Tools</a:t>
            </a:r>
          </a:p>
          <a:p>
            <a:r>
              <a:rPr lang="en-GB" dirty="0"/>
              <a:t>Infrastructure Information</a:t>
            </a:r>
          </a:p>
          <a:p>
            <a:r>
              <a:rPr lang="en-GB" dirty="0"/>
              <a:t>Knowledge-sharing Platforms</a:t>
            </a:r>
          </a:p>
          <a:p>
            <a:pPr marL="0" indent="0">
              <a:buNone/>
            </a:pPr>
            <a:endParaRPr lang="en-GB" sz="2000" dirty="0"/>
          </a:p>
          <a:p>
            <a:pPr marL="0" indent="0" algn="ctr">
              <a:buNone/>
            </a:pPr>
            <a:r>
              <a:rPr lang="en-GB" dirty="0">
                <a:solidFill>
                  <a:srgbClr val="203461"/>
                </a:solidFill>
                <a:hlinkClick r:id="rId2"/>
              </a:rPr>
              <a:t>www.sustainabilityexchange.org.uk/adaptation</a:t>
            </a:r>
            <a:r>
              <a:rPr lang="en-GB" dirty="0">
                <a:solidFill>
                  <a:srgbClr val="203461"/>
                </a:solidFill>
              </a:rPr>
              <a:t> </a:t>
            </a:r>
            <a:endParaRPr lang="en-GB" dirty="0"/>
          </a:p>
        </p:txBody>
      </p:sp>
      <p:pic>
        <p:nvPicPr>
          <p:cNvPr id="4" name="Picture 3"/>
          <p:cNvPicPr>
            <a:picLocks noChangeAspect="1"/>
          </p:cNvPicPr>
          <p:nvPr/>
        </p:nvPicPr>
        <p:blipFill>
          <a:blip r:embed="rId3"/>
          <a:stretch>
            <a:fillRect/>
          </a:stretch>
        </p:blipFill>
        <p:spPr>
          <a:xfrm>
            <a:off x="8760296" y="1590541"/>
            <a:ext cx="3200400" cy="1428750"/>
          </a:xfrm>
          <a:prstGeom prst="rect">
            <a:avLst/>
          </a:prstGeom>
        </p:spPr>
      </p:pic>
      <p:pic>
        <p:nvPicPr>
          <p:cNvPr id="5" name="Picture 4"/>
          <p:cNvPicPr>
            <a:picLocks noChangeAspect="1"/>
          </p:cNvPicPr>
          <p:nvPr/>
        </p:nvPicPr>
        <p:blipFill>
          <a:blip r:embed="rId4"/>
          <a:stretch>
            <a:fillRect/>
          </a:stretch>
        </p:blipFill>
        <p:spPr>
          <a:xfrm>
            <a:off x="8760297" y="2909884"/>
            <a:ext cx="3431704" cy="1815260"/>
          </a:xfrm>
          <a:prstGeom prst="rect">
            <a:avLst/>
          </a:prstGeom>
        </p:spPr>
      </p:pic>
    </p:spTree>
    <p:extLst>
      <p:ext uri="{BB962C8B-B14F-4D97-AF65-F5344CB8AC3E}">
        <p14:creationId xmlns:p14="http://schemas.microsoft.com/office/powerpoint/2010/main" val="2035290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131" y="1465350"/>
            <a:ext cx="8846773" cy="997098"/>
          </a:xfrm>
        </p:spPr>
        <p:txBody>
          <a:bodyPr>
            <a:normAutofit/>
          </a:bodyPr>
          <a:lstStyle/>
          <a:p>
            <a:r>
              <a:rPr lang="en-GB" sz="4200" dirty="0"/>
              <a:t>The SDG Accord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3472" y="2345507"/>
            <a:ext cx="3096344" cy="3081842"/>
          </a:xfrm>
          <a:prstGeom prst="rect">
            <a:avLst/>
          </a:prstGeom>
        </p:spPr>
      </p:pic>
      <p:sp>
        <p:nvSpPr>
          <p:cNvPr id="6" name="TextBox 5"/>
          <p:cNvSpPr txBox="1"/>
          <p:nvPr/>
        </p:nvSpPr>
        <p:spPr>
          <a:xfrm>
            <a:off x="335360" y="5445224"/>
            <a:ext cx="5138010" cy="646331"/>
          </a:xfrm>
          <a:prstGeom prst="rect">
            <a:avLst/>
          </a:prstGeom>
          <a:noFill/>
        </p:spPr>
        <p:txBody>
          <a:bodyPr wrap="none" rtlCol="0">
            <a:spAutoFit/>
          </a:bodyPr>
          <a:lstStyle/>
          <a:p>
            <a:r>
              <a:rPr lang="en-GB" b="1" dirty="0"/>
              <a:t>End extreme poverty, inequality and climate change</a:t>
            </a:r>
          </a:p>
          <a:p>
            <a:pPr algn="ctr"/>
            <a:r>
              <a:rPr lang="en-GB" b="1" dirty="0"/>
              <a:t>www.sdgaccord.org</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2371" y="1870037"/>
            <a:ext cx="316896" cy="315412"/>
          </a:xfrm>
          <a:prstGeom prst="rect">
            <a:avLst/>
          </a:prstGeom>
        </p:spPr>
      </p:pic>
      <p:sp>
        <p:nvSpPr>
          <p:cNvPr id="9" name="Title 1">
            <a:extLst>
              <a:ext uri="{FF2B5EF4-FFF2-40B4-BE49-F238E27FC236}">
                <a16:creationId xmlns:a16="http://schemas.microsoft.com/office/drawing/2014/main" id="{650295B5-E243-4BE4-8141-F7B3557A4273}"/>
              </a:ext>
            </a:extLst>
          </p:cNvPr>
          <p:cNvSpPr txBox="1">
            <a:spLocks/>
          </p:cNvSpPr>
          <p:nvPr/>
        </p:nvSpPr>
        <p:spPr>
          <a:xfrm>
            <a:off x="6312024" y="5229200"/>
            <a:ext cx="5678039" cy="82195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GB" altLang="en-US" sz="3600" b="1" dirty="0">
                <a:solidFill>
                  <a:srgbClr val="30455A"/>
                </a:solidFill>
                <a:latin typeface="Arial" charset="0"/>
              </a:rPr>
            </a:br>
            <a:r>
              <a:rPr lang="en-GB" altLang="en-US" sz="2000" b="1" dirty="0">
                <a:solidFill>
                  <a:schemeClr val="bg1">
                    <a:lumMod val="50000"/>
                  </a:schemeClr>
                </a:solidFill>
                <a:ea typeface="Tahoma" panose="020B0604030504040204" pitchFamily="34" charset="0"/>
                <a:cs typeface="Tahoma" panose="020B0604030504040204" pitchFamily="34" charset="0"/>
              </a:rPr>
              <a:t>Don’t forget to follow and tweet us @</a:t>
            </a:r>
            <a:r>
              <a:rPr lang="en-GB" altLang="en-US" sz="2000" b="1" dirty="0" err="1">
                <a:solidFill>
                  <a:schemeClr val="bg1">
                    <a:lumMod val="50000"/>
                  </a:schemeClr>
                </a:solidFill>
                <a:ea typeface="Tahoma" panose="020B0604030504040204" pitchFamily="34" charset="0"/>
                <a:cs typeface="Tahoma" panose="020B0604030504040204" pitchFamily="34" charset="0"/>
              </a:rPr>
              <a:t>TheEAUC</a:t>
            </a:r>
            <a:r>
              <a:rPr lang="en-GB" altLang="en-US" sz="2000" b="1" dirty="0">
                <a:solidFill>
                  <a:schemeClr val="bg1">
                    <a:lumMod val="50000"/>
                  </a:schemeClr>
                </a:solidFill>
                <a:ea typeface="Tahoma" panose="020B0604030504040204" pitchFamily="34" charset="0"/>
                <a:cs typeface="Tahoma" panose="020B0604030504040204" pitchFamily="34" charset="0"/>
              </a:rPr>
              <a:t> </a:t>
            </a:r>
            <a:br>
              <a:rPr lang="en-GB" altLang="en-US" sz="2000" b="1" dirty="0">
                <a:solidFill>
                  <a:schemeClr val="bg1">
                    <a:lumMod val="50000"/>
                  </a:schemeClr>
                </a:solidFill>
                <a:ea typeface="Tahoma" panose="020B0604030504040204" pitchFamily="34" charset="0"/>
                <a:cs typeface="Tahoma" panose="020B0604030504040204" pitchFamily="34" charset="0"/>
              </a:rPr>
            </a:br>
            <a:r>
              <a:rPr lang="en-GB" altLang="en-US" sz="2000" b="1" dirty="0">
                <a:solidFill>
                  <a:schemeClr val="bg1">
                    <a:lumMod val="50000"/>
                  </a:schemeClr>
                </a:solidFill>
                <a:ea typeface="Tahoma" panose="020B0604030504040204" pitchFamily="34" charset="0"/>
                <a:cs typeface="Tahoma" panose="020B0604030504040204" pitchFamily="34" charset="0"/>
              </a:rPr>
              <a:t>Join in the conversation using #Influence2019</a:t>
            </a:r>
            <a:br>
              <a:rPr lang="en-GB" altLang="en-US" sz="2400" b="1" dirty="0">
                <a:solidFill>
                  <a:srgbClr val="30455A"/>
                </a:solidFill>
                <a:latin typeface="Arial" charset="0"/>
              </a:rPr>
            </a:br>
            <a:endParaRPr lang="en-GB" altLang="en-US" sz="2400" b="1" dirty="0">
              <a:solidFill>
                <a:srgbClr val="30455A"/>
              </a:solidFill>
              <a:latin typeface="Arial"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6262" y="5372526"/>
            <a:ext cx="711523" cy="711523"/>
          </a:xfrm>
          <a:prstGeom prst="rect">
            <a:avLst/>
          </a:prstGeom>
        </p:spPr>
      </p:pic>
      <p:grpSp>
        <p:nvGrpSpPr>
          <p:cNvPr id="12" name="Group 11">
            <a:extLst>
              <a:ext uri="{FF2B5EF4-FFF2-40B4-BE49-F238E27FC236}">
                <a16:creationId xmlns:a16="http://schemas.microsoft.com/office/drawing/2014/main" id="{A32AFBAB-18B3-4EC7-92F7-B8DAF83FB74F}"/>
              </a:ext>
            </a:extLst>
          </p:cNvPr>
          <p:cNvGrpSpPr/>
          <p:nvPr/>
        </p:nvGrpSpPr>
        <p:grpSpPr>
          <a:xfrm>
            <a:off x="6888088" y="1682843"/>
            <a:ext cx="4218469" cy="1098085"/>
            <a:chOff x="206515" y="6039290"/>
            <a:chExt cx="3039848" cy="703337"/>
          </a:xfrm>
        </p:grpSpPr>
        <p:pic>
          <p:nvPicPr>
            <p:cNvPr id="13" name="Picture 12">
              <a:extLst>
                <a:ext uri="{FF2B5EF4-FFF2-40B4-BE49-F238E27FC236}">
                  <a16:creationId xmlns:a16="http://schemas.microsoft.com/office/drawing/2014/main" id="{577E664C-5CA4-4B32-A808-FCCFDB3964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515" y="6219310"/>
              <a:ext cx="3039848" cy="523317"/>
            </a:xfrm>
            <a:prstGeom prst="rect">
              <a:avLst/>
            </a:prstGeom>
          </p:spPr>
        </p:pic>
        <p:sp>
          <p:nvSpPr>
            <p:cNvPr id="14" name="TextBox 13">
              <a:extLst>
                <a:ext uri="{FF2B5EF4-FFF2-40B4-BE49-F238E27FC236}">
                  <a16:creationId xmlns:a16="http://schemas.microsoft.com/office/drawing/2014/main" id="{774A9F07-70CB-45CB-9BAE-73D941F9B0FD}"/>
                </a:ext>
              </a:extLst>
            </p:cNvPr>
            <p:cNvSpPr txBox="1"/>
            <p:nvPr/>
          </p:nvSpPr>
          <p:spPr>
            <a:xfrm>
              <a:off x="1286635" y="6039290"/>
              <a:ext cx="1080120" cy="215444"/>
            </a:xfrm>
            <a:prstGeom prst="rect">
              <a:avLst/>
            </a:prstGeom>
            <a:noFill/>
          </p:spPr>
          <p:txBody>
            <a:bodyPr wrap="square" rtlCol="0">
              <a:spAutoFit/>
            </a:bodyPr>
            <a:lstStyle/>
            <a:p>
              <a:r>
                <a:rPr lang="en-GB" sz="800" dirty="0">
                  <a:solidFill>
                    <a:schemeClr val="bg1">
                      <a:lumMod val="50000"/>
                    </a:schemeClr>
                  </a:solidFill>
                  <a:latin typeface="Arial" panose="020B0604020202020204" pitchFamily="34" charset="0"/>
                  <a:cs typeface="Arial" panose="020B0604020202020204" pitchFamily="34" charset="0"/>
                </a:rPr>
                <a:t>Headline Sponsor</a:t>
              </a:r>
            </a:p>
          </p:txBody>
        </p:sp>
      </p:gr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87214" y="3429000"/>
            <a:ext cx="4300248" cy="1694037"/>
          </a:xfrm>
          <a:prstGeom prst="rect">
            <a:avLst/>
          </a:prstGeom>
        </p:spPr>
      </p:pic>
      <p:sp>
        <p:nvSpPr>
          <p:cNvPr id="17" name="Title 1"/>
          <p:cNvSpPr txBox="1">
            <a:spLocks/>
          </p:cNvSpPr>
          <p:nvPr/>
        </p:nvSpPr>
        <p:spPr>
          <a:xfrm>
            <a:off x="609600" y="274638"/>
            <a:ext cx="8846773" cy="9970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a:solidFill>
                  <a:schemeClr val="tx2">
                    <a:lumMod val="75000"/>
                  </a:schemeClr>
                </a:solidFill>
                <a:latin typeface="+mj-lt"/>
                <a:ea typeface="+mj-ea"/>
                <a:cs typeface="+mj-cs"/>
              </a:defRPr>
            </a:lvl1pPr>
          </a:lstStyle>
          <a:p>
            <a:r>
              <a:rPr lang="en-GB" dirty="0"/>
              <a:t>Thank you!</a:t>
            </a:r>
          </a:p>
        </p:txBody>
      </p:sp>
    </p:spTree>
    <p:extLst>
      <p:ext uri="{BB962C8B-B14F-4D97-AF65-F5344CB8AC3E}">
        <p14:creationId xmlns:p14="http://schemas.microsoft.com/office/powerpoint/2010/main" val="352032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1916832"/>
            <a:ext cx="11377264" cy="997098"/>
          </a:xfrm>
        </p:spPr>
        <p:txBody>
          <a:bodyPr>
            <a:noAutofit/>
          </a:bodyPr>
          <a:lstStyle/>
          <a:p>
            <a:pPr algn="ctr"/>
            <a:r>
              <a:rPr lang="en-GB" sz="4800" b="1" dirty="0"/>
              <a:t>Tackling Climate Change Adaptation:</a:t>
            </a:r>
            <a:br>
              <a:rPr lang="en-GB" sz="4800" b="1" dirty="0"/>
            </a:br>
            <a:r>
              <a:rPr lang="en-GB" sz="4800" b="1" dirty="0"/>
              <a:t>Taking a Business Continuity Approach</a:t>
            </a:r>
          </a:p>
        </p:txBody>
      </p:sp>
      <p:sp>
        <p:nvSpPr>
          <p:cNvPr id="3" name="Content Placeholder 2"/>
          <p:cNvSpPr>
            <a:spLocks noGrp="1"/>
          </p:cNvSpPr>
          <p:nvPr>
            <p:ph idx="1"/>
          </p:nvPr>
        </p:nvSpPr>
        <p:spPr>
          <a:xfrm>
            <a:off x="609600" y="3501008"/>
            <a:ext cx="10972800" cy="2592288"/>
          </a:xfrm>
        </p:spPr>
        <p:txBody>
          <a:bodyPr>
            <a:normAutofit/>
          </a:bodyPr>
          <a:lstStyle/>
          <a:p>
            <a:pPr marL="0" indent="0" algn="ctr">
              <a:buNone/>
            </a:pPr>
            <a:r>
              <a:rPr lang="en-GB" dirty="0">
                <a:solidFill>
                  <a:srgbClr val="203461"/>
                </a:solidFill>
              </a:rPr>
              <a:t>Grant Anderson, University of Lincoln</a:t>
            </a:r>
          </a:p>
          <a:p>
            <a:pPr marL="0" indent="0" algn="ctr">
              <a:buNone/>
            </a:pPr>
            <a:r>
              <a:rPr lang="en-GB" dirty="0">
                <a:solidFill>
                  <a:srgbClr val="203461"/>
                </a:solidFill>
              </a:rPr>
              <a:t>Mark </a:t>
            </a:r>
            <a:r>
              <a:rPr lang="en-GB" dirty="0" err="1">
                <a:solidFill>
                  <a:srgbClr val="203461"/>
                </a:solidFill>
              </a:rPr>
              <a:t>Durdin</a:t>
            </a:r>
            <a:r>
              <a:rPr lang="en-GB" dirty="0">
                <a:solidFill>
                  <a:srgbClr val="203461"/>
                </a:solidFill>
              </a:rPr>
              <a:t>, Cardiff University</a:t>
            </a:r>
          </a:p>
          <a:p>
            <a:pPr marL="0" indent="0" algn="ctr">
              <a:buNone/>
            </a:pPr>
            <a:r>
              <a:rPr lang="en-GB" dirty="0">
                <a:solidFill>
                  <a:srgbClr val="203461"/>
                </a:solidFill>
              </a:rPr>
              <a:t>Rebecca Petford, EAUC</a:t>
            </a:r>
          </a:p>
          <a:p>
            <a:pPr marL="0" indent="0" algn="ctr">
              <a:buNone/>
            </a:pPr>
            <a:r>
              <a:rPr lang="en-GB" dirty="0">
                <a:solidFill>
                  <a:srgbClr val="203461"/>
                </a:solidFill>
              </a:rPr>
              <a:t>Mark Webster, UWE Bristol / </a:t>
            </a:r>
            <a:r>
              <a:rPr lang="en-GB" dirty="0" err="1">
                <a:solidFill>
                  <a:srgbClr val="203461"/>
                </a:solidFill>
              </a:rPr>
              <a:t>HEBCoN</a:t>
            </a:r>
            <a:endParaRPr lang="en-GB" dirty="0"/>
          </a:p>
        </p:txBody>
      </p:sp>
    </p:spTree>
    <p:extLst>
      <p:ext uri="{BB962C8B-B14F-4D97-AF65-F5344CB8AC3E}">
        <p14:creationId xmlns:p14="http://schemas.microsoft.com/office/powerpoint/2010/main" val="1888184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Agenda</a:t>
            </a:r>
          </a:p>
        </p:txBody>
      </p:sp>
      <p:sp>
        <p:nvSpPr>
          <p:cNvPr id="3" name="Content Placeholder 2"/>
          <p:cNvSpPr>
            <a:spLocks noGrp="1"/>
          </p:cNvSpPr>
          <p:nvPr>
            <p:ph idx="1"/>
          </p:nvPr>
        </p:nvSpPr>
        <p:spPr>
          <a:xfrm>
            <a:off x="609600" y="1744216"/>
            <a:ext cx="10972800" cy="4493096"/>
          </a:xfrm>
        </p:spPr>
        <p:txBody>
          <a:bodyPr/>
          <a:lstStyle/>
          <a:p>
            <a:r>
              <a:rPr lang="en-GB" dirty="0">
                <a:solidFill>
                  <a:srgbClr val="203461"/>
                </a:solidFill>
              </a:rPr>
              <a:t>Project Background</a:t>
            </a:r>
          </a:p>
          <a:p>
            <a:r>
              <a:rPr lang="en-GB" dirty="0">
                <a:solidFill>
                  <a:srgbClr val="203461"/>
                </a:solidFill>
              </a:rPr>
              <a:t>Climate Readiness Self-Assessment</a:t>
            </a:r>
          </a:p>
          <a:p>
            <a:r>
              <a:rPr lang="en-GB" dirty="0">
                <a:solidFill>
                  <a:srgbClr val="203461"/>
                </a:solidFill>
              </a:rPr>
              <a:t>Making an Elevator Pitch</a:t>
            </a:r>
          </a:p>
          <a:p>
            <a:r>
              <a:rPr lang="en-GB" dirty="0">
                <a:solidFill>
                  <a:srgbClr val="203461"/>
                </a:solidFill>
              </a:rPr>
              <a:t>Taking a Business Continuity Approach</a:t>
            </a:r>
          </a:p>
          <a:p>
            <a:r>
              <a:rPr lang="en-GB" dirty="0">
                <a:solidFill>
                  <a:srgbClr val="203461"/>
                </a:solidFill>
              </a:rPr>
              <a:t>Minimising your Climate Change Risks</a:t>
            </a:r>
          </a:p>
          <a:p>
            <a:r>
              <a:rPr lang="en-GB" dirty="0">
                <a:solidFill>
                  <a:srgbClr val="203461"/>
                </a:solidFill>
              </a:rPr>
              <a:t>Support Resources and Useful Tools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0389" y="3221573"/>
            <a:ext cx="2857500" cy="161925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8379" y="5301208"/>
            <a:ext cx="2738261" cy="63964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0086" y="1700808"/>
            <a:ext cx="2924632" cy="1152128"/>
          </a:xfrm>
          <a:prstGeom prst="rect">
            <a:avLst/>
          </a:prstGeom>
        </p:spPr>
      </p:pic>
    </p:spTree>
    <p:extLst>
      <p:ext uri="{BB962C8B-B14F-4D97-AF65-F5344CB8AC3E}">
        <p14:creationId xmlns:p14="http://schemas.microsoft.com/office/powerpoint/2010/main" val="1957659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Project Background</a:t>
            </a:r>
          </a:p>
        </p:txBody>
      </p:sp>
      <p:sp>
        <p:nvSpPr>
          <p:cNvPr id="3" name="Content Placeholder 2"/>
          <p:cNvSpPr>
            <a:spLocks noGrp="1"/>
          </p:cNvSpPr>
          <p:nvPr>
            <p:ph idx="1"/>
          </p:nvPr>
        </p:nvSpPr>
        <p:spPr>
          <a:xfrm>
            <a:off x="609600" y="1628800"/>
            <a:ext cx="11103024" cy="4493096"/>
          </a:xfrm>
        </p:spPr>
        <p:txBody>
          <a:bodyPr/>
          <a:lstStyle/>
          <a:p>
            <a:r>
              <a:rPr lang="en-GB" dirty="0">
                <a:solidFill>
                  <a:srgbClr val="203461"/>
                </a:solidFill>
              </a:rPr>
              <a:t>Collaboration between EAUC and </a:t>
            </a:r>
            <a:r>
              <a:rPr lang="en-GB" dirty="0" err="1">
                <a:solidFill>
                  <a:srgbClr val="203461"/>
                </a:solidFill>
              </a:rPr>
              <a:t>HEBCoN</a:t>
            </a:r>
            <a:r>
              <a:rPr lang="en-GB" dirty="0">
                <a:solidFill>
                  <a:srgbClr val="203461"/>
                </a:solidFill>
              </a:rPr>
              <a:t> with AECOM support</a:t>
            </a:r>
          </a:p>
          <a:p>
            <a:r>
              <a:rPr lang="en-GB" dirty="0">
                <a:solidFill>
                  <a:srgbClr val="203461"/>
                </a:solidFill>
              </a:rPr>
              <a:t>Working Group</a:t>
            </a:r>
          </a:p>
          <a:p>
            <a:pPr marL="0" indent="0">
              <a:buNone/>
            </a:pPr>
            <a:endParaRPr lang="en-GB" dirty="0"/>
          </a:p>
        </p:txBody>
      </p:sp>
      <p:graphicFrame>
        <p:nvGraphicFramePr>
          <p:cNvPr id="10" name="Table 9"/>
          <p:cNvGraphicFramePr>
            <a:graphicFrameLocks noGrp="1"/>
          </p:cNvGraphicFramePr>
          <p:nvPr>
            <p:extLst>
              <p:ext uri="{D42A27DB-BD31-4B8C-83A1-F6EECF244321}">
                <p14:modId xmlns:p14="http://schemas.microsoft.com/office/powerpoint/2010/main" val="3911737171"/>
              </p:ext>
            </p:extLst>
          </p:nvPr>
        </p:nvGraphicFramePr>
        <p:xfrm>
          <a:off x="1055440" y="2852936"/>
          <a:ext cx="10657184" cy="3095997"/>
        </p:xfrm>
        <a:graphic>
          <a:graphicData uri="http://schemas.openxmlformats.org/drawingml/2006/table">
            <a:tbl>
              <a:tblPr firstRow="1" bandRow="1">
                <a:tableStyleId>{5C22544A-7EE6-4342-B048-85BDC9FD1C3A}</a:tableStyleId>
              </a:tblPr>
              <a:tblGrid>
                <a:gridCol w="2874635">
                  <a:extLst>
                    <a:ext uri="{9D8B030D-6E8A-4147-A177-3AD203B41FA5}">
                      <a16:colId xmlns:a16="http://schemas.microsoft.com/office/drawing/2014/main" val="4118420988"/>
                    </a:ext>
                  </a:extLst>
                </a:gridCol>
                <a:gridCol w="2243618">
                  <a:extLst>
                    <a:ext uri="{9D8B030D-6E8A-4147-A177-3AD203B41FA5}">
                      <a16:colId xmlns:a16="http://schemas.microsoft.com/office/drawing/2014/main" val="3744744290"/>
                    </a:ext>
                  </a:extLst>
                </a:gridCol>
                <a:gridCol w="5538931">
                  <a:extLst>
                    <a:ext uri="{9D8B030D-6E8A-4147-A177-3AD203B41FA5}">
                      <a16:colId xmlns:a16="http://schemas.microsoft.com/office/drawing/2014/main" val="1908625740"/>
                    </a:ext>
                  </a:extLst>
                </a:gridCol>
              </a:tblGrid>
              <a:tr h="391848">
                <a:tc>
                  <a:txBody>
                    <a:bodyPr/>
                    <a:lstStyle/>
                    <a:p>
                      <a:r>
                        <a:rPr lang="en-GB" dirty="0"/>
                        <a:t>Institution</a:t>
                      </a:r>
                    </a:p>
                  </a:txBody>
                  <a:tcPr/>
                </a:tc>
                <a:tc>
                  <a:txBody>
                    <a:bodyPr/>
                    <a:lstStyle/>
                    <a:p>
                      <a:r>
                        <a:rPr lang="en-GB" dirty="0"/>
                        <a:t>Name</a:t>
                      </a:r>
                    </a:p>
                  </a:txBody>
                  <a:tcPr/>
                </a:tc>
                <a:tc>
                  <a:txBody>
                    <a:bodyPr/>
                    <a:lstStyle/>
                    <a:p>
                      <a:r>
                        <a:rPr lang="en-GB" dirty="0"/>
                        <a:t>Job</a:t>
                      </a:r>
                      <a:r>
                        <a:rPr lang="en-GB" baseline="0" dirty="0"/>
                        <a:t> Title</a:t>
                      </a:r>
                      <a:endParaRPr lang="en-GB" dirty="0"/>
                    </a:p>
                  </a:txBody>
                  <a:tcPr/>
                </a:tc>
                <a:extLst>
                  <a:ext uri="{0D108BD9-81ED-4DB2-BD59-A6C34878D82A}">
                    <a16:rowId xmlns:a16="http://schemas.microsoft.com/office/drawing/2014/main" val="968154611"/>
                  </a:ext>
                </a:extLst>
              </a:tr>
              <a:tr h="271435">
                <a:tc>
                  <a:txBody>
                    <a:bodyPr/>
                    <a:lstStyle/>
                    <a:p>
                      <a:pPr algn="l" fontAlgn="b"/>
                      <a:r>
                        <a:rPr lang="en-GB" sz="1600" u="none" strike="noStrike" dirty="0">
                          <a:solidFill>
                            <a:srgbClr val="203461"/>
                          </a:solidFill>
                          <a:effectLst/>
                        </a:rPr>
                        <a:t>Bournemouth University</a:t>
                      </a:r>
                      <a:endParaRPr lang="en-GB" sz="1600" b="0" i="0" u="none" strike="noStrike" dirty="0">
                        <a:solidFill>
                          <a:srgbClr val="203461"/>
                        </a:solidFill>
                        <a:effectLst/>
                        <a:latin typeface="Calibri" panose="020F0502020204030204" pitchFamily="34" charset="0"/>
                      </a:endParaRPr>
                    </a:p>
                  </a:txBody>
                  <a:tcPr marL="9525" marR="9525" marT="9525" marB="0" anchor="b"/>
                </a:tc>
                <a:tc>
                  <a:txBody>
                    <a:bodyPr/>
                    <a:lstStyle/>
                    <a:p>
                      <a:pPr algn="l" fontAlgn="b"/>
                      <a:r>
                        <a:rPr lang="en-GB" sz="1600" u="none" strike="noStrike" dirty="0">
                          <a:solidFill>
                            <a:srgbClr val="203461"/>
                          </a:solidFill>
                          <a:effectLst/>
                        </a:rPr>
                        <a:t>Dr Neil Smith</a:t>
                      </a:r>
                      <a:endParaRPr lang="en-GB" sz="1600" b="0" i="0" u="none" strike="noStrike" dirty="0">
                        <a:solidFill>
                          <a:srgbClr val="203461"/>
                        </a:solidFill>
                        <a:effectLst/>
                        <a:latin typeface="Calibri" panose="020F0502020204030204" pitchFamily="34" charset="0"/>
                      </a:endParaRPr>
                    </a:p>
                  </a:txBody>
                  <a:tcPr marL="9525" marR="9525" marT="9525" marB="0" anchor="b"/>
                </a:tc>
                <a:tc>
                  <a:txBody>
                    <a:bodyPr/>
                    <a:lstStyle/>
                    <a:p>
                      <a:pPr algn="l" fontAlgn="b"/>
                      <a:r>
                        <a:rPr lang="en-GB" sz="1600" u="none" strike="noStrike" dirty="0">
                          <a:solidFill>
                            <a:srgbClr val="203461"/>
                          </a:solidFill>
                          <a:effectLst/>
                        </a:rPr>
                        <a:t>Sustainability Manager</a:t>
                      </a:r>
                      <a:endParaRPr lang="en-GB" sz="1600" b="0" i="0" u="none" strike="noStrike" dirty="0">
                        <a:solidFill>
                          <a:srgbClr val="20346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3088829"/>
                  </a:ext>
                </a:extLst>
              </a:tr>
              <a:tr h="271435">
                <a:tc>
                  <a:txBody>
                    <a:bodyPr/>
                    <a:lstStyle/>
                    <a:p>
                      <a:pPr algn="l" fontAlgn="b"/>
                      <a:r>
                        <a:rPr lang="en-GB" sz="1600" u="none" strike="noStrike" dirty="0">
                          <a:solidFill>
                            <a:srgbClr val="203461"/>
                          </a:solidFill>
                          <a:effectLst/>
                        </a:rPr>
                        <a:t>Bournemouth University</a:t>
                      </a:r>
                      <a:endParaRPr lang="en-GB" sz="1600" b="0" i="0" u="none" strike="noStrike" dirty="0">
                        <a:solidFill>
                          <a:srgbClr val="203461"/>
                        </a:solidFill>
                        <a:effectLst/>
                        <a:latin typeface="Calibri" panose="020F0502020204030204" pitchFamily="34" charset="0"/>
                      </a:endParaRPr>
                    </a:p>
                  </a:txBody>
                  <a:tcPr marL="9525" marR="9525" marT="9525" marB="0" anchor="b"/>
                </a:tc>
                <a:tc>
                  <a:txBody>
                    <a:bodyPr/>
                    <a:lstStyle/>
                    <a:p>
                      <a:pPr algn="l" fontAlgn="b"/>
                      <a:r>
                        <a:rPr lang="en-GB" sz="1600" u="none" strike="noStrike">
                          <a:solidFill>
                            <a:srgbClr val="203461"/>
                          </a:solidFill>
                          <a:effectLst/>
                        </a:rPr>
                        <a:t>Shona Nairn-Smith</a:t>
                      </a:r>
                      <a:endParaRPr lang="en-GB" sz="1600" b="0" i="0" u="none" strike="noStrike">
                        <a:solidFill>
                          <a:srgbClr val="203461"/>
                        </a:solidFill>
                        <a:effectLst/>
                        <a:latin typeface="Calibri" panose="020F0502020204030204" pitchFamily="34" charset="0"/>
                      </a:endParaRPr>
                    </a:p>
                  </a:txBody>
                  <a:tcPr marL="9525" marR="9525" marT="9525" marB="0" anchor="b"/>
                </a:tc>
                <a:tc>
                  <a:txBody>
                    <a:bodyPr/>
                    <a:lstStyle/>
                    <a:p>
                      <a:pPr algn="l" fontAlgn="b"/>
                      <a:r>
                        <a:rPr lang="en-GB" sz="1600" u="none" strike="noStrike">
                          <a:solidFill>
                            <a:srgbClr val="203461"/>
                          </a:solidFill>
                          <a:effectLst/>
                        </a:rPr>
                        <a:t>Business Support Manager</a:t>
                      </a:r>
                      <a:endParaRPr lang="en-GB" sz="1600" b="0" i="0" u="none" strike="noStrike">
                        <a:solidFill>
                          <a:srgbClr val="20346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56209750"/>
                  </a:ext>
                </a:extLst>
              </a:tr>
              <a:tr h="271435">
                <a:tc>
                  <a:txBody>
                    <a:bodyPr/>
                    <a:lstStyle/>
                    <a:p>
                      <a:pPr algn="l" fontAlgn="b"/>
                      <a:r>
                        <a:rPr lang="en-GB" sz="1600" u="none" strike="noStrike" dirty="0">
                          <a:solidFill>
                            <a:srgbClr val="203461"/>
                          </a:solidFill>
                          <a:effectLst/>
                        </a:rPr>
                        <a:t>Cardiff University</a:t>
                      </a:r>
                      <a:endParaRPr lang="en-GB" sz="1600" b="0" i="0" u="none" strike="noStrike" dirty="0">
                        <a:solidFill>
                          <a:srgbClr val="203461"/>
                        </a:solidFill>
                        <a:effectLst/>
                        <a:latin typeface="Calibri" panose="020F0502020204030204" pitchFamily="34" charset="0"/>
                      </a:endParaRPr>
                    </a:p>
                  </a:txBody>
                  <a:tcPr marL="9525" marR="9525" marT="9525" marB="0" anchor="b"/>
                </a:tc>
                <a:tc>
                  <a:txBody>
                    <a:bodyPr/>
                    <a:lstStyle/>
                    <a:p>
                      <a:pPr algn="l" fontAlgn="b"/>
                      <a:r>
                        <a:rPr lang="en-GB" sz="1600" u="none" strike="noStrike">
                          <a:solidFill>
                            <a:srgbClr val="203461"/>
                          </a:solidFill>
                          <a:effectLst/>
                        </a:rPr>
                        <a:t>Mark Durdin</a:t>
                      </a:r>
                      <a:endParaRPr lang="en-GB" sz="1600" b="0" i="0" u="none" strike="noStrike">
                        <a:solidFill>
                          <a:srgbClr val="203461"/>
                        </a:solidFill>
                        <a:effectLst/>
                        <a:latin typeface="Calibri" panose="020F0502020204030204" pitchFamily="34" charset="0"/>
                      </a:endParaRPr>
                    </a:p>
                  </a:txBody>
                  <a:tcPr marL="9525" marR="9525" marT="9525" marB="0" anchor="b"/>
                </a:tc>
                <a:tc>
                  <a:txBody>
                    <a:bodyPr/>
                    <a:lstStyle/>
                    <a:p>
                      <a:pPr algn="l" fontAlgn="b"/>
                      <a:r>
                        <a:rPr lang="en-GB" sz="1600" u="none" strike="noStrike">
                          <a:solidFill>
                            <a:srgbClr val="203461"/>
                          </a:solidFill>
                          <a:effectLst/>
                        </a:rPr>
                        <a:t>Maintenance Officer (Energy and Sustainability)</a:t>
                      </a:r>
                      <a:endParaRPr lang="en-GB" sz="1600" b="0" i="0" u="none" strike="noStrike">
                        <a:solidFill>
                          <a:srgbClr val="20346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14486314"/>
                  </a:ext>
                </a:extLst>
              </a:tr>
              <a:tr h="271435">
                <a:tc>
                  <a:txBody>
                    <a:bodyPr/>
                    <a:lstStyle/>
                    <a:p>
                      <a:pPr algn="l" fontAlgn="b"/>
                      <a:r>
                        <a:rPr lang="en-GB" sz="1600" u="none" strike="noStrike" dirty="0">
                          <a:solidFill>
                            <a:srgbClr val="203461"/>
                          </a:solidFill>
                          <a:effectLst/>
                        </a:rPr>
                        <a:t>Fife College</a:t>
                      </a:r>
                      <a:endParaRPr lang="en-GB" sz="1600" b="0" i="0" u="none" strike="noStrike" dirty="0">
                        <a:solidFill>
                          <a:srgbClr val="203461"/>
                        </a:solidFill>
                        <a:effectLst/>
                        <a:latin typeface="Calibri" panose="020F0502020204030204" pitchFamily="34" charset="0"/>
                      </a:endParaRPr>
                    </a:p>
                  </a:txBody>
                  <a:tcPr marL="9525" marR="9525" marT="9525" marB="0" anchor="b"/>
                </a:tc>
                <a:tc>
                  <a:txBody>
                    <a:bodyPr/>
                    <a:lstStyle/>
                    <a:p>
                      <a:pPr algn="l" fontAlgn="b"/>
                      <a:r>
                        <a:rPr lang="en-GB" sz="1600" u="none" strike="noStrike">
                          <a:solidFill>
                            <a:srgbClr val="203461"/>
                          </a:solidFill>
                          <a:effectLst/>
                        </a:rPr>
                        <a:t>John Wincott</a:t>
                      </a:r>
                      <a:endParaRPr lang="en-GB" sz="1600" b="0" i="0" u="none" strike="noStrike">
                        <a:solidFill>
                          <a:srgbClr val="203461"/>
                        </a:solidFill>
                        <a:effectLst/>
                        <a:latin typeface="Calibri" panose="020F0502020204030204" pitchFamily="34" charset="0"/>
                      </a:endParaRPr>
                    </a:p>
                  </a:txBody>
                  <a:tcPr marL="9525" marR="9525" marT="9525" marB="0" anchor="b"/>
                </a:tc>
                <a:tc>
                  <a:txBody>
                    <a:bodyPr/>
                    <a:lstStyle/>
                    <a:p>
                      <a:pPr algn="l" fontAlgn="b"/>
                      <a:r>
                        <a:rPr lang="en-GB" sz="1600" u="none" strike="noStrike">
                          <a:solidFill>
                            <a:srgbClr val="203461"/>
                          </a:solidFill>
                          <a:effectLst/>
                        </a:rPr>
                        <a:t>Environmental Services Coordinator</a:t>
                      </a:r>
                      <a:endParaRPr lang="en-GB" sz="1600" b="0" i="0" u="none" strike="noStrike">
                        <a:solidFill>
                          <a:srgbClr val="20346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35996273"/>
                  </a:ext>
                </a:extLst>
              </a:tr>
              <a:tr h="532669">
                <a:tc>
                  <a:txBody>
                    <a:bodyPr/>
                    <a:lstStyle/>
                    <a:p>
                      <a:pPr algn="l" fontAlgn="b"/>
                      <a:r>
                        <a:rPr lang="en-GB" sz="1600" u="none" strike="noStrike" dirty="0">
                          <a:solidFill>
                            <a:srgbClr val="203461"/>
                          </a:solidFill>
                          <a:effectLst/>
                        </a:rPr>
                        <a:t>University of Derby</a:t>
                      </a:r>
                      <a:endParaRPr lang="en-GB" sz="1600" b="0" i="0" u="none" strike="noStrike" dirty="0">
                        <a:solidFill>
                          <a:srgbClr val="203461"/>
                        </a:solidFill>
                        <a:effectLst/>
                        <a:latin typeface="Calibri" panose="020F0502020204030204" pitchFamily="34" charset="0"/>
                      </a:endParaRPr>
                    </a:p>
                  </a:txBody>
                  <a:tcPr marL="9525" marR="9525" marT="9525" marB="0"/>
                </a:tc>
                <a:tc>
                  <a:txBody>
                    <a:bodyPr/>
                    <a:lstStyle/>
                    <a:p>
                      <a:pPr algn="l" fontAlgn="b"/>
                      <a:r>
                        <a:rPr lang="en-GB" sz="1600" u="none" strike="noStrike" dirty="0">
                          <a:solidFill>
                            <a:srgbClr val="203461"/>
                          </a:solidFill>
                          <a:effectLst/>
                        </a:rPr>
                        <a:t>Rosemary </a:t>
                      </a:r>
                      <a:r>
                        <a:rPr lang="en-GB" sz="1600" u="none" strike="noStrike" dirty="0" err="1">
                          <a:solidFill>
                            <a:srgbClr val="203461"/>
                          </a:solidFill>
                          <a:effectLst/>
                        </a:rPr>
                        <a:t>Horry</a:t>
                      </a:r>
                      <a:endParaRPr lang="en-GB" sz="1600" b="0" i="0" u="none" strike="noStrike" dirty="0">
                        <a:solidFill>
                          <a:srgbClr val="203461"/>
                        </a:solidFill>
                        <a:effectLst/>
                        <a:latin typeface="Calibri" panose="020F0502020204030204" pitchFamily="34" charset="0"/>
                      </a:endParaRPr>
                    </a:p>
                  </a:txBody>
                  <a:tcPr marL="9525" marR="9525" marT="9525" marB="0"/>
                </a:tc>
                <a:tc>
                  <a:txBody>
                    <a:bodyPr/>
                    <a:lstStyle/>
                    <a:p>
                      <a:pPr algn="l" fontAlgn="b"/>
                      <a:r>
                        <a:rPr lang="en-GB" sz="1600" u="none" strike="noStrike" dirty="0">
                          <a:solidFill>
                            <a:srgbClr val="203461"/>
                          </a:solidFill>
                          <a:effectLst/>
                        </a:rPr>
                        <a:t>Senior Lecturer in Environmental Management (on secondment</a:t>
                      </a:r>
                      <a:r>
                        <a:rPr lang="en-GB" sz="1600" u="none" strike="noStrike" baseline="0" dirty="0">
                          <a:solidFill>
                            <a:srgbClr val="203461"/>
                          </a:solidFill>
                          <a:effectLst/>
                        </a:rPr>
                        <a:t> -</a:t>
                      </a:r>
                      <a:r>
                        <a:rPr lang="en-GB" sz="1600" u="none" strike="noStrike" dirty="0">
                          <a:solidFill>
                            <a:srgbClr val="203461"/>
                          </a:solidFill>
                          <a:effectLst/>
                        </a:rPr>
                        <a:t> Corporate Lead for Environment &amp; Sustainability)</a:t>
                      </a:r>
                      <a:endParaRPr lang="en-GB" sz="1600" b="0" i="0" u="none" strike="noStrike" dirty="0">
                        <a:solidFill>
                          <a:srgbClr val="20346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75975383"/>
                  </a:ext>
                </a:extLst>
              </a:tr>
              <a:tr h="271435">
                <a:tc>
                  <a:txBody>
                    <a:bodyPr/>
                    <a:lstStyle/>
                    <a:p>
                      <a:pPr algn="l" fontAlgn="b"/>
                      <a:r>
                        <a:rPr lang="en-GB" sz="1600" u="none" strike="noStrike" dirty="0">
                          <a:solidFill>
                            <a:srgbClr val="203461"/>
                          </a:solidFill>
                          <a:effectLst/>
                        </a:rPr>
                        <a:t>University of Edinburgh</a:t>
                      </a:r>
                      <a:endParaRPr lang="en-GB" sz="1600" b="0" i="0" u="none" strike="noStrike" dirty="0">
                        <a:solidFill>
                          <a:srgbClr val="203461"/>
                        </a:solidFill>
                        <a:effectLst/>
                        <a:latin typeface="Calibri" panose="020F0502020204030204" pitchFamily="34" charset="0"/>
                      </a:endParaRPr>
                    </a:p>
                  </a:txBody>
                  <a:tcPr marL="9525" marR="9525" marT="9525" marB="0" anchor="b"/>
                </a:tc>
                <a:tc>
                  <a:txBody>
                    <a:bodyPr/>
                    <a:lstStyle/>
                    <a:p>
                      <a:pPr algn="l" fontAlgn="b"/>
                      <a:r>
                        <a:rPr lang="en-GB" sz="1600" u="none" strike="noStrike">
                          <a:solidFill>
                            <a:srgbClr val="203461"/>
                          </a:solidFill>
                          <a:effectLst/>
                        </a:rPr>
                        <a:t>Dr Elizabeth Vander Meer</a:t>
                      </a:r>
                      <a:endParaRPr lang="en-GB" sz="1600" b="0" i="0" u="none" strike="noStrike">
                        <a:solidFill>
                          <a:srgbClr val="203461"/>
                        </a:solidFill>
                        <a:effectLst/>
                        <a:latin typeface="Calibri" panose="020F0502020204030204" pitchFamily="34" charset="0"/>
                      </a:endParaRPr>
                    </a:p>
                  </a:txBody>
                  <a:tcPr marL="9525" marR="9525" marT="9525" marB="0" anchor="b"/>
                </a:tc>
                <a:tc>
                  <a:txBody>
                    <a:bodyPr/>
                    <a:lstStyle/>
                    <a:p>
                      <a:pPr algn="l" fontAlgn="b"/>
                      <a:r>
                        <a:rPr lang="en-GB" sz="1600" u="none" strike="noStrike" dirty="0">
                          <a:solidFill>
                            <a:srgbClr val="203461"/>
                          </a:solidFill>
                          <a:effectLst/>
                        </a:rPr>
                        <a:t>Climate Policy Manager</a:t>
                      </a:r>
                      <a:endParaRPr lang="en-GB" sz="1600" b="0" i="0" u="none" strike="noStrike" dirty="0">
                        <a:solidFill>
                          <a:srgbClr val="20346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49352905"/>
                  </a:ext>
                </a:extLst>
              </a:tr>
              <a:tr h="271435">
                <a:tc>
                  <a:txBody>
                    <a:bodyPr/>
                    <a:lstStyle/>
                    <a:p>
                      <a:pPr algn="l" fontAlgn="b"/>
                      <a:r>
                        <a:rPr lang="en-GB" sz="1600" u="none" strike="noStrike" dirty="0">
                          <a:solidFill>
                            <a:srgbClr val="203461"/>
                          </a:solidFill>
                          <a:effectLst/>
                        </a:rPr>
                        <a:t>University of Hertfordshire</a:t>
                      </a:r>
                      <a:endParaRPr lang="en-GB" sz="1600" b="0" i="0" u="none" strike="noStrike" dirty="0">
                        <a:solidFill>
                          <a:srgbClr val="203461"/>
                        </a:solidFill>
                        <a:effectLst/>
                        <a:latin typeface="Calibri" panose="020F0502020204030204" pitchFamily="34" charset="0"/>
                      </a:endParaRPr>
                    </a:p>
                  </a:txBody>
                  <a:tcPr marL="9525" marR="9525" marT="9525" marB="0" anchor="b"/>
                </a:tc>
                <a:tc>
                  <a:txBody>
                    <a:bodyPr/>
                    <a:lstStyle/>
                    <a:p>
                      <a:pPr algn="l" fontAlgn="b"/>
                      <a:r>
                        <a:rPr lang="en-GB" sz="1600" u="none" strike="noStrike">
                          <a:solidFill>
                            <a:srgbClr val="203461"/>
                          </a:solidFill>
                          <a:effectLst/>
                        </a:rPr>
                        <a:t>Neil Allen</a:t>
                      </a:r>
                      <a:endParaRPr lang="en-GB" sz="1600" b="0" i="0" u="none" strike="noStrike">
                        <a:solidFill>
                          <a:srgbClr val="203461"/>
                        </a:solidFill>
                        <a:effectLst/>
                        <a:latin typeface="Calibri" panose="020F0502020204030204" pitchFamily="34" charset="0"/>
                      </a:endParaRPr>
                    </a:p>
                  </a:txBody>
                  <a:tcPr marL="9525" marR="9525" marT="9525" marB="0" anchor="b"/>
                </a:tc>
                <a:tc>
                  <a:txBody>
                    <a:bodyPr/>
                    <a:lstStyle/>
                    <a:p>
                      <a:pPr algn="l" fontAlgn="b"/>
                      <a:r>
                        <a:rPr lang="en-GB" sz="1600" u="none" strike="noStrike" dirty="0">
                          <a:solidFill>
                            <a:srgbClr val="203461"/>
                          </a:solidFill>
                          <a:effectLst/>
                        </a:rPr>
                        <a:t>Improvement &amp; Change Leader</a:t>
                      </a:r>
                      <a:endParaRPr lang="en-GB" sz="1600" b="0" i="0" u="none" strike="noStrike" dirty="0">
                        <a:solidFill>
                          <a:srgbClr val="20346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85528994"/>
                  </a:ext>
                </a:extLst>
              </a:tr>
              <a:tr h="271435">
                <a:tc>
                  <a:txBody>
                    <a:bodyPr/>
                    <a:lstStyle/>
                    <a:p>
                      <a:pPr algn="l" fontAlgn="b"/>
                      <a:r>
                        <a:rPr lang="en-GB" sz="1600" u="none" strike="noStrike" dirty="0">
                          <a:solidFill>
                            <a:srgbClr val="203461"/>
                          </a:solidFill>
                          <a:effectLst/>
                        </a:rPr>
                        <a:t>University of Lincoln</a:t>
                      </a:r>
                      <a:endParaRPr lang="en-GB" sz="1600" b="0" i="0" u="none" strike="noStrike" dirty="0">
                        <a:solidFill>
                          <a:srgbClr val="203461"/>
                        </a:solidFill>
                        <a:effectLst/>
                        <a:latin typeface="Calibri" panose="020F0502020204030204" pitchFamily="34" charset="0"/>
                      </a:endParaRPr>
                    </a:p>
                  </a:txBody>
                  <a:tcPr marL="9525" marR="9525" marT="9525" marB="0" anchor="b"/>
                </a:tc>
                <a:tc>
                  <a:txBody>
                    <a:bodyPr/>
                    <a:lstStyle/>
                    <a:p>
                      <a:pPr algn="l" fontAlgn="b"/>
                      <a:r>
                        <a:rPr lang="en-GB" sz="1600" u="none" strike="noStrike">
                          <a:solidFill>
                            <a:srgbClr val="203461"/>
                          </a:solidFill>
                          <a:effectLst/>
                        </a:rPr>
                        <a:t>Grant Anderson </a:t>
                      </a:r>
                      <a:endParaRPr lang="en-GB" sz="1600" b="0" i="0" u="none" strike="noStrike">
                        <a:solidFill>
                          <a:srgbClr val="203461"/>
                        </a:solidFill>
                        <a:effectLst/>
                        <a:latin typeface="Calibri" panose="020F0502020204030204" pitchFamily="34" charset="0"/>
                      </a:endParaRPr>
                    </a:p>
                  </a:txBody>
                  <a:tcPr marL="9525" marR="9525" marT="9525" marB="0" anchor="b"/>
                </a:tc>
                <a:tc>
                  <a:txBody>
                    <a:bodyPr/>
                    <a:lstStyle/>
                    <a:p>
                      <a:pPr algn="l" fontAlgn="b"/>
                      <a:r>
                        <a:rPr lang="en-GB" sz="1600" u="none" strike="noStrike" dirty="0">
                          <a:solidFill>
                            <a:srgbClr val="203461"/>
                          </a:solidFill>
                          <a:effectLst/>
                        </a:rPr>
                        <a:t>Head of Space Strategy, Planning and Sustainability</a:t>
                      </a:r>
                      <a:endParaRPr lang="en-GB" sz="1600" b="0" i="0" u="none" strike="noStrike" dirty="0">
                        <a:solidFill>
                          <a:srgbClr val="20346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94359760"/>
                  </a:ext>
                </a:extLst>
              </a:tr>
              <a:tr h="271435">
                <a:tc>
                  <a:txBody>
                    <a:bodyPr/>
                    <a:lstStyle/>
                    <a:p>
                      <a:pPr algn="l" fontAlgn="b"/>
                      <a:r>
                        <a:rPr lang="en-GB" sz="1600" u="none" strike="noStrike" dirty="0">
                          <a:solidFill>
                            <a:srgbClr val="203461"/>
                          </a:solidFill>
                          <a:effectLst/>
                        </a:rPr>
                        <a:t>University of the West of England</a:t>
                      </a:r>
                      <a:endParaRPr lang="en-GB" sz="1600" b="0" i="0" u="none" strike="noStrike" dirty="0">
                        <a:solidFill>
                          <a:srgbClr val="203461"/>
                        </a:solidFill>
                        <a:effectLst/>
                        <a:latin typeface="Calibri" panose="020F0502020204030204" pitchFamily="34" charset="0"/>
                      </a:endParaRPr>
                    </a:p>
                  </a:txBody>
                  <a:tcPr marL="9525" marR="9525" marT="9525" marB="0" anchor="b"/>
                </a:tc>
                <a:tc>
                  <a:txBody>
                    <a:bodyPr/>
                    <a:lstStyle/>
                    <a:p>
                      <a:pPr algn="l" fontAlgn="b"/>
                      <a:r>
                        <a:rPr lang="en-GB" sz="1600" u="none" strike="noStrike" dirty="0">
                          <a:solidFill>
                            <a:srgbClr val="203461"/>
                          </a:solidFill>
                          <a:effectLst/>
                        </a:rPr>
                        <a:t>Mark Webster</a:t>
                      </a:r>
                      <a:endParaRPr lang="en-GB" sz="1600" b="0" i="0" u="none" strike="noStrike" dirty="0">
                        <a:solidFill>
                          <a:srgbClr val="203461"/>
                        </a:solidFill>
                        <a:effectLst/>
                        <a:latin typeface="Calibri" panose="020F0502020204030204" pitchFamily="34" charset="0"/>
                      </a:endParaRPr>
                    </a:p>
                  </a:txBody>
                  <a:tcPr marL="9525" marR="9525" marT="9525" marB="0" anchor="b"/>
                </a:tc>
                <a:tc>
                  <a:txBody>
                    <a:bodyPr/>
                    <a:lstStyle/>
                    <a:p>
                      <a:pPr algn="l" fontAlgn="b"/>
                      <a:r>
                        <a:rPr lang="en-GB" sz="1600" u="none" strike="noStrike" dirty="0">
                          <a:solidFill>
                            <a:srgbClr val="203461"/>
                          </a:solidFill>
                          <a:effectLst/>
                        </a:rPr>
                        <a:t>Head of Business Resilience</a:t>
                      </a:r>
                      <a:endParaRPr lang="en-GB" sz="1600" b="0" i="0" u="none" strike="noStrike" dirty="0">
                        <a:solidFill>
                          <a:srgbClr val="20346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34222969"/>
                  </a:ext>
                </a:extLst>
              </a:tr>
            </a:tbl>
          </a:graphicData>
        </a:graphic>
      </p:graphicFrame>
    </p:spTree>
    <p:extLst>
      <p:ext uri="{BB962C8B-B14F-4D97-AF65-F5344CB8AC3E}">
        <p14:creationId xmlns:p14="http://schemas.microsoft.com/office/powerpoint/2010/main" val="2205128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Climate Readiness Self-Assessment</a:t>
            </a:r>
          </a:p>
        </p:txBody>
      </p:sp>
      <p:sp>
        <p:nvSpPr>
          <p:cNvPr id="3" name="Content Placeholder 2"/>
          <p:cNvSpPr>
            <a:spLocks noGrp="1"/>
          </p:cNvSpPr>
          <p:nvPr>
            <p:ph idx="1"/>
          </p:nvPr>
        </p:nvSpPr>
        <p:spPr>
          <a:xfrm>
            <a:off x="609600" y="1744216"/>
            <a:ext cx="3614192" cy="4493096"/>
          </a:xfrm>
        </p:spPr>
        <p:txBody>
          <a:bodyPr/>
          <a:lstStyle/>
          <a:p>
            <a:r>
              <a:rPr lang="en-GB" dirty="0">
                <a:solidFill>
                  <a:srgbClr val="203461"/>
                </a:solidFill>
              </a:rPr>
              <a:t>Which milestone are you working towards?</a:t>
            </a:r>
            <a:endParaRPr lang="en-GB" dirty="0"/>
          </a:p>
        </p:txBody>
      </p:sp>
      <p:pic>
        <p:nvPicPr>
          <p:cNvPr id="4" name="Picture 3"/>
          <p:cNvPicPr>
            <a:picLocks noChangeAspect="1"/>
          </p:cNvPicPr>
          <p:nvPr/>
        </p:nvPicPr>
        <p:blipFill rotWithShape="1">
          <a:blip r:embed="rId2"/>
          <a:srcRect b="27255"/>
          <a:stretch/>
        </p:blipFill>
        <p:spPr>
          <a:xfrm>
            <a:off x="4168231" y="1484784"/>
            <a:ext cx="7544393" cy="4752528"/>
          </a:xfrm>
          <a:prstGeom prst="rect">
            <a:avLst/>
          </a:prstGeom>
        </p:spPr>
      </p:pic>
    </p:spTree>
    <p:extLst>
      <p:ext uri="{BB962C8B-B14F-4D97-AF65-F5344CB8AC3E}">
        <p14:creationId xmlns:p14="http://schemas.microsoft.com/office/powerpoint/2010/main" val="315397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Making an Elevator Pitch</a:t>
            </a:r>
          </a:p>
        </p:txBody>
      </p:sp>
      <p:sp>
        <p:nvSpPr>
          <p:cNvPr id="3" name="Content Placeholder 2"/>
          <p:cNvSpPr>
            <a:spLocks noGrp="1"/>
          </p:cNvSpPr>
          <p:nvPr>
            <p:ph idx="1"/>
          </p:nvPr>
        </p:nvSpPr>
        <p:spPr>
          <a:xfrm>
            <a:off x="4786064" y="1744216"/>
            <a:ext cx="6638528" cy="4493096"/>
          </a:xfrm>
        </p:spPr>
        <p:txBody>
          <a:bodyPr/>
          <a:lstStyle/>
          <a:p>
            <a:r>
              <a:rPr lang="en-GB" dirty="0">
                <a:solidFill>
                  <a:srgbClr val="203461"/>
                </a:solidFill>
              </a:rPr>
              <a:t>Why an Elevator Pitch?</a:t>
            </a:r>
          </a:p>
          <a:p>
            <a:r>
              <a:rPr lang="en-GB" dirty="0">
                <a:solidFill>
                  <a:srgbClr val="203461"/>
                </a:solidFill>
              </a:rPr>
              <a:t>Our Elevator Pitch</a:t>
            </a:r>
          </a:p>
          <a:p>
            <a:r>
              <a:rPr lang="en-GB" dirty="0">
                <a:solidFill>
                  <a:srgbClr val="203461"/>
                </a:solidFill>
              </a:rPr>
              <a:t>Pair discussion:</a:t>
            </a:r>
          </a:p>
          <a:p>
            <a:pPr lvl="1"/>
            <a:r>
              <a:rPr lang="en-GB" dirty="0">
                <a:solidFill>
                  <a:srgbClr val="203461"/>
                </a:solidFill>
              </a:rPr>
              <a:t>What do you think?</a:t>
            </a:r>
          </a:p>
          <a:p>
            <a:pPr lvl="1"/>
            <a:r>
              <a:rPr lang="en-GB" dirty="0">
                <a:solidFill>
                  <a:srgbClr val="203461"/>
                </a:solidFill>
              </a:rPr>
              <a:t>How would you adapt this for your institution?</a:t>
            </a:r>
          </a:p>
        </p:txBody>
      </p:sp>
      <p:pic>
        <p:nvPicPr>
          <p:cNvPr id="2050" name="Picture 2" descr="Related image">
            <a:extLst>
              <a:ext uri="{FF2B5EF4-FFF2-40B4-BE49-F238E27FC236}">
                <a16:creationId xmlns:a16="http://schemas.microsoft.com/office/drawing/2014/main" id="{05D305FF-96B5-424A-BB58-9238104E92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60" y="1772816"/>
            <a:ext cx="4007680" cy="3685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539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Our Elevator Pitch</a:t>
            </a:r>
          </a:p>
        </p:txBody>
      </p:sp>
      <p:sp>
        <p:nvSpPr>
          <p:cNvPr id="3" name="Content Placeholder 2"/>
          <p:cNvSpPr>
            <a:spLocks noGrp="1"/>
          </p:cNvSpPr>
          <p:nvPr>
            <p:ph idx="1"/>
          </p:nvPr>
        </p:nvSpPr>
        <p:spPr>
          <a:xfrm>
            <a:off x="609600" y="1600200"/>
            <a:ext cx="11175032" cy="4493096"/>
          </a:xfrm>
        </p:spPr>
        <p:txBody>
          <a:bodyPr>
            <a:noAutofit/>
          </a:bodyPr>
          <a:lstStyle/>
          <a:p>
            <a:pPr marL="0" indent="0">
              <a:buNone/>
            </a:pPr>
            <a:r>
              <a:rPr lang="en-GB" sz="2200" dirty="0">
                <a:solidFill>
                  <a:srgbClr val="203461"/>
                </a:solidFill>
              </a:rPr>
              <a:t>“The science is settled. Our climate is changing, and no matter how quickly we reduce greenhouse gas emissions, some major effects are locked in. This will influence nearly every area of our institution, from delivery of teaching, research and examinations, to student recruitment, supply chains, insurance premiums and the profitability of investments. The results will not always be catastrophic, but unless we systematically assess the risks we are driving blind. </a:t>
            </a:r>
          </a:p>
          <a:p>
            <a:pPr marL="0" indent="0">
              <a:buNone/>
            </a:pPr>
            <a:endParaRPr lang="en-GB" sz="600" dirty="0">
              <a:solidFill>
                <a:srgbClr val="203461"/>
              </a:solidFill>
            </a:endParaRPr>
          </a:p>
          <a:p>
            <a:pPr marL="0" indent="0">
              <a:buNone/>
            </a:pPr>
            <a:r>
              <a:rPr lang="en-GB" sz="2200" dirty="0">
                <a:solidFill>
                  <a:srgbClr val="203461"/>
                </a:solidFill>
              </a:rPr>
              <a:t>Taking action doesn’t necessarily mean ‘reinventing the wheel’ or spending significant amounts of money. Universities and colleges already have well established processes for managing risk – factoring in climate change simply means applying a different lens and set of expertise. </a:t>
            </a:r>
          </a:p>
          <a:p>
            <a:pPr marL="0" indent="0">
              <a:buNone/>
            </a:pPr>
            <a:endParaRPr lang="en-GB" sz="600" dirty="0">
              <a:solidFill>
                <a:srgbClr val="203461"/>
              </a:solidFill>
            </a:endParaRPr>
          </a:p>
          <a:p>
            <a:pPr marL="0" indent="0">
              <a:buNone/>
            </a:pPr>
            <a:r>
              <a:rPr lang="en-GB" sz="2200" dirty="0">
                <a:solidFill>
                  <a:srgbClr val="203461"/>
                </a:solidFill>
              </a:rPr>
              <a:t>How will our key assets and business processes stand up to a future of more extreme weather? New investments in infrastructure may be around for decades to come – how future-proof will they be? Now is the most cost-effective time to ask these questions and ensure our institution is climate-ready.”</a:t>
            </a:r>
          </a:p>
        </p:txBody>
      </p:sp>
    </p:spTree>
    <p:extLst>
      <p:ext uri="{BB962C8B-B14F-4D97-AF65-F5344CB8AC3E}">
        <p14:creationId xmlns:p14="http://schemas.microsoft.com/office/powerpoint/2010/main" val="384125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Taking a Business Continuity Approach</a:t>
            </a:r>
          </a:p>
        </p:txBody>
      </p:sp>
      <p:sp>
        <p:nvSpPr>
          <p:cNvPr id="3" name="Content Placeholder 2"/>
          <p:cNvSpPr>
            <a:spLocks noGrp="1"/>
          </p:cNvSpPr>
          <p:nvPr>
            <p:ph idx="1"/>
          </p:nvPr>
        </p:nvSpPr>
        <p:spPr>
          <a:xfrm>
            <a:off x="609600" y="1744216"/>
            <a:ext cx="6782544" cy="4493096"/>
          </a:xfrm>
        </p:spPr>
        <p:txBody>
          <a:bodyPr/>
          <a:lstStyle/>
          <a:p>
            <a:r>
              <a:rPr lang="en-GB" dirty="0">
                <a:solidFill>
                  <a:srgbClr val="203461"/>
                </a:solidFill>
              </a:rPr>
              <a:t>Why a Business Continuity Approach?</a:t>
            </a:r>
          </a:p>
          <a:p>
            <a:r>
              <a:rPr lang="en-GB" dirty="0">
                <a:solidFill>
                  <a:srgbClr val="203461"/>
                </a:solidFill>
              </a:rPr>
              <a:t>Critical Functions activity</a:t>
            </a:r>
          </a:p>
          <a:p>
            <a:pPr lvl="1"/>
            <a:r>
              <a:rPr lang="en-GB" dirty="0">
                <a:solidFill>
                  <a:srgbClr val="203461"/>
                </a:solidFill>
              </a:rPr>
              <a:t>How does the climate affect this function in your region?</a:t>
            </a:r>
          </a:p>
          <a:p>
            <a:pPr lvl="2"/>
            <a:r>
              <a:rPr lang="en-GB" dirty="0">
                <a:solidFill>
                  <a:srgbClr val="203461"/>
                </a:solidFill>
              </a:rPr>
              <a:t>Now</a:t>
            </a:r>
          </a:p>
          <a:p>
            <a:pPr lvl="2"/>
            <a:r>
              <a:rPr lang="en-GB" dirty="0">
                <a:solidFill>
                  <a:srgbClr val="203461"/>
                </a:solidFill>
              </a:rPr>
              <a:t>In the future</a:t>
            </a:r>
            <a:endParaRPr lang="en-GB" dirty="0">
              <a:solidFill>
                <a:srgbClr val="30455A"/>
              </a:solidFill>
            </a:endParaRPr>
          </a:p>
          <a:p>
            <a:pPr lvl="1"/>
            <a:r>
              <a:rPr lang="en-GB" dirty="0">
                <a:solidFill>
                  <a:srgbClr val="30455A"/>
                </a:solidFill>
              </a:rPr>
              <a:t>What are the top risks to this function?</a:t>
            </a:r>
          </a:p>
        </p:txBody>
      </p:sp>
      <p:graphicFrame>
        <p:nvGraphicFramePr>
          <p:cNvPr id="4" name="Table 3">
            <a:extLst>
              <a:ext uri="{FF2B5EF4-FFF2-40B4-BE49-F238E27FC236}">
                <a16:creationId xmlns:a16="http://schemas.microsoft.com/office/drawing/2014/main" id="{AE24248C-39F8-4FA6-9EB0-2FF28ED253AD}"/>
              </a:ext>
            </a:extLst>
          </p:cNvPr>
          <p:cNvGraphicFramePr>
            <a:graphicFrameLocks noGrp="1"/>
          </p:cNvGraphicFramePr>
          <p:nvPr>
            <p:extLst>
              <p:ext uri="{D42A27DB-BD31-4B8C-83A1-F6EECF244321}">
                <p14:modId xmlns:p14="http://schemas.microsoft.com/office/powerpoint/2010/main" val="2057024969"/>
              </p:ext>
            </p:extLst>
          </p:nvPr>
        </p:nvGraphicFramePr>
        <p:xfrm>
          <a:off x="7680176" y="1700808"/>
          <a:ext cx="4095552" cy="4246880"/>
        </p:xfrm>
        <a:graphic>
          <a:graphicData uri="http://schemas.openxmlformats.org/drawingml/2006/table">
            <a:tbl>
              <a:tblPr firstRow="1" bandRow="1">
                <a:tableStyleId>{5C22544A-7EE6-4342-B048-85BDC9FD1C3A}</a:tableStyleId>
              </a:tblPr>
              <a:tblGrid>
                <a:gridCol w="4095552">
                  <a:extLst>
                    <a:ext uri="{9D8B030D-6E8A-4147-A177-3AD203B41FA5}">
                      <a16:colId xmlns:a16="http://schemas.microsoft.com/office/drawing/2014/main" val="3751348188"/>
                    </a:ext>
                  </a:extLst>
                </a:gridCol>
              </a:tblGrid>
              <a:tr h="370840">
                <a:tc>
                  <a:txBody>
                    <a:bodyPr/>
                    <a:lstStyle/>
                    <a:p>
                      <a:r>
                        <a:rPr lang="en-GB" dirty="0"/>
                        <a:t>Example Critical Functions</a:t>
                      </a:r>
                    </a:p>
                  </a:txBody>
                  <a:tcPr/>
                </a:tc>
                <a:extLst>
                  <a:ext uri="{0D108BD9-81ED-4DB2-BD59-A6C34878D82A}">
                    <a16:rowId xmlns:a16="http://schemas.microsoft.com/office/drawing/2014/main" val="1694223050"/>
                  </a:ext>
                </a:extLst>
              </a:tr>
              <a:tr h="370840">
                <a:tc>
                  <a:txBody>
                    <a:bodyPr/>
                    <a:lstStyle/>
                    <a:p>
                      <a:r>
                        <a:rPr lang="en-GB" sz="1800" kern="1200" dirty="0">
                          <a:solidFill>
                            <a:schemeClr val="dk1"/>
                          </a:solidFill>
                          <a:effectLst/>
                          <a:latin typeface="+mn-lt"/>
                          <a:ea typeface="+mn-ea"/>
                          <a:cs typeface="+mn-cs"/>
                        </a:rPr>
                        <a:t>Learning &amp; Teaching (pedagogy, quality, currency and relevance)</a:t>
                      </a:r>
                      <a:endParaRPr lang="en-GB" sz="2800" kern="1200" dirty="0">
                        <a:solidFill>
                          <a:schemeClr val="dk1"/>
                        </a:solidFill>
                        <a:effectLst/>
                        <a:latin typeface="+mn-lt"/>
                        <a:ea typeface="+mn-ea"/>
                        <a:cs typeface="+mn-cs"/>
                      </a:endParaRPr>
                    </a:p>
                  </a:txBody>
                  <a:tcPr/>
                </a:tc>
                <a:extLst>
                  <a:ext uri="{0D108BD9-81ED-4DB2-BD59-A6C34878D82A}">
                    <a16:rowId xmlns:a16="http://schemas.microsoft.com/office/drawing/2014/main" val="1401092900"/>
                  </a:ext>
                </a:extLst>
              </a:tr>
              <a:tr h="370840">
                <a:tc>
                  <a:txBody>
                    <a:bodyPr/>
                    <a:lstStyle/>
                    <a:p>
                      <a:r>
                        <a:rPr lang="en-GB" dirty="0"/>
                        <a:t>Research</a:t>
                      </a:r>
                    </a:p>
                  </a:txBody>
                  <a:tcPr/>
                </a:tc>
                <a:extLst>
                  <a:ext uri="{0D108BD9-81ED-4DB2-BD59-A6C34878D82A}">
                    <a16:rowId xmlns:a16="http://schemas.microsoft.com/office/drawing/2014/main" val="640537013"/>
                  </a:ext>
                </a:extLst>
              </a:tr>
              <a:tr h="370840">
                <a:tc>
                  <a:txBody>
                    <a:bodyPr/>
                    <a:lstStyle/>
                    <a:p>
                      <a:r>
                        <a:rPr lang="en-GB" dirty="0"/>
                        <a:t>Estates and Infrastructure</a:t>
                      </a:r>
                    </a:p>
                  </a:txBody>
                  <a:tcPr/>
                </a:tc>
                <a:extLst>
                  <a:ext uri="{0D108BD9-81ED-4DB2-BD59-A6C34878D82A}">
                    <a16:rowId xmlns:a16="http://schemas.microsoft.com/office/drawing/2014/main" val="3674361048"/>
                  </a:ext>
                </a:extLst>
              </a:tr>
              <a:tr h="370840">
                <a:tc>
                  <a:txBody>
                    <a:bodyPr/>
                    <a:lstStyle/>
                    <a:p>
                      <a:r>
                        <a:rPr lang="en-GB" dirty="0"/>
                        <a:t>Student Recruitment / Market</a:t>
                      </a:r>
                    </a:p>
                  </a:txBody>
                  <a:tcPr/>
                </a:tc>
                <a:extLst>
                  <a:ext uri="{0D108BD9-81ED-4DB2-BD59-A6C34878D82A}">
                    <a16:rowId xmlns:a16="http://schemas.microsoft.com/office/drawing/2014/main" val="2040303318"/>
                  </a:ext>
                </a:extLst>
              </a:tr>
              <a:tr h="370840">
                <a:tc>
                  <a:txBody>
                    <a:bodyPr/>
                    <a:lstStyle/>
                    <a:p>
                      <a:r>
                        <a:rPr lang="en-GB" dirty="0"/>
                        <a:t>IT Infrastructure and Systems</a:t>
                      </a:r>
                    </a:p>
                  </a:txBody>
                  <a:tcPr/>
                </a:tc>
                <a:extLst>
                  <a:ext uri="{0D108BD9-81ED-4DB2-BD59-A6C34878D82A}">
                    <a16:rowId xmlns:a16="http://schemas.microsoft.com/office/drawing/2014/main" val="2609425031"/>
                  </a:ext>
                </a:extLst>
              </a:tr>
              <a:tr h="370840">
                <a:tc>
                  <a:txBody>
                    <a:bodyPr/>
                    <a:lstStyle/>
                    <a:p>
                      <a:r>
                        <a:rPr lang="en-GB" dirty="0"/>
                        <a:t>People and Wellbeing</a:t>
                      </a:r>
                    </a:p>
                  </a:txBody>
                  <a:tcPr/>
                </a:tc>
                <a:extLst>
                  <a:ext uri="{0D108BD9-81ED-4DB2-BD59-A6C34878D82A}">
                    <a16:rowId xmlns:a16="http://schemas.microsoft.com/office/drawing/2014/main" val="3183785845"/>
                  </a:ext>
                </a:extLst>
              </a:tr>
              <a:tr h="370840">
                <a:tc>
                  <a:txBody>
                    <a:bodyPr/>
                    <a:lstStyle/>
                    <a:p>
                      <a:r>
                        <a:rPr lang="en-GB" dirty="0"/>
                        <a:t>Commercial Services (e.g. catering)</a:t>
                      </a:r>
                    </a:p>
                  </a:txBody>
                  <a:tcPr/>
                </a:tc>
                <a:extLst>
                  <a:ext uri="{0D108BD9-81ED-4DB2-BD59-A6C34878D82A}">
                    <a16:rowId xmlns:a16="http://schemas.microsoft.com/office/drawing/2014/main" val="3657278080"/>
                  </a:ext>
                </a:extLst>
              </a:tr>
              <a:tr h="370840">
                <a:tc>
                  <a:txBody>
                    <a:bodyPr/>
                    <a:lstStyle/>
                    <a:p>
                      <a:r>
                        <a:rPr lang="en-GB" dirty="0"/>
                        <a:t>Commercial Ventures / Partnerships</a:t>
                      </a:r>
                    </a:p>
                  </a:txBody>
                  <a:tcPr/>
                </a:tc>
                <a:extLst>
                  <a:ext uri="{0D108BD9-81ED-4DB2-BD59-A6C34878D82A}">
                    <a16:rowId xmlns:a16="http://schemas.microsoft.com/office/drawing/2014/main" val="416634017"/>
                  </a:ext>
                </a:extLst>
              </a:tr>
              <a:tr h="370840">
                <a:tc>
                  <a:txBody>
                    <a:bodyPr/>
                    <a:lstStyle/>
                    <a:p>
                      <a:r>
                        <a:rPr lang="en-GB" dirty="0"/>
                        <a:t>Critical Events, such as examinations and graduation</a:t>
                      </a:r>
                    </a:p>
                  </a:txBody>
                  <a:tcPr/>
                </a:tc>
                <a:extLst>
                  <a:ext uri="{0D108BD9-81ED-4DB2-BD59-A6C34878D82A}">
                    <a16:rowId xmlns:a16="http://schemas.microsoft.com/office/drawing/2014/main" val="1086319113"/>
                  </a:ext>
                </a:extLst>
              </a:tr>
            </a:tbl>
          </a:graphicData>
        </a:graphic>
      </p:graphicFrame>
    </p:spTree>
    <p:extLst>
      <p:ext uri="{BB962C8B-B14F-4D97-AF65-F5344CB8AC3E}">
        <p14:creationId xmlns:p14="http://schemas.microsoft.com/office/powerpoint/2010/main" val="1245673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Taking a Business Continuity Approach</a:t>
            </a:r>
          </a:p>
        </p:txBody>
      </p:sp>
      <p:sp>
        <p:nvSpPr>
          <p:cNvPr id="5" name="Rectangle 4"/>
          <p:cNvSpPr/>
          <p:nvPr/>
        </p:nvSpPr>
        <p:spPr>
          <a:xfrm>
            <a:off x="-12879" y="0"/>
            <a:ext cx="12204879" cy="6885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F54E07BD-A3C0-48C9-B012-F23086ECF4BF}"/>
              </a:ext>
            </a:extLst>
          </p:cNvPr>
          <p:cNvPicPr>
            <a:picLocks noChangeAspect="1"/>
          </p:cNvPicPr>
          <p:nvPr/>
        </p:nvPicPr>
        <p:blipFill>
          <a:blip r:embed="rId2"/>
          <a:stretch>
            <a:fillRect/>
          </a:stretch>
        </p:blipFill>
        <p:spPr>
          <a:xfrm>
            <a:off x="2639616" y="27384"/>
            <a:ext cx="6775473" cy="6858000"/>
          </a:xfrm>
          <a:prstGeom prst="rect">
            <a:avLst/>
          </a:prstGeom>
        </p:spPr>
      </p:pic>
    </p:spTree>
    <p:extLst>
      <p:ext uri="{BB962C8B-B14F-4D97-AF65-F5344CB8AC3E}">
        <p14:creationId xmlns:p14="http://schemas.microsoft.com/office/powerpoint/2010/main" val="21290088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AUC 2018 Slide Template" id="{354F3554-DC4A-4896-980B-78BA04D20423}" vid="{1294C06D-F4A8-4EEB-A6AF-BD2BAED670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774</TotalTime>
  <Words>947</Words>
  <Application>Microsoft Office PowerPoint</Application>
  <PresentationFormat>Widescreen</PresentationFormat>
  <Paragraphs>137</Paragraphs>
  <Slides>15</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 Don’t forget to follow and tweet us @TheEAUC  Join in the conversation using #Influence2019 </vt:lpstr>
      <vt:lpstr>Tackling Climate Change Adaptation: Taking a Business Continuity Approach</vt:lpstr>
      <vt:lpstr>Agenda</vt:lpstr>
      <vt:lpstr>Project Background</vt:lpstr>
      <vt:lpstr>Climate Readiness Self-Assessment</vt:lpstr>
      <vt:lpstr>Making an Elevator Pitch</vt:lpstr>
      <vt:lpstr>Our Elevator Pitch</vt:lpstr>
      <vt:lpstr>Taking a Business Continuity Approach</vt:lpstr>
      <vt:lpstr>Taking a Business Continuity Approach</vt:lpstr>
      <vt:lpstr>Minimising your Climate Change Risks</vt:lpstr>
      <vt:lpstr>Minimising your Climate Change Risks</vt:lpstr>
      <vt:lpstr>Minimising your Climate Change Risks</vt:lpstr>
      <vt:lpstr>Support Resources</vt:lpstr>
      <vt:lpstr>Other Useful Tools</vt:lpstr>
      <vt:lpstr>The SDG Accord</vt:lpstr>
    </vt:vector>
  </TitlesOfParts>
  <Company>University of Gloucestershire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2018 EAUC Annual Conference Don’t forget to follow and tweet us @TheEAUC  Join in the conversation using #EAUCConf18</dc:title>
  <dc:creator>WOODS, Sophie</dc:creator>
  <cp:lastModifiedBy>Rebecca Petford</cp:lastModifiedBy>
  <cp:revision>43</cp:revision>
  <cp:lastPrinted>2017-03-27T11:43:41Z</cp:lastPrinted>
  <dcterms:created xsi:type="dcterms:W3CDTF">2018-06-18T12:28:19Z</dcterms:created>
  <dcterms:modified xsi:type="dcterms:W3CDTF">2019-06-14T13:21:32Z</dcterms:modified>
</cp:coreProperties>
</file>