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82" r:id="rId2"/>
    <p:sldId id="398" r:id="rId3"/>
    <p:sldId id="413" r:id="rId4"/>
    <p:sldId id="424" r:id="rId5"/>
    <p:sldId id="412" r:id="rId6"/>
    <p:sldId id="379" r:id="rId7"/>
    <p:sldId id="377" r:id="rId8"/>
    <p:sldId id="326" r:id="rId9"/>
    <p:sldId id="337" r:id="rId10"/>
    <p:sldId id="338" r:id="rId11"/>
    <p:sldId id="339" r:id="rId12"/>
    <p:sldId id="340" r:id="rId13"/>
    <p:sldId id="344" r:id="rId14"/>
    <p:sldId id="416" r:id="rId15"/>
    <p:sldId id="417" r:id="rId16"/>
    <p:sldId id="345" r:id="rId17"/>
    <p:sldId id="346" r:id="rId18"/>
    <p:sldId id="355" r:id="rId19"/>
    <p:sldId id="357" r:id="rId20"/>
    <p:sldId id="358" r:id="rId21"/>
    <p:sldId id="359" r:id="rId22"/>
    <p:sldId id="361" r:id="rId23"/>
    <p:sldId id="362" r:id="rId24"/>
    <p:sldId id="364" r:id="rId25"/>
    <p:sldId id="365" r:id="rId26"/>
    <p:sldId id="332" r:id="rId27"/>
    <p:sldId id="333" r:id="rId28"/>
    <p:sldId id="400" r:id="rId29"/>
    <p:sldId id="397" r:id="rId30"/>
    <p:sldId id="370" r:id="rId31"/>
    <p:sldId id="420" r:id="rId32"/>
    <p:sldId id="316" r:id="rId33"/>
    <p:sldId id="314" r:id="rId34"/>
    <p:sldId id="396" r:id="rId35"/>
    <p:sldId id="317" r:id="rId36"/>
    <p:sldId id="310" r:id="rId37"/>
    <p:sldId id="318" r:id="rId38"/>
    <p:sldId id="319" r:id="rId39"/>
    <p:sldId id="320" r:id="rId40"/>
    <p:sldId id="395" r:id="rId41"/>
    <p:sldId id="378" r:id="rId42"/>
    <p:sldId id="373" r:id="rId43"/>
    <p:sldId id="42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autoAdjust="0"/>
    <p:restoredTop sz="94660"/>
  </p:normalViewPr>
  <p:slideViewPr>
    <p:cSldViewPr snapToGrid="0">
      <p:cViewPr>
        <p:scale>
          <a:sx n="82" d="100"/>
          <a:sy n="82" d="100"/>
        </p:scale>
        <p:origin x="-78" y="-5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771C6-1F35-4CDF-9C5B-0C437F2F3E9E}" type="datetimeFigureOut">
              <a:rPr lang="en-GB" smtClean="0"/>
              <a:t>03/11/2016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3FDB3-BDEB-4E12-A851-A6429AE64A41}" type="slidenum">
              <a:rPr lang="en-GB" smtClean="0"/>
              <a:t>‹#›</a:t>
            </a:fld>
            <a:endParaRPr lang="en-GB"/>
          </a:p>
        </p:txBody>
      </p:sp>
    </p:spTree>
    <p:extLst>
      <p:ext uri="{BB962C8B-B14F-4D97-AF65-F5344CB8AC3E}">
        <p14:creationId xmlns:p14="http://schemas.microsoft.com/office/powerpoint/2010/main" val="302691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aluesandframes.org/download/Perceptions-Matter-Full-Repor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aluesandframes.org/download/reports/No%20Cause%20is%20an%20Island.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94495-5F5E-744C-BD8F-7AF6D8D7EECA}" type="slidenum">
              <a:rPr lang="en-US" smtClean="0">
                <a:ea typeface="ＭＳ Ｐゴシック" charset="-128"/>
                <a:cs typeface="ＭＳ Ｐゴシック" charset="-128"/>
              </a:rPr>
              <a:pPr fontAlgn="base">
                <a:spcBef>
                  <a:spcPct val="0"/>
                </a:spcBef>
                <a:spcAft>
                  <a:spcPct val="0"/>
                </a:spcAft>
                <a:defRPr/>
              </a:pPr>
              <a:t>3</a:t>
            </a:fld>
            <a:endParaRPr lang="en-US">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ＭＳ Ｐゴシック" charset="0"/>
              </a:rPr>
              <a:t>Explain</a:t>
            </a:r>
            <a:r>
              <a:rPr lang="en-US" baseline="0" dirty="0">
                <a:ea typeface="ＭＳ Ｐゴシック" charset="0"/>
                <a:cs typeface="ＭＳ Ｐゴシック" charset="0"/>
              </a:rPr>
              <a:t> relative compassionate values orientation</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70275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of these do you think prove</a:t>
            </a:r>
            <a:r>
              <a:rPr lang="en-GB" baseline="0" dirty="0"/>
              <a:t> to be most effective in promoting people to donate for either charity, volunteer or campaign for either charity?</a:t>
            </a:r>
          </a:p>
          <a:p>
            <a:r>
              <a:rPr lang="en-GB" baseline="0" dirty="0"/>
              <a:t>Does this depend on the type of person who we’re asking?</a:t>
            </a:r>
          </a:p>
          <a:p>
            <a:r>
              <a:rPr lang="en-GB" baseline="0" dirty="0"/>
              <a:t>I’m going to say something about recent work in social psychology </a:t>
            </a:r>
            <a:r>
              <a:rPr lang="en-GB" baseline="0" dirty="0" err="1"/>
              <a:t>qhich</a:t>
            </a:r>
            <a:r>
              <a:rPr lang="en-GB" baseline="0" dirty="0"/>
              <a:t> will help you to answer these questions.</a:t>
            </a:r>
          </a:p>
        </p:txBody>
      </p:sp>
      <p:sp>
        <p:nvSpPr>
          <p:cNvPr id="4" name="Slide Number Placeholder 3"/>
          <p:cNvSpPr>
            <a:spLocks noGrp="1"/>
          </p:cNvSpPr>
          <p:nvPr>
            <p:ph type="sldNum" sz="quarter" idx="10"/>
          </p:nvPr>
        </p:nvSpPr>
        <p:spPr/>
        <p:txBody>
          <a:bodyPr/>
          <a:lstStyle/>
          <a:p>
            <a:fld id="{B8D3E741-D8C4-437A-A57E-9EF7B143D054}" type="slidenum">
              <a:rPr lang="en-GB" smtClean="0"/>
              <a:t>17</a:t>
            </a:fld>
            <a:endParaRPr lang="en-GB"/>
          </a:p>
        </p:txBody>
      </p:sp>
    </p:spTree>
    <p:extLst>
      <p:ext uri="{BB962C8B-B14F-4D97-AF65-F5344CB8AC3E}">
        <p14:creationId xmlns:p14="http://schemas.microsoft.com/office/powerpoint/2010/main" val="408982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But did the way we talked about disability have an impact on intention to help an environmental organisation?</a:t>
            </a:r>
          </a:p>
          <a:p>
            <a:endParaRPr lang="en-GB" smtClean="0"/>
          </a:p>
          <a:p>
            <a:r>
              <a:rPr lang="en-GB" smtClean="0"/>
              <a:t>You </a:t>
            </a:r>
            <a:r>
              <a:rPr lang="en-GB" dirty="0"/>
              <a:t>bet! Intrinsic was best.</a:t>
            </a:r>
          </a:p>
        </p:txBody>
      </p:sp>
      <p:sp>
        <p:nvSpPr>
          <p:cNvPr id="4" name="Slide Number Placeholder 3"/>
          <p:cNvSpPr>
            <a:spLocks noGrp="1"/>
          </p:cNvSpPr>
          <p:nvPr>
            <p:ph type="sldNum" sz="quarter" idx="10"/>
          </p:nvPr>
        </p:nvSpPr>
        <p:spPr/>
        <p:txBody>
          <a:bodyPr/>
          <a:lstStyle/>
          <a:p>
            <a:fld id="{7EE4A126-08E3-DD43-914B-B63645A9293D}" type="slidenum">
              <a:rPr lang="en-US" smtClean="0"/>
              <a:t>18</a:t>
            </a:fld>
            <a:endParaRPr lang="en-US"/>
          </a:p>
        </p:txBody>
      </p:sp>
    </p:spTree>
    <p:extLst>
      <p:ext uri="{BB962C8B-B14F-4D97-AF65-F5344CB8AC3E}">
        <p14:creationId xmlns:p14="http://schemas.microsoft.com/office/powerpoint/2010/main" val="240684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And did the way in which we talked about conservation have an impact on people’s intention to help a disability org?</a:t>
            </a:r>
          </a:p>
          <a:p>
            <a:endParaRPr lang="en-GB" smtClean="0"/>
          </a:p>
          <a:p>
            <a:r>
              <a:rPr lang="en-GB" smtClean="0"/>
              <a:t>You </a:t>
            </a:r>
            <a:r>
              <a:rPr lang="en-GB" dirty="0"/>
              <a:t>bet. Intrinsic was</a:t>
            </a:r>
            <a:r>
              <a:rPr lang="en-GB" baseline="0" dirty="0"/>
              <a:t> best.</a:t>
            </a:r>
            <a:endParaRPr lang="en-GB" dirty="0"/>
          </a:p>
        </p:txBody>
      </p:sp>
      <p:sp>
        <p:nvSpPr>
          <p:cNvPr id="4" name="Slide Number Placeholder 3"/>
          <p:cNvSpPr>
            <a:spLocks noGrp="1"/>
          </p:cNvSpPr>
          <p:nvPr>
            <p:ph type="sldNum" sz="quarter" idx="10"/>
          </p:nvPr>
        </p:nvSpPr>
        <p:spPr/>
        <p:txBody>
          <a:bodyPr/>
          <a:lstStyle/>
          <a:p>
            <a:fld id="{7EE4A126-08E3-DD43-914B-B63645A9293D}" type="slidenum">
              <a:rPr lang="en-US" smtClean="0"/>
              <a:t>19</a:t>
            </a:fld>
            <a:endParaRPr lang="en-US"/>
          </a:p>
        </p:txBody>
      </p:sp>
    </p:spTree>
    <p:extLst>
      <p:ext uri="{BB962C8B-B14F-4D97-AF65-F5344CB8AC3E}">
        <p14:creationId xmlns:p14="http://schemas.microsoft.com/office/powerpoint/2010/main" val="116908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Love of nature was better than</a:t>
            </a:r>
            <a:r>
              <a:rPr lang="en-GB" baseline="0" dirty="0"/>
              <a:t> the extrinsic nature text in both cases</a:t>
            </a:r>
            <a:endParaRPr lang="en-GB" dirty="0"/>
          </a:p>
        </p:txBody>
      </p:sp>
      <p:sp>
        <p:nvSpPr>
          <p:cNvPr id="4" name="Slide Number Placeholder 3"/>
          <p:cNvSpPr>
            <a:spLocks noGrp="1"/>
          </p:cNvSpPr>
          <p:nvPr>
            <p:ph type="sldNum" sz="quarter" idx="10"/>
          </p:nvPr>
        </p:nvSpPr>
        <p:spPr/>
        <p:txBody>
          <a:bodyPr/>
          <a:lstStyle/>
          <a:p>
            <a:fld id="{7EE4A126-08E3-DD43-914B-B63645A9293D}" type="slidenum">
              <a:rPr lang="en-US" smtClean="0"/>
              <a:t>20</a:t>
            </a:fld>
            <a:endParaRPr lang="en-US"/>
          </a:p>
        </p:txBody>
      </p:sp>
    </p:spTree>
    <p:extLst>
      <p:ext uri="{BB962C8B-B14F-4D97-AF65-F5344CB8AC3E}">
        <p14:creationId xmlns:p14="http://schemas.microsoft.com/office/powerpoint/2010/main" val="347375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Intrinsic disability text was best in both cases.</a:t>
            </a:r>
          </a:p>
        </p:txBody>
      </p:sp>
      <p:sp>
        <p:nvSpPr>
          <p:cNvPr id="4" name="Slide Number Placeholder 3"/>
          <p:cNvSpPr>
            <a:spLocks noGrp="1"/>
          </p:cNvSpPr>
          <p:nvPr>
            <p:ph type="sldNum" sz="quarter" idx="10"/>
          </p:nvPr>
        </p:nvSpPr>
        <p:spPr/>
        <p:txBody>
          <a:bodyPr/>
          <a:lstStyle/>
          <a:p>
            <a:fld id="{7EE4A126-08E3-DD43-914B-B63645A9293D}" type="slidenum">
              <a:rPr lang="en-US" smtClean="0"/>
              <a:t>21</a:t>
            </a:fld>
            <a:endParaRPr lang="en-US"/>
          </a:p>
        </p:txBody>
      </p:sp>
    </p:spTree>
    <p:extLst>
      <p:ext uri="{BB962C8B-B14F-4D97-AF65-F5344CB8AC3E}">
        <p14:creationId xmlns:p14="http://schemas.microsoft.com/office/powerpoint/2010/main" val="115515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But was one more effective than the other?</a:t>
            </a:r>
          </a:p>
          <a:p>
            <a:r>
              <a:rPr lang="en-GB" smtClean="0"/>
              <a:t>Nope </a:t>
            </a:r>
            <a:r>
              <a:rPr lang="en-GB" dirty="0"/>
              <a:t>– they were each equally effective in</a:t>
            </a:r>
            <a:r>
              <a:rPr lang="en-GB" baseline="0" dirty="0"/>
              <a:t> leading people to state support for either cause. </a:t>
            </a:r>
            <a:endParaRPr lang="en-GB" dirty="0"/>
          </a:p>
        </p:txBody>
      </p:sp>
      <p:sp>
        <p:nvSpPr>
          <p:cNvPr id="4" name="Slide Number Placeholder 3"/>
          <p:cNvSpPr>
            <a:spLocks noGrp="1"/>
          </p:cNvSpPr>
          <p:nvPr>
            <p:ph type="sldNum" sz="quarter" idx="10"/>
          </p:nvPr>
        </p:nvSpPr>
        <p:spPr/>
        <p:txBody>
          <a:bodyPr/>
          <a:lstStyle/>
          <a:p>
            <a:fld id="{7EE4A126-08E3-DD43-914B-B63645A9293D}" type="slidenum">
              <a:rPr lang="en-US" smtClean="0"/>
              <a:t>22</a:t>
            </a:fld>
            <a:endParaRPr lang="en-US"/>
          </a:p>
        </p:txBody>
      </p:sp>
    </p:spTree>
    <p:extLst>
      <p:ext uri="{BB962C8B-B14F-4D97-AF65-F5344CB8AC3E}">
        <p14:creationId xmlns:p14="http://schemas.microsoft.com/office/powerpoint/2010/main" val="3237877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this is true of disability and conservation, we’d expect it to be true of many other causes </a:t>
            </a:r>
            <a:r>
              <a:rPr lang="en-GB" dirty="0" err="1"/>
              <a:t>aswell</a:t>
            </a:r>
            <a:r>
              <a:rPr lang="en-GB" dirty="0"/>
              <a:t>.</a:t>
            </a:r>
          </a:p>
        </p:txBody>
      </p:sp>
      <p:sp>
        <p:nvSpPr>
          <p:cNvPr id="4" name="Slide Number Placeholder 3"/>
          <p:cNvSpPr>
            <a:spLocks noGrp="1"/>
          </p:cNvSpPr>
          <p:nvPr>
            <p:ph type="sldNum" sz="quarter" idx="10"/>
          </p:nvPr>
        </p:nvSpPr>
        <p:spPr/>
        <p:txBody>
          <a:bodyPr/>
          <a:lstStyle/>
          <a:p>
            <a:fld id="{7EE4A126-08E3-DD43-914B-B63645A9293D}" type="slidenum">
              <a:rPr lang="en-US" smtClean="0"/>
              <a:t>23</a:t>
            </a:fld>
            <a:endParaRPr lang="en-US"/>
          </a:p>
        </p:txBody>
      </p:sp>
    </p:spTree>
    <p:extLst>
      <p:ext uri="{BB962C8B-B14F-4D97-AF65-F5344CB8AC3E}">
        <p14:creationId xmlns:p14="http://schemas.microsoft.com/office/powerpoint/2010/main" val="306609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And what of the two less</a:t>
            </a:r>
            <a:r>
              <a:rPr lang="en-GB" baseline="0" smtClean="0"/>
              <a:t> effective texts? Did their relative ineffectivenss depend upon the cause we were asking people to support?</a:t>
            </a:r>
            <a:endParaRPr lang="en-GB" smtClean="0"/>
          </a:p>
          <a:p>
            <a:r>
              <a:rPr lang="en-GB" smtClean="0"/>
              <a:t>No</a:t>
            </a:r>
            <a:r>
              <a:rPr lang="en-GB" dirty="0"/>
              <a:t>! Both were equally ineffective</a:t>
            </a:r>
            <a:r>
              <a:rPr lang="en-GB" baseline="0" dirty="0"/>
              <a:t> in </a:t>
            </a:r>
            <a:r>
              <a:rPr lang="en-GB" baseline="0" dirty="0" err="1"/>
              <a:t>elliciting</a:t>
            </a:r>
            <a:r>
              <a:rPr lang="en-GB" baseline="0" dirty="0"/>
              <a:t> support for either cause. </a:t>
            </a:r>
            <a:endParaRPr lang="en-GB" dirty="0"/>
          </a:p>
        </p:txBody>
      </p:sp>
      <p:sp>
        <p:nvSpPr>
          <p:cNvPr id="4" name="Slide Number Placeholder 3"/>
          <p:cNvSpPr>
            <a:spLocks noGrp="1"/>
          </p:cNvSpPr>
          <p:nvPr>
            <p:ph type="sldNum" sz="quarter" idx="10"/>
          </p:nvPr>
        </p:nvSpPr>
        <p:spPr/>
        <p:txBody>
          <a:bodyPr/>
          <a:lstStyle/>
          <a:p>
            <a:fld id="{7EE4A126-08E3-DD43-914B-B63645A9293D}" type="slidenum">
              <a:rPr lang="en-US" smtClean="0"/>
              <a:t>24</a:t>
            </a:fld>
            <a:endParaRPr lang="en-US"/>
          </a:p>
        </p:txBody>
      </p:sp>
    </p:spTree>
    <p:extLst>
      <p:ext uri="{BB962C8B-B14F-4D97-AF65-F5344CB8AC3E}">
        <p14:creationId xmlns:p14="http://schemas.microsoft.com/office/powerpoint/2010/main" val="1952985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If this is true of disability and conservation, we’d expect it to be true of many other causes aswell.</a:t>
            </a:r>
          </a:p>
          <a:p>
            <a:endParaRPr lang="en-GB"/>
          </a:p>
        </p:txBody>
      </p:sp>
      <p:sp>
        <p:nvSpPr>
          <p:cNvPr id="4" name="Slide Number Placeholder 3"/>
          <p:cNvSpPr>
            <a:spLocks noGrp="1"/>
          </p:cNvSpPr>
          <p:nvPr>
            <p:ph type="sldNum" sz="quarter" idx="10"/>
          </p:nvPr>
        </p:nvSpPr>
        <p:spPr/>
        <p:txBody>
          <a:bodyPr/>
          <a:lstStyle/>
          <a:p>
            <a:fld id="{C1E3FDB3-BDEB-4E12-A851-A6429AE64A41}" type="slidenum">
              <a:rPr lang="en-GB" smtClean="0"/>
              <a:t>25</a:t>
            </a:fld>
            <a:endParaRPr lang="en-GB"/>
          </a:p>
        </p:txBody>
      </p:sp>
    </p:spTree>
    <p:extLst>
      <p:ext uri="{BB962C8B-B14F-4D97-AF65-F5344CB8AC3E}">
        <p14:creationId xmlns:p14="http://schemas.microsoft.com/office/powerpoint/2010/main" val="259324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Why’s it a problem</a:t>
            </a:r>
            <a:r>
              <a:rPr lang="en-GB" baseline="0" dirty="0"/>
              <a:t> when most people already care most about compassionate values?</a:t>
            </a:r>
            <a:endParaRPr lang="en-GB" dirty="0"/>
          </a:p>
        </p:txBody>
      </p:sp>
      <p:sp>
        <p:nvSpPr>
          <p:cNvPr id="4" name="Slide Number Placeholder 3"/>
          <p:cNvSpPr>
            <a:spLocks noGrp="1"/>
          </p:cNvSpPr>
          <p:nvPr>
            <p:ph type="sldNum" sz="quarter" idx="10"/>
          </p:nvPr>
        </p:nvSpPr>
        <p:spPr/>
        <p:txBody>
          <a:bodyPr/>
          <a:lstStyle/>
          <a:p>
            <a:fld id="{C1E3FDB3-BDEB-4E12-A851-A6429AE64A41}" type="slidenum">
              <a:rPr lang="en-GB" smtClean="0"/>
              <a:t>30</a:t>
            </a:fld>
            <a:endParaRPr lang="en-GB"/>
          </a:p>
        </p:txBody>
      </p:sp>
    </p:spTree>
    <p:extLst>
      <p:ext uri="{BB962C8B-B14F-4D97-AF65-F5344CB8AC3E}">
        <p14:creationId xmlns:p14="http://schemas.microsoft.com/office/powerpoint/2010/main" val="72023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For our report ‘Perceptions Matter’ on the UK values survey, see:  </a:t>
            </a:r>
            <a:r>
              <a:rPr lang="en-GB" sz="1200" u="sng" kern="1200" smtClean="0">
                <a:solidFill>
                  <a:schemeClr val="tx1"/>
                </a:solidFill>
                <a:effectLst/>
                <a:latin typeface="+mn-lt"/>
                <a:ea typeface="+mn-ea"/>
                <a:cs typeface="+mn-cs"/>
                <a:hlinkClick r:id="rId3"/>
              </a:rPr>
              <a:t>http://valuesandframes.org/download/Perceptions-Matter-Full-Report.pdf</a:t>
            </a:r>
            <a:endParaRPr lang="en-GB" sz="1200" kern="1200" smtClean="0">
              <a:solidFill>
                <a:schemeClr val="tx1"/>
              </a:solidFill>
              <a:effectLst/>
              <a:latin typeface="+mn-lt"/>
              <a:ea typeface="+mn-ea"/>
              <a:cs typeface="+mn-cs"/>
            </a:endParaRPr>
          </a:p>
          <a:p>
            <a:endParaRPr lang="en-GB" smtClean="0"/>
          </a:p>
          <a:p>
            <a:r>
              <a:rPr lang="en-GB" smtClean="0"/>
              <a:t>Findings true </a:t>
            </a:r>
            <a:r>
              <a:rPr lang="en-GB" dirty="0"/>
              <a:t>whether rich/poor, male/female,</a:t>
            </a:r>
            <a:r>
              <a:rPr lang="en-GB" baseline="0" dirty="0"/>
              <a:t> young/old</a:t>
            </a:r>
            <a:r>
              <a:rPr lang="en-GB" baseline="0"/>
              <a:t>, </a:t>
            </a:r>
            <a:r>
              <a:rPr lang="en-GB" baseline="0" smtClean="0"/>
              <a:t>liberal/conservative</a:t>
            </a:r>
            <a:endParaRPr lang="en-GB" dirty="0"/>
          </a:p>
        </p:txBody>
      </p:sp>
      <p:sp>
        <p:nvSpPr>
          <p:cNvPr id="4" name="Slide Number Placeholder 3"/>
          <p:cNvSpPr>
            <a:spLocks noGrp="1"/>
          </p:cNvSpPr>
          <p:nvPr>
            <p:ph type="sldNum" sz="quarter" idx="10"/>
          </p:nvPr>
        </p:nvSpPr>
        <p:spPr/>
        <p:txBody>
          <a:bodyPr/>
          <a:lstStyle/>
          <a:p>
            <a:fld id="{C1E3FDB3-BDEB-4E12-A851-A6429AE64A41}" type="slidenum">
              <a:rPr lang="en-GB" smtClean="0"/>
              <a:t>6</a:t>
            </a:fld>
            <a:endParaRPr lang="en-GB"/>
          </a:p>
        </p:txBody>
      </p:sp>
    </p:spTree>
    <p:extLst>
      <p:ext uri="{BB962C8B-B14F-4D97-AF65-F5344CB8AC3E}">
        <p14:creationId xmlns:p14="http://schemas.microsoft.com/office/powerpoint/2010/main" val="156415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For a technical report on the research on conservation/disability (the WWF/Scope/Nesta research), see: </a:t>
            </a:r>
            <a:r>
              <a:rPr lang="en-GB" sz="1200" u="sng" kern="1200" smtClean="0">
                <a:solidFill>
                  <a:schemeClr val="tx1"/>
                </a:solidFill>
                <a:effectLst/>
                <a:latin typeface="+mn-lt"/>
                <a:ea typeface="+mn-ea"/>
                <a:cs typeface="+mn-cs"/>
                <a:hlinkClick r:id="rId3"/>
              </a:rPr>
              <a:t>http://valuesandframes.org/download/reports/No%20Cause%20is%20an%20Island.pdf</a:t>
            </a:r>
            <a:endParaRPr lang="en-GB" sz="1200" kern="1200" smtClean="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C1E3FDB3-BDEB-4E12-A851-A6429AE64A41}" type="slidenum">
              <a:rPr lang="en-GB" smtClean="0"/>
              <a:t>7</a:t>
            </a:fld>
            <a:endParaRPr lang="en-GB"/>
          </a:p>
        </p:txBody>
      </p:sp>
    </p:spTree>
    <p:extLst>
      <p:ext uri="{BB962C8B-B14F-4D97-AF65-F5344CB8AC3E}">
        <p14:creationId xmlns:p14="http://schemas.microsoft.com/office/powerpoint/2010/main" val="374416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fld id="{EE868475-DE67-3B4E-A43D-C1A5727E8827}" type="slidenum">
              <a:rPr lang="en-US" sz="1200" b="0"/>
              <a:pPr/>
              <a:t>8</a:t>
            </a:fld>
            <a:endParaRPr lang="en-US" sz="1200" b="0"/>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We then interview them about</a:t>
            </a:r>
            <a:r>
              <a:rPr lang="en-US" baseline="0" dirty="0">
                <a:ea typeface="ＭＳ Ｐゴシック" charset="0"/>
                <a:cs typeface="ＭＳ Ｐゴシック" charset="0"/>
              </a:rPr>
              <a:t> four issues, two environment and two </a:t>
            </a:r>
            <a:r>
              <a:rPr lang="en-US" baseline="0">
                <a:ea typeface="ＭＳ Ｐゴシック" charset="0"/>
                <a:cs typeface="ＭＳ Ｐゴシック" charset="0"/>
              </a:rPr>
              <a:t>development</a:t>
            </a:r>
            <a:r>
              <a:rPr lang="en-US" baseline="0" smtClean="0">
                <a:ea typeface="ＭＳ Ｐゴシック" charset="0"/>
                <a:cs typeface="ＭＳ Ｐゴシック" charset="0"/>
              </a:rPr>
              <a:t>.</a:t>
            </a:r>
          </a:p>
          <a:p>
            <a:pPr eaLnBrk="1" hangingPunct="1"/>
            <a:endParaRPr lang="en-US" baseline="0" dirty="0">
              <a:ea typeface="ＭＳ Ｐゴシック" charset="0"/>
              <a:cs typeface="ＭＳ Ｐゴシック" charset="0"/>
            </a:endParaRPr>
          </a:p>
          <a:p>
            <a:pPr eaLnBrk="1" hangingPunct="1"/>
            <a:endParaRPr lang="en-US" baseline="0" dirty="0">
              <a:ea typeface="ＭＳ Ｐゴシック" charset="0"/>
              <a:cs typeface="ＭＳ Ｐゴシック" charset="0"/>
            </a:endParaRPr>
          </a:p>
          <a:p>
            <a:pPr eaLnBrk="1" hangingPunct="1"/>
            <a:r>
              <a:rPr lang="en-US" baseline="0" dirty="0">
                <a:ea typeface="ＭＳ Ｐゴシック" charset="0"/>
                <a:cs typeface="ＭＳ Ｐゴシック" charset="0"/>
              </a:rPr>
              <a:t>We then transcribed the interviews and sent them blind to a linguist, who therefore didn’t know which group people were in.</a:t>
            </a:r>
          </a:p>
          <a:p>
            <a:pPr eaLnBrk="1" hangingPunct="1"/>
            <a:endParaRPr lang="en-US" baseline="0" dirty="0">
              <a:ea typeface="ＭＳ Ｐゴシック" charset="0"/>
              <a:cs typeface="ＭＳ Ｐゴシック" charset="0"/>
            </a:endParaRPr>
          </a:p>
          <a:p>
            <a:pPr eaLnBrk="1" hangingPunct="1"/>
            <a:r>
              <a:rPr lang="en-US" baseline="0" dirty="0">
                <a:ea typeface="ＭＳ Ｐゴシック" charset="0"/>
                <a:cs typeface="ＭＳ Ｐゴシック" charset="0"/>
              </a:rPr>
              <a:t>We asked him, based on a 3-point subjective scale, a number of questions.</a:t>
            </a:r>
          </a:p>
          <a:p>
            <a:pPr eaLnBrk="1" hangingPunct="1"/>
            <a:endParaRPr lang="en-US" baseline="0" dirty="0">
              <a:ea typeface="ＭＳ Ｐゴシック" charset="0"/>
              <a:cs typeface="ＭＳ Ｐゴシック" charset="0"/>
            </a:endParaRPr>
          </a:p>
          <a:p>
            <a:pPr eaLnBrk="1" hangingPunct="1"/>
            <a:r>
              <a:rPr lang="en-US" baseline="0" dirty="0">
                <a:ea typeface="ＭＳ Ｐゴシック" charset="0"/>
                <a:cs typeface="ＭＳ Ｐゴシック" charset="0"/>
              </a:rPr>
              <a:t>The first was, how intrinsic or extrinsic was their general speech, and this is what we found…</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14089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ea typeface="ＭＳ Ｐゴシック" charset="0"/>
                <a:cs typeface="ＭＳ Ｐゴシック" charset="0"/>
              </a:rPr>
              <a:t>Spillover</a:t>
            </a:r>
            <a:r>
              <a:rPr lang="en-US" baseline="0" smtClean="0">
                <a:ea typeface="ＭＳ Ｐゴシック" charset="0"/>
                <a:cs typeface="ＭＳ Ｐゴシック" charset="0"/>
              </a:rPr>
              <a:t> happens between values</a:t>
            </a:r>
            <a:endParaRPr lang="en-US" smtClean="0">
              <a:ea typeface="ＭＳ Ｐゴシック" charset="0"/>
              <a:cs typeface="ＭＳ Ｐゴシック" charset="0"/>
            </a:endParaRPr>
          </a:p>
          <a:p>
            <a:endParaRPr lang="en-GB"/>
          </a:p>
        </p:txBody>
      </p:sp>
      <p:sp>
        <p:nvSpPr>
          <p:cNvPr id="4" name="Slide Number Placeholder 3"/>
          <p:cNvSpPr>
            <a:spLocks noGrp="1"/>
          </p:cNvSpPr>
          <p:nvPr>
            <p:ph type="sldNum" sz="quarter" idx="10"/>
          </p:nvPr>
        </p:nvSpPr>
        <p:spPr/>
        <p:txBody>
          <a:bodyPr/>
          <a:lstStyle/>
          <a:p>
            <a:fld id="{C1E3FDB3-BDEB-4E12-A851-A6429AE64A41}" type="slidenum">
              <a:rPr lang="en-GB" smtClean="0"/>
              <a:t>10</a:t>
            </a:fld>
            <a:endParaRPr lang="en-GB"/>
          </a:p>
        </p:txBody>
      </p:sp>
    </p:spTree>
    <p:extLst>
      <p:ext uri="{BB962C8B-B14F-4D97-AF65-F5344CB8AC3E}">
        <p14:creationId xmlns:p14="http://schemas.microsoft.com/office/powerpoint/2010/main" val="344265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of these do you think prove</a:t>
            </a:r>
            <a:r>
              <a:rPr lang="en-GB" baseline="0" dirty="0"/>
              <a:t> to be most effective in promoting people to donate for either charity, volunteer or campaign for either charity?</a:t>
            </a:r>
          </a:p>
          <a:p>
            <a:r>
              <a:rPr lang="en-GB" baseline="0" dirty="0"/>
              <a:t>Does this depend on the type of person who we’re asking?</a:t>
            </a:r>
          </a:p>
          <a:p>
            <a:r>
              <a:rPr lang="en-GB" baseline="0" dirty="0"/>
              <a:t>I’m going to say something about recent work in social psychology </a:t>
            </a:r>
            <a:r>
              <a:rPr lang="en-GB" baseline="0" dirty="0" err="1"/>
              <a:t>qhich</a:t>
            </a:r>
            <a:r>
              <a:rPr lang="en-GB" baseline="0" dirty="0"/>
              <a:t> will help you to answer these questions.</a:t>
            </a:r>
          </a:p>
        </p:txBody>
      </p:sp>
      <p:sp>
        <p:nvSpPr>
          <p:cNvPr id="4" name="Slide Number Placeholder 3"/>
          <p:cNvSpPr>
            <a:spLocks noGrp="1"/>
          </p:cNvSpPr>
          <p:nvPr>
            <p:ph type="sldNum" sz="quarter" idx="10"/>
          </p:nvPr>
        </p:nvSpPr>
        <p:spPr/>
        <p:txBody>
          <a:bodyPr/>
          <a:lstStyle/>
          <a:p>
            <a:fld id="{B8D3E741-D8C4-437A-A57E-9EF7B143D054}" type="slidenum">
              <a:rPr lang="en-GB" smtClean="0"/>
              <a:t>11</a:t>
            </a:fld>
            <a:endParaRPr lang="en-GB"/>
          </a:p>
        </p:txBody>
      </p:sp>
    </p:spTree>
    <p:extLst>
      <p:ext uri="{BB962C8B-B14F-4D97-AF65-F5344CB8AC3E}">
        <p14:creationId xmlns:p14="http://schemas.microsoft.com/office/powerpoint/2010/main" val="107133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of these do you think prove</a:t>
            </a:r>
            <a:r>
              <a:rPr lang="en-GB" baseline="0" dirty="0"/>
              <a:t> to be most effective in promoting people to donate for either charity, volunteer or campaign for either charity?</a:t>
            </a:r>
          </a:p>
          <a:p>
            <a:r>
              <a:rPr lang="en-GB" baseline="0" dirty="0"/>
              <a:t>Does this depend on the type of person who we’re asking?</a:t>
            </a:r>
          </a:p>
          <a:p>
            <a:r>
              <a:rPr lang="en-GB" baseline="0" dirty="0"/>
              <a:t>I’m going to say something about recent work in social psychology </a:t>
            </a:r>
            <a:r>
              <a:rPr lang="en-GB" baseline="0" dirty="0" err="1"/>
              <a:t>qhich</a:t>
            </a:r>
            <a:r>
              <a:rPr lang="en-GB" baseline="0" dirty="0"/>
              <a:t> will help you to answer these questions.</a:t>
            </a:r>
          </a:p>
        </p:txBody>
      </p:sp>
      <p:sp>
        <p:nvSpPr>
          <p:cNvPr id="4" name="Slide Number Placeholder 3"/>
          <p:cNvSpPr>
            <a:spLocks noGrp="1"/>
          </p:cNvSpPr>
          <p:nvPr>
            <p:ph type="sldNum" sz="quarter" idx="10"/>
          </p:nvPr>
        </p:nvSpPr>
        <p:spPr/>
        <p:txBody>
          <a:bodyPr/>
          <a:lstStyle/>
          <a:p>
            <a:fld id="{B8D3E741-D8C4-437A-A57E-9EF7B143D054}" type="slidenum">
              <a:rPr lang="en-GB" smtClean="0"/>
              <a:t>12</a:t>
            </a:fld>
            <a:endParaRPr lang="en-GB"/>
          </a:p>
        </p:txBody>
      </p:sp>
    </p:spTree>
    <p:extLst>
      <p:ext uri="{BB962C8B-B14F-4D97-AF65-F5344CB8AC3E}">
        <p14:creationId xmlns:p14="http://schemas.microsoft.com/office/powerpoint/2010/main" val="187958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more intrinsic text – WWF-A – was more effective</a:t>
            </a:r>
            <a:endParaRPr lang="en-GB" dirty="0"/>
          </a:p>
        </p:txBody>
      </p:sp>
      <p:sp>
        <p:nvSpPr>
          <p:cNvPr id="4" name="Slide Number Placeholder 3"/>
          <p:cNvSpPr>
            <a:spLocks noGrp="1"/>
          </p:cNvSpPr>
          <p:nvPr>
            <p:ph type="sldNum" sz="quarter" idx="10"/>
          </p:nvPr>
        </p:nvSpPr>
        <p:spPr/>
        <p:txBody>
          <a:bodyPr/>
          <a:lstStyle/>
          <a:p>
            <a:fld id="{7EE4A126-08E3-DD43-914B-B63645A9293D}" type="slidenum">
              <a:rPr lang="en-US" smtClean="0"/>
              <a:t>13</a:t>
            </a:fld>
            <a:endParaRPr lang="en-US"/>
          </a:p>
        </p:txBody>
      </p:sp>
    </p:spTree>
    <p:extLst>
      <p:ext uri="{BB962C8B-B14F-4D97-AF65-F5344CB8AC3E}">
        <p14:creationId xmlns:p14="http://schemas.microsoft.com/office/powerpoint/2010/main" val="24045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of these do you think prove</a:t>
            </a:r>
            <a:r>
              <a:rPr lang="en-GB" baseline="0" dirty="0"/>
              <a:t> to be most effective in promoting people to donate for either charity, volunteer or campaign for either charity?</a:t>
            </a:r>
          </a:p>
          <a:p>
            <a:r>
              <a:rPr lang="en-GB" baseline="0" dirty="0"/>
              <a:t>Does this depend on the type of person who we’re asking?</a:t>
            </a:r>
          </a:p>
          <a:p>
            <a:r>
              <a:rPr lang="en-GB" baseline="0" dirty="0"/>
              <a:t>I’m going to say something about recent work in social psychology </a:t>
            </a:r>
            <a:r>
              <a:rPr lang="en-GB" baseline="0" dirty="0" err="1"/>
              <a:t>qhich</a:t>
            </a:r>
            <a:r>
              <a:rPr lang="en-GB" baseline="0" dirty="0"/>
              <a:t> will help you to answer these questions.</a:t>
            </a:r>
          </a:p>
        </p:txBody>
      </p:sp>
      <p:sp>
        <p:nvSpPr>
          <p:cNvPr id="4" name="Slide Number Placeholder 3"/>
          <p:cNvSpPr>
            <a:spLocks noGrp="1"/>
          </p:cNvSpPr>
          <p:nvPr>
            <p:ph type="sldNum" sz="quarter" idx="10"/>
          </p:nvPr>
        </p:nvSpPr>
        <p:spPr/>
        <p:txBody>
          <a:bodyPr/>
          <a:lstStyle/>
          <a:p>
            <a:fld id="{B8D3E741-D8C4-437A-A57E-9EF7B143D054}" type="slidenum">
              <a:rPr lang="en-GB" smtClean="0"/>
              <a:t>16</a:t>
            </a:fld>
            <a:endParaRPr lang="en-GB"/>
          </a:p>
        </p:txBody>
      </p:sp>
    </p:spTree>
    <p:extLst>
      <p:ext uri="{BB962C8B-B14F-4D97-AF65-F5344CB8AC3E}">
        <p14:creationId xmlns:p14="http://schemas.microsoft.com/office/powerpoint/2010/main" val="358721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2335DF-5A33-4235-A06E-9FEF32297BFF}"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166795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2335DF-5A33-4235-A06E-9FEF32297BFF}"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42778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2335DF-5A33-4235-A06E-9FEF32297BFF}"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205479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2335DF-5A33-4235-A06E-9FEF32297BFF}"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97544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335DF-5A33-4235-A06E-9FEF32297BFF}"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347545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2335DF-5A33-4235-A06E-9FEF32297BFF}"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81817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2335DF-5A33-4235-A06E-9FEF32297BFF}" type="datetimeFigureOut">
              <a:rPr lang="en-GB" smtClean="0"/>
              <a:t>03/11/2016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105751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2335DF-5A33-4235-A06E-9FEF32297BFF}" type="datetimeFigureOut">
              <a:rPr lang="en-GB" smtClean="0"/>
              <a:t>03/11/2016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186872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335DF-5A33-4235-A06E-9FEF32297BFF}" type="datetimeFigureOut">
              <a:rPr lang="en-GB" smtClean="0"/>
              <a:t>03/11/2016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11542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335DF-5A33-4235-A06E-9FEF32297BFF}"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2497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335DF-5A33-4235-A06E-9FEF32297BFF}"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07DD5-BE5E-4B02-AD96-3F6AD890A1F5}" type="slidenum">
              <a:rPr lang="en-GB" smtClean="0"/>
              <a:t>‹#›</a:t>
            </a:fld>
            <a:endParaRPr lang="en-GB"/>
          </a:p>
        </p:txBody>
      </p:sp>
    </p:spTree>
    <p:extLst>
      <p:ext uri="{BB962C8B-B14F-4D97-AF65-F5344CB8AC3E}">
        <p14:creationId xmlns:p14="http://schemas.microsoft.com/office/powerpoint/2010/main" val="77723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335DF-5A33-4235-A06E-9FEF32297BFF}" type="datetimeFigureOut">
              <a:rPr lang="en-GB" smtClean="0"/>
              <a:t>03/11/2016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07DD5-BE5E-4B02-AD96-3F6AD890A1F5}" type="slidenum">
              <a:rPr lang="en-GB" smtClean="0"/>
              <a:t>‹#›</a:t>
            </a:fld>
            <a:endParaRPr lang="en-GB"/>
          </a:p>
        </p:txBody>
      </p:sp>
    </p:spTree>
    <p:extLst>
      <p:ext uri="{BB962C8B-B14F-4D97-AF65-F5344CB8AC3E}">
        <p14:creationId xmlns:p14="http://schemas.microsoft.com/office/powerpoint/2010/main" val="342411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526" y="1641308"/>
            <a:ext cx="10515600" cy="1325563"/>
          </a:xfrm>
        </p:spPr>
        <p:txBody>
          <a:bodyPr>
            <a:noAutofit/>
          </a:bodyPr>
          <a:lstStyle/>
          <a:p>
            <a:pPr>
              <a:lnSpc>
                <a:spcPct val="150000"/>
              </a:lnSpc>
            </a:pPr>
            <a:r>
              <a:rPr lang="en-GB" sz="4000" b="1" dirty="0">
                <a:latin typeface="FlamaLight"/>
              </a:rPr>
              <a:t>Building commitment to social and environmental change: the role of values</a:t>
            </a:r>
          </a:p>
        </p:txBody>
      </p:sp>
      <p:sp>
        <p:nvSpPr>
          <p:cNvPr id="3" name="Content Placeholder 2"/>
          <p:cNvSpPr>
            <a:spLocks noGrp="1"/>
          </p:cNvSpPr>
          <p:nvPr>
            <p:ph idx="1"/>
          </p:nvPr>
        </p:nvSpPr>
        <p:spPr>
          <a:xfrm>
            <a:off x="944526" y="3987208"/>
            <a:ext cx="10515600" cy="3508191"/>
          </a:xfrm>
        </p:spPr>
        <p:txBody>
          <a:bodyPr/>
          <a:lstStyle/>
          <a:p>
            <a:pPr marL="0" indent="0" algn="r">
              <a:buNone/>
            </a:pPr>
            <a:r>
              <a:rPr lang="en-GB" b="1" dirty="0"/>
              <a:t>Tom Crompton</a:t>
            </a:r>
          </a:p>
          <a:p>
            <a:pPr marL="0" indent="0" algn="r">
              <a:buNone/>
            </a:pPr>
            <a:r>
              <a:rPr lang="en-GB" dirty="0"/>
              <a:t>Common Cause Foundation</a:t>
            </a:r>
          </a:p>
          <a:p>
            <a:pPr marL="0" indent="0" algn="r">
              <a:buNone/>
            </a:pPr>
            <a:r>
              <a:rPr lang="en-GB" dirty="0"/>
              <a:t>tcrompton@commoncausefoundation.org</a:t>
            </a:r>
          </a:p>
        </p:txBody>
      </p:sp>
    </p:spTree>
    <p:extLst>
      <p:ext uri="{BB962C8B-B14F-4D97-AF65-F5344CB8AC3E}">
        <p14:creationId xmlns:p14="http://schemas.microsoft.com/office/powerpoint/2010/main" val="225938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548681"/>
            <a:ext cx="8352928" cy="5693866"/>
          </a:xfrm>
          <a:prstGeom prst="rect">
            <a:avLst/>
          </a:prstGeom>
        </p:spPr>
        <p:txBody>
          <a:bodyPr wrap="square">
            <a:spAutoFit/>
          </a:bodyPr>
          <a:lstStyle/>
          <a:p>
            <a:r>
              <a:rPr lang="en-GB" sz="3200" b="1" dirty="0">
                <a:solidFill>
                  <a:srgbClr val="FF0000"/>
                </a:solidFill>
                <a:latin typeface="Flama" pitchFamily="50" charset="0"/>
              </a:rPr>
              <a:t>Our work</a:t>
            </a:r>
            <a:endParaRPr lang="en-GB" sz="3200" dirty="0">
              <a:solidFill>
                <a:srgbClr val="FF0000"/>
              </a:solidFill>
              <a:latin typeface="Flama" pitchFamily="50" charset="0"/>
            </a:endParaRPr>
          </a:p>
          <a:p>
            <a:r>
              <a:rPr lang="en-GB" sz="3200" dirty="0">
                <a:latin typeface="Flama" pitchFamily="50" charset="0"/>
              </a:rPr>
              <a:t> </a:t>
            </a:r>
          </a:p>
          <a:p>
            <a:r>
              <a:rPr lang="en-GB" sz="2800" dirty="0">
                <a:latin typeface="Flama" pitchFamily="50" charset="0"/>
              </a:rPr>
              <a:t>The importance of </a:t>
            </a:r>
            <a:r>
              <a:rPr lang="en-GB" sz="2800" dirty="0">
                <a:solidFill>
                  <a:srgbClr val="00B050"/>
                </a:solidFill>
                <a:latin typeface="Flama" pitchFamily="50" charset="0"/>
              </a:rPr>
              <a:t>environmental protection </a:t>
            </a:r>
            <a:r>
              <a:rPr lang="en-GB" sz="2800" dirty="0">
                <a:latin typeface="Flama" pitchFamily="50" charset="0"/>
              </a:rPr>
              <a:t>is still often overlooked and is not adequately reflected in planning and policy. One reason for this is that people’s </a:t>
            </a:r>
            <a:r>
              <a:rPr lang="en-GB" sz="2800" dirty="0">
                <a:solidFill>
                  <a:srgbClr val="00B050"/>
                </a:solidFill>
                <a:latin typeface="Flama" pitchFamily="50" charset="0"/>
              </a:rPr>
              <a:t>inherent appreciation </a:t>
            </a:r>
            <a:r>
              <a:rPr lang="en-GB" sz="2800" dirty="0">
                <a:latin typeface="Flama" pitchFamily="50" charset="0"/>
              </a:rPr>
              <a:t>of, and </a:t>
            </a:r>
            <a:r>
              <a:rPr lang="en-GB" sz="2800" dirty="0">
                <a:solidFill>
                  <a:srgbClr val="00B050"/>
                </a:solidFill>
                <a:latin typeface="Flama" pitchFamily="50" charset="0"/>
              </a:rPr>
              <a:t>love</a:t>
            </a:r>
            <a:r>
              <a:rPr lang="en-GB" sz="2800" dirty="0">
                <a:latin typeface="Flama" pitchFamily="50" charset="0"/>
              </a:rPr>
              <a:t> for, the </a:t>
            </a:r>
            <a:r>
              <a:rPr lang="en-GB" sz="2800" dirty="0">
                <a:solidFill>
                  <a:srgbClr val="00B050"/>
                </a:solidFill>
                <a:latin typeface="Flama" pitchFamily="50" charset="0"/>
              </a:rPr>
              <a:t>natural world </a:t>
            </a:r>
            <a:r>
              <a:rPr lang="en-GB" sz="2800" dirty="0">
                <a:latin typeface="Flama" pitchFamily="50" charset="0"/>
              </a:rPr>
              <a:t>is often forgotten. Reminding people of the </a:t>
            </a:r>
            <a:r>
              <a:rPr lang="en-GB" sz="2800" dirty="0">
                <a:solidFill>
                  <a:srgbClr val="00B050"/>
                </a:solidFill>
                <a:latin typeface="Flama" pitchFamily="50" charset="0"/>
              </a:rPr>
              <a:t>intrinsic importance</a:t>
            </a:r>
            <a:r>
              <a:rPr lang="en-GB" sz="2800" dirty="0">
                <a:latin typeface="Flama" pitchFamily="50" charset="0"/>
              </a:rPr>
              <a:t> that they attach to nature can help to address this problem.</a:t>
            </a:r>
          </a:p>
          <a:p>
            <a:r>
              <a:rPr lang="en-GB" sz="2000" dirty="0">
                <a:latin typeface="Cambria" panose="02040503050406030204" pitchFamily="18" charset="0"/>
              </a:rPr>
              <a:t> </a:t>
            </a:r>
          </a:p>
        </p:txBody>
      </p:sp>
    </p:spTree>
    <p:extLst>
      <p:ext uri="{BB962C8B-B14F-4D97-AF65-F5344CB8AC3E}">
        <p14:creationId xmlns:p14="http://schemas.microsoft.com/office/powerpoint/2010/main" val="63028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548681"/>
            <a:ext cx="8352928" cy="5816977"/>
          </a:xfrm>
          <a:prstGeom prst="rect">
            <a:avLst/>
          </a:prstGeom>
        </p:spPr>
        <p:txBody>
          <a:bodyPr wrap="square">
            <a:spAutoFit/>
          </a:bodyPr>
          <a:lstStyle/>
          <a:p>
            <a:r>
              <a:rPr lang="en-GB" sz="3200" b="1" dirty="0">
                <a:solidFill>
                  <a:srgbClr val="FF0000"/>
                </a:solidFill>
                <a:latin typeface="Flama" pitchFamily="50" charset="0"/>
              </a:rPr>
              <a:t>Our work </a:t>
            </a:r>
          </a:p>
          <a:p>
            <a:endParaRPr lang="en-GB" sz="3200" dirty="0">
              <a:latin typeface="Flama" pitchFamily="50" charset="0"/>
            </a:endParaRPr>
          </a:p>
          <a:p>
            <a:r>
              <a:rPr lang="en-GB" sz="2800" dirty="0">
                <a:latin typeface="Flama" pitchFamily="50" charset="0"/>
              </a:rPr>
              <a:t>Natural assets, and the benefits that they provide, are still often overlooked and are not adequately reflected in planning and policy. One reason for this is that the financial value of the environment, and the commercial benefits that people derive, is often overlooked. Putting a monetary value on nature can help to address this problem.</a:t>
            </a:r>
          </a:p>
          <a:p>
            <a:r>
              <a:rPr lang="en-GB" sz="2800" dirty="0">
                <a:latin typeface="Flama" pitchFamily="50" charset="0"/>
              </a:rPr>
              <a:t> </a:t>
            </a:r>
          </a:p>
        </p:txBody>
      </p:sp>
    </p:spTree>
    <p:extLst>
      <p:ext uri="{BB962C8B-B14F-4D97-AF65-F5344CB8AC3E}">
        <p14:creationId xmlns:p14="http://schemas.microsoft.com/office/powerpoint/2010/main" val="2766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548681"/>
            <a:ext cx="8352928" cy="5693866"/>
          </a:xfrm>
          <a:prstGeom prst="rect">
            <a:avLst/>
          </a:prstGeom>
        </p:spPr>
        <p:txBody>
          <a:bodyPr wrap="square">
            <a:spAutoFit/>
          </a:bodyPr>
          <a:lstStyle/>
          <a:p>
            <a:r>
              <a:rPr lang="en-GB" sz="3200" b="1" dirty="0">
                <a:solidFill>
                  <a:srgbClr val="FF0000"/>
                </a:solidFill>
                <a:latin typeface="Flama" pitchFamily="50" charset="0"/>
              </a:rPr>
              <a:t>Our work </a:t>
            </a:r>
          </a:p>
          <a:p>
            <a:endParaRPr lang="en-GB" sz="3200" dirty="0">
              <a:latin typeface="Flama" pitchFamily="50" charset="0"/>
            </a:endParaRPr>
          </a:p>
          <a:p>
            <a:r>
              <a:rPr lang="en-GB" sz="2800" dirty="0">
                <a:latin typeface="Flama" pitchFamily="50" charset="0"/>
              </a:rPr>
              <a:t>Natural </a:t>
            </a:r>
            <a:r>
              <a:rPr lang="en-GB" sz="2800" dirty="0">
                <a:solidFill>
                  <a:srgbClr val="7030A0"/>
                </a:solidFill>
                <a:latin typeface="Flama" pitchFamily="50" charset="0"/>
              </a:rPr>
              <a:t>assets</a:t>
            </a:r>
            <a:r>
              <a:rPr lang="en-GB" sz="2800" dirty="0">
                <a:latin typeface="Flama" pitchFamily="50" charset="0"/>
              </a:rPr>
              <a:t>, and the benefits that they provide, are still often overlooked and are not adequately reflected in planning and policy. One reason for this is that the </a:t>
            </a:r>
            <a:r>
              <a:rPr lang="en-GB" sz="2800" dirty="0">
                <a:solidFill>
                  <a:srgbClr val="7030A0"/>
                </a:solidFill>
                <a:latin typeface="Flama" pitchFamily="50" charset="0"/>
              </a:rPr>
              <a:t>financial value </a:t>
            </a:r>
            <a:r>
              <a:rPr lang="en-GB" sz="2800" dirty="0">
                <a:latin typeface="Flama" pitchFamily="50" charset="0"/>
              </a:rPr>
              <a:t>of the environment, and the </a:t>
            </a:r>
            <a:r>
              <a:rPr lang="en-GB" sz="2800" dirty="0">
                <a:solidFill>
                  <a:srgbClr val="7030A0"/>
                </a:solidFill>
                <a:latin typeface="Flama" pitchFamily="50" charset="0"/>
              </a:rPr>
              <a:t>commercial benefits</a:t>
            </a:r>
            <a:r>
              <a:rPr lang="en-GB" sz="2800" dirty="0">
                <a:latin typeface="Flama" pitchFamily="50" charset="0"/>
              </a:rPr>
              <a:t> that people derive, is often overlooked. Putting a </a:t>
            </a:r>
            <a:r>
              <a:rPr lang="en-GB" sz="2800" dirty="0">
                <a:solidFill>
                  <a:srgbClr val="7030A0"/>
                </a:solidFill>
                <a:latin typeface="Flama" pitchFamily="50" charset="0"/>
              </a:rPr>
              <a:t>monetary value </a:t>
            </a:r>
            <a:r>
              <a:rPr lang="en-GB" sz="2800" dirty="0">
                <a:latin typeface="Flama" pitchFamily="50" charset="0"/>
              </a:rPr>
              <a:t>on nature can help to address this problem.</a:t>
            </a:r>
          </a:p>
          <a:p>
            <a:r>
              <a:rPr lang="en-GB" sz="2000" dirty="0">
                <a:latin typeface="Flama" pitchFamily="50" charset="0"/>
              </a:rPr>
              <a:t> </a:t>
            </a:r>
          </a:p>
        </p:txBody>
      </p:sp>
    </p:spTree>
    <p:extLst>
      <p:ext uri="{BB962C8B-B14F-4D97-AF65-F5344CB8AC3E}">
        <p14:creationId xmlns:p14="http://schemas.microsoft.com/office/powerpoint/2010/main" val="87483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4110" y="824395"/>
            <a:ext cx="3293690" cy="1077218"/>
          </a:xfrm>
          <a:prstGeom prst="rect">
            <a:avLst/>
          </a:prstGeom>
          <a:solidFill>
            <a:schemeClr val="bg2">
              <a:lumMod val="90000"/>
            </a:schemeClr>
          </a:solidFill>
          <a:ln w="76200" cmpd="thickThin">
            <a:solidFill>
              <a:srgbClr val="4A9C21"/>
            </a:solidFill>
          </a:ln>
        </p:spPr>
        <p:txBody>
          <a:bodyPr wrap="square" rtlCol="0">
            <a:spAutoFit/>
          </a:bodyPr>
          <a:lstStyle/>
          <a:p>
            <a:pPr algn="ctr"/>
            <a:r>
              <a:rPr lang="en-GB" sz="3200" b="1" dirty="0">
                <a:solidFill>
                  <a:srgbClr val="00B050"/>
                </a:solidFill>
                <a:latin typeface="Flama"/>
              </a:rPr>
              <a:t>Love of </a:t>
            </a:r>
          </a:p>
          <a:p>
            <a:pPr algn="ctr"/>
            <a:r>
              <a:rPr lang="en-GB" sz="3200" b="1" dirty="0">
                <a:solidFill>
                  <a:srgbClr val="00B050"/>
                </a:solidFill>
                <a:latin typeface="Flama"/>
              </a:rPr>
              <a:t>nature</a:t>
            </a:r>
          </a:p>
        </p:txBody>
      </p:sp>
      <p:sp>
        <p:nvSpPr>
          <p:cNvPr id="5" name="TextBox 4"/>
          <p:cNvSpPr txBox="1"/>
          <p:nvPr/>
        </p:nvSpPr>
        <p:spPr>
          <a:xfrm>
            <a:off x="4655841" y="4509120"/>
            <a:ext cx="3260938"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conservation</a:t>
            </a:r>
          </a:p>
        </p:txBody>
      </p:sp>
      <p:sp>
        <p:nvSpPr>
          <p:cNvPr id="6" name="TextBox 5"/>
          <p:cNvSpPr txBox="1"/>
          <p:nvPr/>
        </p:nvSpPr>
        <p:spPr>
          <a:xfrm>
            <a:off x="6400801" y="828297"/>
            <a:ext cx="387416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solidFill>
                  <a:srgbClr val="7030A0"/>
                </a:solidFill>
                <a:latin typeface="Flama"/>
              </a:rPr>
              <a:t>Economic case for environment</a:t>
            </a:r>
          </a:p>
        </p:txBody>
      </p:sp>
      <p:cxnSp>
        <p:nvCxnSpPr>
          <p:cNvPr id="3" name="Straight Arrow Connector 2"/>
          <p:cNvCxnSpPr/>
          <p:nvPr/>
        </p:nvCxnSpPr>
        <p:spPr>
          <a:xfrm flipH="1">
            <a:off x="6240017" y="1989667"/>
            <a:ext cx="2376264" cy="2413806"/>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96128" y="1989668"/>
            <a:ext cx="2519425" cy="2432985"/>
          </a:xfrm>
          <a:prstGeom prst="straightConnector1">
            <a:avLst/>
          </a:prstGeom>
          <a:ln w="762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01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9415" y="444268"/>
            <a:ext cx="8352928" cy="6617196"/>
          </a:xfrm>
          <a:prstGeom prst="rect">
            <a:avLst/>
          </a:prstGeom>
        </p:spPr>
        <p:txBody>
          <a:bodyPr wrap="square">
            <a:spAutoFit/>
          </a:bodyPr>
          <a:lstStyle/>
          <a:p>
            <a:r>
              <a:rPr lang="en-GB" sz="3200" b="1" dirty="0">
                <a:solidFill>
                  <a:srgbClr val="FF0000"/>
                </a:solidFill>
                <a:latin typeface="Flama" pitchFamily="50" charset="0"/>
              </a:rPr>
              <a:t>Our work</a:t>
            </a:r>
            <a:endParaRPr lang="en-GB" sz="3200" dirty="0">
              <a:solidFill>
                <a:srgbClr val="FF0000"/>
              </a:solidFill>
              <a:latin typeface="Flama" pitchFamily="50" charset="0"/>
            </a:endParaRPr>
          </a:p>
          <a:p>
            <a:r>
              <a:rPr lang="en-GB" sz="3200" dirty="0">
                <a:latin typeface="Flama" pitchFamily="50" charset="0"/>
              </a:rPr>
              <a:t> </a:t>
            </a:r>
          </a:p>
          <a:p>
            <a:r>
              <a:rPr lang="en-GB" sz="2800" dirty="0">
                <a:latin typeface="Flama" pitchFamily="50" charset="0"/>
              </a:rPr>
              <a:t>We work with disabled people and their families at every stage of their lives. We believe that disabled people should have the same opportunities as everyone else, enabling them to live the lives they choose.  Yet today, disabled people are more likely to live in poverty, more likely to experience negative attitudes or prejudice, and are more likely to live alone.  They still face marginalisation and discrimination.</a:t>
            </a:r>
            <a:r>
              <a:rPr lang="en-GB" sz="3200" dirty="0">
                <a:latin typeface="Flama" pitchFamily="50" charset="0"/>
              </a:rPr>
              <a:t> </a:t>
            </a:r>
          </a:p>
          <a:p>
            <a:r>
              <a:rPr lang="en-GB" sz="2000" dirty="0">
                <a:latin typeface="Cambria" panose="02040503050406030204" pitchFamily="18" charset="0"/>
              </a:rPr>
              <a:t> </a:t>
            </a:r>
          </a:p>
        </p:txBody>
      </p:sp>
    </p:spTree>
    <p:extLst>
      <p:ext uri="{BB962C8B-B14F-4D97-AF65-F5344CB8AC3E}">
        <p14:creationId xmlns:p14="http://schemas.microsoft.com/office/powerpoint/2010/main" val="408187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9415" y="444268"/>
            <a:ext cx="8352928" cy="6678751"/>
          </a:xfrm>
          <a:prstGeom prst="rect">
            <a:avLst/>
          </a:prstGeom>
        </p:spPr>
        <p:txBody>
          <a:bodyPr wrap="square">
            <a:spAutoFit/>
          </a:bodyPr>
          <a:lstStyle/>
          <a:p>
            <a:r>
              <a:rPr lang="en-GB" sz="3200" b="1" dirty="0">
                <a:solidFill>
                  <a:srgbClr val="FF0000"/>
                </a:solidFill>
                <a:latin typeface="Flama" pitchFamily="50" charset="0"/>
              </a:rPr>
              <a:t>Our work</a:t>
            </a:r>
            <a:endParaRPr lang="en-GB" sz="3200" dirty="0">
              <a:solidFill>
                <a:srgbClr val="FF0000"/>
              </a:solidFill>
              <a:latin typeface="Flama" pitchFamily="50" charset="0"/>
            </a:endParaRPr>
          </a:p>
          <a:p>
            <a:r>
              <a:rPr lang="en-GB" sz="3200" dirty="0">
                <a:latin typeface="Flama" pitchFamily="50" charset="0"/>
              </a:rPr>
              <a:t> </a:t>
            </a:r>
          </a:p>
          <a:p>
            <a:r>
              <a:rPr lang="en-GB" sz="2800" dirty="0">
                <a:latin typeface="Flama" pitchFamily="50" charset="0"/>
              </a:rPr>
              <a:t>We work with disabled people and their families at every stage of their lives. We believe that disabled people </a:t>
            </a:r>
            <a:r>
              <a:rPr lang="en-GB" sz="2800" dirty="0">
                <a:solidFill>
                  <a:srgbClr val="00B050"/>
                </a:solidFill>
                <a:latin typeface="Flama" pitchFamily="50" charset="0"/>
              </a:rPr>
              <a:t>should have the same opportunities as everyone else</a:t>
            </a:r>
            <a:r>
              <a:rPr lang="en-GB" sz="2800" dirty="0">
                <a:latin typeface="Flama" pitchFamily="50" charset="0"/>
              </a:rPr>
              <a:t>, </a:t>
            </a:r>
            <a:r>
              <a:rPr lang="en-GB" sz="2800" dirty="0">
                <a:solidFill>
                  <a:srgbClr val="00B050"/>
                </a:solidFill>
                <a:latin typeface="Flama" pitchFamily="50" charset="0"/>
              </a:rPr>
              <a:t>enabling</a:t>
            </a:r>
            <a:r>
              <a:rPr lang="en-GB" sz="2800" dirty="0">
                <a:latin typeface="Flama" pitchFamily="50" charset="0"/>
              </a:rPr>
              <a:t> them to live the </a:t>
            </a:r>
            <a:r>
              <a:rPr lang="en-GB" sz="2800" dirty="0">
                <a:solidFill>
                  <a:srgbClr val="00B050"/>
                </a:solidFill>
                <a:latin typeface="Flama" pitchFamily="50" charset="0"/>
              </a:rPr>
              <a:t>lives they choose</a:t>
            </a:r>
            <a:r>
              <a:rPr lang="en-GB" sz="2800" dirty="0">
                <a:latin typeface="Flama" pitchFamily="50" charset="0"/>
              </a:rPr>
              <a:t>.  Yet today, disabled people are more likely to live in poverty, more likely to experience negative attitudes or prejudice, and are more likely to live alone.  They still face marginalisation and discrimination. </a:t>
            </a:r>
          </a:p>
          <a:p>
            <a:r>
              <a:rPr lang="en-GB" sz="2800" dirty="0">
                <a:latin typeface="Cambria" panose="02040503050406030204" pitchFamily="18" charset="0"/>
              </a:rPr>
              <a:t> </a:t>
            </a:r>
          </a:p>
        </p:txBody>
      </p:sp>
    </p:spTree>
    <p:extLst>
      <p:ext uri="{BB962C8B-B14F-4D97-AF65-F5344CB8AC3E}">
        <p14:creationId xmlns:p14="http://schemas.microsoft.com/office/powerpoint/2010/main" val="335951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3723" y="389619"/>
            <a:ext cx="8352928" cy="5324535"/>
          </a:xfrm>
          <a:prstGeom prst="rect">
            <a:avLst/>
          </a:prstGeom>
        </p:spPr>
        <p:txBody>
          <a:bodyPr wrap="square">
            <a:spAutoFit/>
          </a:bodyPr>
          <a:lstStyle/>
          <a:p>
            <a:r>
              <a:rPr lang="en-GB" sz="3200" b="1" dirty="0">
                <a:solidFill>
                  <a:srgbClr val="FF0000"/>
                </a:solidFill>
                <a:latin typeface="Flama" pitchFamily="50" charset="0"/>
              </a:rPr>
              <a:t>Our work </a:t>
            </a:r>
          </a:p>
          <a:p>
            <a:endParaRPr lang="en-GB" sz="3200" dirty="0">
              <a:latin typeface="Flama" pitchFamily="50" charset="0"/>
            </a:endParaRPr>
          </a:p>
          <a:p>
            <a:r>
              <a:rPr lang="en-GB" sz="2800" dirty="0">
                <a:latin typeface="Flama" pitchFamily="50" charset="0"/>
              </a:rPr>
              <a:t>We work with disabled people and their families at every stage of their lives. We believe in giving disabled people the chance to achieve greater success in their lives, so that they can fully contribute to the economy. Yet today, disabled people are more likely to be unemployed and receiving benefits.</a:t>
            </a:r>
          </a:p>
          <a:p>
            <a:r>
              <a:rPr lang="en-GB" sz="2000" dirty="0">
                <a:latin typeface="Flama" pitchFamily="50" charset="0"/>
              </a:rPr>
              <a:t> </a:t>
            </a:r>
          </a:p>
        </p:txBody>
      </p:sp>
    </p:spTree>
    <p:extLst>
      <p:ext uri="{BB962C8B-B14F-4D97-AF65-F5344CB8AC3E}">
        <p14:creationId xmlns:p14="http://schemas.microsoft.com/office/powerpoint/2010/main" val="18770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3723" y="389619"/>
            <a:ext cx="8352928" cy="5386090"/>
          </a:xfrm>
          <a:prstGeom prst="rect">
            <a:avLst/>
          </a:prstGeom>
        </p:spPr>
        <p:txBody>
          <a:bodyPr wrap="square">
            <a:spAutoFit/>
          </a:bodyPr>
          <a:lstStyle/>
          <a:p>
            <a:r>
              <a:rPr lang="en-GB" sz="3200" b="1" dirty="0">
                <a:solidFill>
                  <a:srgbClr val="FF0000"/>
                </a:solidFill>
                <a:latin typeface="Flama" pitchFamily="50" charset="0"/>
              </a:rPr>
              <a:t>Our work </a:t>
            </a:r>
          </a:p>
          <a:p>
            <a:endParaRPr lang="en-GB" sz="3200" dirty="0">
              <a:latin typeface="Flama" pitchFamily="50" charset="0"/>
            </a:endParaRPr>
          </a:p>
          <a:p>
            <a:r>
              <a:rPr lang="en-GB" sz="2800" dirty="0">
                <a:latin typeface="Flama" pitchFamily="50" charset="0"/>
              </a:rPr>
              <a:t>We work with disabled people and their families at every stage of their lives. We believe in giving disabled people the chance to </a:t>
            </a:r>
            <a:r>
              <a:rPr lang="en-GB" sz="2800" dirty="0">
                <a:solidFill>
                  <a:srgbClr val="7030A0"/>
                </a:solidFill>
                <a:latin typeface="Flama" pitchFamily="50" charset="0"/>
              </a:rPr>
              <a:t>achieve</a:t>
            </a:r>
            <a:r>
              <a:rPr lang="en-GB" sz="2800" dirty="0">
                <a:latin typeface="Flama" pitchFamily="50" charset="0"/>
              </a:rPr>
              <a:t> greater </a:t>
            </a:r>
            <a:r>
              <a:rPr lang="en-GB" sz="2800" dirty="0">
                <a:solidFill>
                  <a:srgbClr val="7030A0"/>
                </a:solidFill>
                <a:latin typeface="Flama" pitchFamily="50" charset="0"/>
              </a:rPr>
              <a:t>success</a:t>
            </a:r>
            <a:r>
              <a:rPr lang="en-GB" sz="2800" dirty="0">
                <a:latin typeface="Flama" pitchFamily="50" charset="0"/>
              </a:rPr>
              <a:t> in their lives, so that they can fully </a:t>
            </a:r>
            <a:r>
              <a:rPr lang="en-GB" sz="2800" dirty="0">
                <a:solidFill>
                  <a:srgbClr val="7030A0"/>
                </a:solidFill>
                <a:latin typeface="Flama" pitchFamily="50" charset="0"/>
              </a:rPr>
              <a:t>contribute to the economy</a:t>
            </a:r>
            <a:r>
              <a:rPr lang="en-GB" sz="2800" dirty="0">
                <a:latin typeface="Flama" pitchFamily="50" charset="0"/>
              </a:rPr>
              <a:t>. Yet today, disabled people are more likely to be unemployed and receiving benefits.</a:t>
            </a:r>
          </a:p>
          <a:p>
            <a:r>
              <a:rPr lang="en-GB" sz="2800" dirty="0">
                <a:latin typeface="Flama" pitchFamily="50" charset="0"/>
              </a:rPr>
              <a:t> </a:t>
            </a:r>
          </a:p>
        </p:txBody>
      </p:sp>
    </p:spTree>
    <p:extLst>
      <p:ext uri="{BB962C8B-B14F-4D97-AF65-F5344CB8AC3E}">
        <p14:creationId xmlns:p14="http://schemas.microsoft.com/office/powerpoint/2010/main" val="150640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8642" y="836712"/>
            <a:ext cx="3660608" cy="1569660"/>
          </a:xfrm>
          <a:prstGeom prst="rect">
            <a:avLst/>
          </a:prstGeom>
          <a:solidFill>
            <a:schemeClr val="bg2">
              <a:lumMod val="90000"/>
            </a:schemeClr>
          </a:solidFill>
          <a:ln w="76200" cmpd="thickThin">
            <a:solidFill>
              <a:srgbClr val="00B050"/>
            </a:solidFill>
          </a:ln>
        </p:spPr>
        <p:txBody>
          <a:bodyPr wrap="square" rtlCol="0">
            <a:spAutoFit/>
          </a:bodyPr>
          <a:lstStyle/>
          <a:p>
            <a:pPr algn="ctr"/>
            <a:r>
              <a:rPr lang="en-GB" sz="3200" b="1" dirty="0">
                <a:solidFill>
                  <a:srgbClr val="00B050"/>
                </a:solidFill>
                <a:latin typeface="Flama"/>
              </a:rPr>
              <a:t>Empowering disabled people</a:t>
            </a:r>
          </a:p>
        </p:txBody>
      </p:sp>
      <p:sp>
        <p:nvSpPr>
          <p:cNvPr id="5" name="TextBox 4"/>
          <p:cNvSpPr txBox="1"/>
          <p:nvPr/>
        </p:nvSpPr>
        <p:spPr>
          <a:xfrm>
            <a:off x="2267559"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Scope</a:t>
            </a:r>
          </a:p>
        </p:txBody>
      </p:sp>
      <p:sp>
        <p:nvSpPr>
          <p:cNvPr id="6" name="TextBox 5"/>
          <p:cNvSpPr txBox="1"/>
          <p:nvPr/>
        </p:nvSpPr>
        <p:spPr>
          <a:xfrm>
            <a:off x="6400801" y="828297"/>
            <a:ext cx="4006515" cy="1569660"/>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solidFill>
                  <a:srgbClr val="7030A0"/>
                </a:solidFill>
                <a:latin typeface="Flama"/>
              </a:rPr>
              <a:t>Economic case for supporting disabled people</a:t>
            </a:r>
          </a:p>
        </p:txBody>
      </p:sp>
      <p:cxnSp>
        <p:nvCxnSpPr>
          <p:cNvPr id="3" name="Straight Arrow Connector 2"/>
          <p:cNvCxnSpPr/>
          <p:nvPr/>
        </p:nvCxnSpPr>
        <p:spPr>
          <a:xfrm flipH="1">
            <a:off x="8217347" y="2427226"/>
            <a:ext cx="1" cy="1967147"/>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63716" y="2526632"/>
            <a:ext cx="3442035" cy="1867741"/>
          </a:xfrm>
          <a:prstGeom prst="straightConnector1">
            <a:avLst/>
          </a:prstGeom>
          <a:ln w="762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16452"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WWF</a:t>
            </a:r>
          </a:p>
        </p:txBody>
      </p:sp>
    </p:spTree>
    <p:extLst>
      <p:ext uri="{BB962C8B-B14F-4D97-AF65-F5344CB8AC3E}">
        <p14:creationId xmlns:p14="http://schemas.microsoft.com/office/powerpoint/2010/main" val="38030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560" y="836712"/>
            <a:ext cx="3293690" cy="1077218"/>
          </a:xfrm>
          <a:prstGeom prst="rect">
            <a:avLst/>
          </a:prstGeom>
          <a:solidFill>
            <a:schemeClr val="bg2">
              <a:lumMod val="90000"/>
            </a:schemeClr>
          </a:solidFill>
          <a:ln w="76200" cmpd="thickThin">
            <a:solidFill>
              <a:srgbClr val="00B050"/>
            </a:solidFill>
          </a:ln>
        </p:spPr>
        <p:txBody>
          <a:bodyPr wrap="square" rtlCol="0">
            <a:spAutoFit/>
          </a:bodyPr>
          <a:lstStyle/>
          <a:p>
            <a:pPr algn="ctr"/>
            <a:r>
              <a:rPr lang="en-GB" sz="3200" b="1" dirty="0">
                <a:solidFill>
                  <a:srgbClr val="00B050"/>
                </a:solidFill>
                <a:latin typeface="Flama"/>
              </a:rPr>
              <a:t>Love of</a:t>
            </a:r>
          </a:p>
          <a:p>
            <a:pPr algn="ctr"/>
            <a:r>
              <a:rPr lang="en-GB" sz="3200" b="1" dirty="0">
                <a:solidFill>
                  <a:srgbClr val="00B050"/>
                </a:solidFill>
                <a:latin typeface="Flama"/>
              </a:rPr>
              <a:t>nature</a:t>
            </a:r>
          </a:p>
        </p:txBody>
      </p:sp>
      <p:sp>
        <p:nvSpPr>
          <p:cNvPr id="5" name="TextBox 4"/>
          <p:cNvSpPr txBox="1"/>
          <p:nvPr/>
        </p:nvSpPr>
        <p:spPr>
          <a:xfrm>
            <a:off x="2267559"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Scope</a:t>
            </a:r>
          </a:p>
        </p:txBody>
      </p:sp>
      <p:sp>
        <p:nvSpPr>
          <p:cNvPr id="6" name="TextBox 5"/>
          <p:cNvSpPr txBox="1"/>
          <p:nvPr/>
        </p:nvSpPr>
        <p:spPr>
          <a:xfrm>
            <a:off x="6400801" y="828297"/>
            <a:ext cx="3898231" cy="1569660"/>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solidFill>
                  <a:srgbClr val="7030A0"/>
                </a:solidFill>
                <a:latin typeface="Flama"/>
              </a:rPr>
              <a:t>Economic case for supporting environment</a:t>
            </a:r>
          </a:p>
        </p:txBody>
      </p:sp>
      <p:cxnSp>
        <p:nvCxnSpPr>
          <p:cNvPr id="3" name="Straight Arrow Connector 2"/>
          <p:cNvCxnSpPr/>
          <p:nvPr/>
        </p:nvCxnSpPr>
        <p:spPr>
          <a:xfrm flipH="1">
            <a:off x="4152900" y="2427226"/>
            <a:ext cx="4064448" cy="1967147"/>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 idx="0"/>
          </p:cNvCxnSpPr>
          <p:nvPr/>
        </p:nvCxnSpPr>
        <p:spPr>
          <a:xfrm>
            <a:off x="3743722" y="1913930"/>
            <a:ext cx="1" cy="2595190"/>
          </a:xfrm>
          <a:prstGeom prst="straightConnector1">
            <a:avLst/>
          </a:prstGeom>
          <a:ln w="762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16452"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WWF</a:t>
            </a:r>
          </a:p>
        </p:txBody>
      </p:sp>
    </p:spTree>
    <p:extLst>
      <p:ext uri="{BB962C8B-B14F-4D97-AF65-F5344CB8AC3E}">
        <p14:creationId xmlns:p14="http://schemas.microsoft.com/office/powerpoint/2010/main" val="29948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768" y="1349399"/>
            <a:ext cx="10515600" cy="4351338"/>
          </a:xfrm>
        </p:spPr>
        <p:txBody>
          <a:bodyPr>
            <a:normAutofit fontScale="85000" lnSpcReduction="10000"/>
          </a:bodyPr>
          <a:lstStyle/>
          <a:p>
            <a:pPr marL="0" indent="0">
              <a:lnSpc>
                <a:spcPct val="150000"/>
              </a:lnSpc>
              <a:buNone/>
            </a:pPr>
            <a:r>
              <a:rPr lang="en-GB" sz="3600" b="1" smtClean="0">
                <a:latin typeface="Flama" pitchFamily="50" charset="0"/>
              </a:rPr>
              <a:t>1. People’s </a:t>
            </a:r>
            <a:r>
              <a:rPr lang="en-GB" sz="3600" b="1" dirty="0">
                <a:latin typeface="Flama" pitchFamily="50" charset="0"/>
              </a:rPr>
              <a:t>own values and how to engage them</a:t>
            </a:r>
          </a:p>
          <a:p>
            <a:pPr marL="0" indent="0">
              <a:lnSpc>
                <a:spcPct val="110000"/>
              </a:lnSpc>
              <a:buNone/>
            </a:pPr>
            <a:r>
              <a:rPr lang="en-GB" sz="3600" b="1" smtClean="0">
                <a:latin typeface="Flama" pitchFamily="50" charset="0"/>
              </a:rPr>
              <a:t>2. The </a:t>
            </a:r>
            <a:r>
              <a:rPr lang="en-GB" sz="3600" b="1" dirty="0">
                <a:latin typeface="Flama" pitchFamily="50" charset="0"/>
              </a:rPr>
              <a:t>values that social institutions are seen to encourage</a:t>
            </a:r>
          </a:p>
          <a:p>
            <a:pPr marL="0" indent="0">
              <a:lnSpc>
                <a:spcPct val="150000"/>
              </a:lnSpc>
              <a:buNone/>
            </a:pPr>
            <a:r>
              <a:rPr lang="en-GB" sz="3600" b="1" smtClean="0">
                <a:latin typeface="Flama" pitchFamily="50" charset="0"/>
              </a:rPr>
              <a:t>3. People’s </a:t>
            </a:r>
            <a:r>
              <a:rPr lang="en-GB" sz="3600" b="1" dirty="0">
                <a:latin typeface="Flama" pitchFamily="50" charset="0"/>
              </a:rPr>
              <a:t>perceptions of others’ values</a:t>
            </a:r>
          </a:p>
          <a:p>
            <a:pPr marL="0" indent="0">
              <a:lnSpc>
                <a:spcPct val="150000"/>
              </a:lnSpc>
              <a:buNone/>
            </a:pPr>
            <a:r>
              <a:rPr lang="en-GB" sz="3600" b="1" smtClean="0">
                <a:latin typeface="Flama" pitchFamily="50" charset="0"/>
              </a:rPr>
              <a:t>4. Useful </a:t>
            </a:r>
            <a:r>
              <a:rPr lang="en-GB" sz="3600" b="1" dirty="0">
                <a:latin typeface="Flama" pitchFamily="50" charset="0"/>
              </a:rPr>
              <a:t>new performance measures?</a:t>
            </a:r>
          </a:p>
        </p:txBody>
      </p:sp>
      <p:sp>
        <p:nvSpPr>
          <p:cNvPr id="2" name="TextBox 1"/>
          <p:cNvSpPr txBox="1"/>
          <p:nvPr/>
        </p:nvSpPr>
        <p:spPr>
          <a:xfrm>
            <a:off x="673768" y="288758"/>
            <a:ext cx="10431379" cy="769441"/>
          </a:xfrm>
          <a:prstGeom prst="rect">
            <a:avLst/>
          </a:prstGeom>
          <a:noFill/>
        </p:spPr>
        <p:txBody>
          <a:bodyPr wrap="square" rtlCol="0">
            <a:spAutoFit/>
          </a:bodyPr>
          <a:lstStyle/>
          <a:p>
            <a:r>
              <a:rPr lang="en-GB" sz="4400" b="1" smtClean="0">
                <a:latin typeface="Flama Bold"/>
              </a:rPr>
              <a:t>Overview</a:t>
            </a:r>
            <a:endParaRPr lang="en-GB" sz="4400" b="1">
              <a:latin typeface="Flama Bold"/>
            </a:endParaRPr>
          </a:p>
        </p:txBody>
      </p:sp>
    </p:spTree>
    <p:extLst>
      <p:ext uri="{BB962C8B-B14F-4D97-AF65-F5344CB8AC3E}">
        <p14:creationId xmlns:p14="http://schemas.microsoft.com/office/powerpoint/2010/main" val="169350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560" y="836712"/>
            <a:ext cx="3293690" cy="1077218"/>
          </a:xfrm>
          <a:prstGeom prst="rect">
            <a:avLst/>
          </a:prstGeom>
          <a:solidFill>
            <a:schemeClr val="bg2">
              <a:lumMod val="90000"/>
            </a:schemeClr>
          </a:solidFill>
          <a:ln w="76200" cmpd="thickThin">
            <a:solidFill>
              <a:srgbClr val="00B050"/>
            </a:solidFill>
          </a:ln>
        </p:spPr>
        <p:txBody>
          <a:bodyPr wrap="square" rtlCol="0">
            <a:spAutoFit/>
          </a:bodyPr>
          <a:lstStyle/>
          <a:p>
            <a:pPr algn="ctr"/>
            <a:r>
              <a:rPr lang="en-GB" sz="3200" b="1" dirty="0">
                <a:solidFill>
                  <a:srgbClr val="00B050"/>
                </a:solidFill>
                <a:latin typeface="Flama"/>
              </a:rPr>
              <a:t>Love of</a:t>
            </a:r>
          </a:p>
          <a:p>
            <a:pPr algn="ctr"/>
            <a:r>
              <a:rPr lang="en-GB" sz="3200" b="1" dirty="0">
                <a:solidFill>
                  <a:srgbClr val="00B050"/>
                </a:solidFill>
                <a:latin typeface="Flama"/>
              </a:rPr>
              <a:t>nature</a:t>
            </a:r>
          </a:p>
        </p:txBody>
      </p:sp>
      <p:sp>
        <p:nvSpPr>
          <p:cNvPr id="5" name="TextBox 4"/>
          <p:cNvSpPr txBox="1"/>
          <p:nvPr/>
        </p:nvSpPr>
        <p:spPr>
          <a:xfrm>
            <a:off x="2267559"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Scope</a:t>
            </a:r>
          </a:p>
        </p:txBody>
      </p:sp>
      <p:cxnSp>
        <p:nvCxnSpPr>
          <p:cNvPr id="7" name="Straight Arrow Connector 6"/>
          <p:cNvCxnSpPr>
            <a:endCxn id="5" idx="0"/>
          </p:cNvCxnSpPr>
          <p:nvPr/>
        </p:nvCxnSpPr>
        <p:spPr>
          <a:xfrm>
            <a:off x="3743722" y="1913930"/>
            <a:ext cx="1" cy="259519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16452"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WWF</a:t>
            </a:r>
          </a:p>
        </p:txBody>
      </p:sp>
      <p:cxnSp>
        <p:nvCxnSpPr>
          <p:cNvPr id="13" name="Straight Arrow Connector 12"/>
          <p:cNvCxnSpPr/>
          <p:nvPr/>
        </p:nvCxnSpPr>
        <p:spPr>
          <a:xfrm>
            <a:off x="3982566" y="1930004"/>
            <a:ext cx="3904135" cy="243244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73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559"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Scope</a:t>
            </a:r>
          </a:p>
        </p:txBody>
      </p:sp>
      <p:cxnSp>
        <p:nvCxnSpPr>
          <p:cNvPr id="3" name="Straight Arrow Connector 2"/>
          <p:cNvCxnSpPr>
            <a:endCxn id="8" idx="0"/>
          </p:cNvCxnSpPr>
          <p:nvPr/>
        </p:nvCxnSpPr>
        <p:spPr>
          <a:xfrm>
            <a:off x="8192615" y="1930004"/>
            <a:ext cx="0" cy="257911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16452"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WWF</a:t>
            </a:r>
          </a:p>
        </p:txBody>
      </p:sp>
      <p:sp>
        <p:nvSpPr>
          <p:cNvPr id="9" name="TextBox 8"/>
          <p:cNvSpPr txBox="1"/>
          <p:nvPr/>
        </p:nvSpPr>
        <p:spPr>
          <a:xfrm>
            <a:off x="6499308" y="852786"/>
            <a:ext cx="3619249" cy="1569660"/>
          </a:xfrm>
          <a:prstGeom prst="rect">
            <a:avLst/>
          </a:prstGeom>
          <a:solidFill>
            <a:schemeClr val="bg2">
              <a:lumMod val="90000"/>
            </a:schemeClr>
          </a:solidFill>
          <a:ln w="76200" cmpd="thickThin">
            <a:solidFill>
              <a:srgbClr val="00B050"/>
            </a:solidFill>
          </a:ln>
        </p:spPr>
        <p:txBody>
          <a:bodyPr wrap="square" rtlCol="0">
            <a:spAutoFit/>
          </a:bodyPr>
          <a:lstStyle/>
          <a:p>
            <a:pPr algn="ctr"/>
            <a:r>
              <a:rPr lang="en-GB" sz="3200" b="1" dirty="0">
                <a:solidFill>
                  <a:srgbClr val="00B050"/>
                </a:solidFill>
                <a:latin typeface="Flama"/>
              </a:rPr>
              <a:t>Empowering disabled people</a:t>
            </a:r>
          </a:p>
        </p:txBody>
      </p:sp>
      <p:cxnSp>
        <p:nvCxnSpPr>
          <p:cNvPr id="15" name="Straight Arrow Connector 14"/>
          <p:cNvCxnSpPr/>
          <p:nvPr/>
        </p:nvCxnSpPr>
        <p:spPr>
          <a:xfrm flipH="1">
            <a:off x="3982566" y="2422446"/>
            <a:ext cx="3188255" cy="2005302"/>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82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560" y="836712"/>
            <a:ext cx="3293690" cy="1077218"/>
          </a:xfrm>
          <a:prstGeom prst="rect">
            <a:avLst/>
          </a:prstGeom>
          <a:solidFill>
            <a:schemeClr val="accent3">
              <a:lumMod val="40000"/>
              <a:lumOff val="60000"/>
            </a:schemeClr>
          </a:solidFill>
          <a:ln w="76200" cmpd="thickThin">
            <a:solidFill>
              <a:srgbClr val="00B050"/>
            </a:solidFill>
          </a:ln>
        </p:spPr>
        <p:txBody>
          <a:bodyPr wrap="square" rtlCol="0">
            <a:spAutoFit/>
          </a:bodyPr>
          <a:lstStyle/>
          <a:p>
            <a:pPr algn="ctr"/>
            <a:r>
              <a:rPr lang="en-GB" sz="3200" b="1" dirty="0">
                <a:solidFill>
                  <a:srgbClr val="00B050"/>
                </a:solidFill>
                <a:latin typeface="Flama"/>
              </a:rPr>
              <a:t>Love of</a:t>
            </a:r>
          </a:p>
          <a:p>
            <a:pPr algn="ctr"/>
            <a:r>
              <a:rPr lang="en-GB" sz="3200" b="1" dirty="0">
                <a:solidFill>
                  <a:srgbClr val="00B050"/>
                </a:solidFill>
                <a:latin typeface="Flama"/>
              </a:rPr>
              <a:t>nature</a:t>
            </a:r>
          </a:p>
        </p:txBody>
      </p:sp>
      <p:sp>
        <p:nvSpPr>
          <p:cNvPr id="5" name="TextBox 4"/>
          <p:cNvSpPr txBox="1"/>
          <p:nvPr/>
        </p:nvSpPr>
        <p:spPr>
          <a:xfrm>
            <a:off x="2267559"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Scope</a:t>
            </a:r>
          </a:p>
        </p:txBody>
      </p:sp>
      <p:cxnSp>
        <p:nvCxnSpPr>
          <p:cNvPr id="3" name="Straight Arrow Connector 2"/>
          <p:cNvCxnSpPr>
            <a:endCxn id="8" idx="0"/>
          </p:cNvCxnSpPr>
          <p:nvPr/>
        </p:nvCxnSpPr>
        <p:spPr>
          <a:xfrm>
            <a:off x="8192615" y="1930004"/>
            <a:ext cx="0" cy="257911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 idx="0"/>
          </p:cNvCxnSpPr>
          <p:nvPr/>
        </p:nvCxnSpPr>
        <p:spPr>
          <a:xfrm>
            <a:off x="3743722" y="1913930"/>
            <a:ext cx="1" cy="259519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16452"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WWF</a:t>
            </a:r>
          </a:p>
        </p:txBody>
      </p:sp>
      <p:sp>
        <p:nvSpPr>
          <p:cNvPr id="9" name="TextBox 8"/>
          <p:cNvSpPr txBox="1"/>
          <p:nvPr/>
        </p:nvSpPr>
        <p:spPr>
          <a:xfrm>
            <a:off x="6499309" y="852786"/>
            <a:ext cx="3293690" cy="1077218"/>
          </a:xfrm>
          <a:prstGeom prst="rect">
            <a:avLst/>
          </a:prstGeom>
          <a:solidFill>
            <a:schemeClr val="accent3">
              <a:lumMod val="40000"/>
              <a:lumOff val="60000"/>
            </a:schemeClr>
          </a:solidFill>
          <a:ln w="76200" cmpd="thickThin">
            <a:solidFill>
              <a:srgbClr val="00B050"/>
            </a:solidFill>
          </a:ln>
        </p:spPr>
        <p:txBody>
          <a:bodyPr wrap="square" rtlCol="0">
            <a:spAutoFit/>
          </a:bodyPr>
          <a:lstStyle/>
          <a:p>
            <a:pPr algn="ctr"/>
            <a:r>
              <a:rPr lang="en-GB" sz="3200" b="1" dirty="0">
                <a:solidFill>
                  <a:srgbClr val="00B050"/>
                </a:solidFill>
                <a:latin typeface="Flama"/>
              </a:rPr>
              <a:t>Empowering disabled people</a:t>
            </a:r>
          </a:p>
        </p:txBody>
      </p:sp>
      <p:cxnSp>
        <p:nvCxnSpPr>
          <p:cNvPr id="13" name="Straight Arrow Connector 12"/>
          <p:cNvCxnSpPr/>
          <p:nvPr/>
        </p:nvCxnSpPr>
        <p:spPr>
          <a:xfrm>
            <a:off x="3982566" y="1930004"/>
            <a:ext cx="3904135" cy="243244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82565" y="1995302"/>
            <a:ext cx="3904135" cy="243244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rot="780000">
            <a:off x="3714574" y="773744"/>
            <a:ext cx="4681165" cy="1944216"/>
          </a:xfrm>
          <a:prstGeom prst="roundRect">
            <a:avLst>
              <a:gd name="adj" fmla="val 13178"/>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r>
              <a:rPr lang="en-GB" sz="3600" dirty="0">
                <a:solidFill>
                  <a:schemeClr val="tx1">
                    <a:lumMod val="50000"/>
                    <a:lumOff val="50000"/>
                  </a:schemeClr>
                </a:solidFill>
                <a:latin typeface="Flama"/>
              </a:rPr>
              <a:t>Indistinguishable in their effectiveness</a:t>
            </a:r>
          </a:p>
        </p:txBody>
      </p:sp>
    </p:spTree>
    <p:extLst>
      <p:ext uri="{BB962C8B-B14F-4D97-AF65-F5344CB8AC3E}">
        <p14:creationId xmlns:p14="http://schemas.microsoft.com/office/powerpoint/2010/main" val="326017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560" y="836712"/>
            <a:ext cx="3293690" cy="1077218"/>
          </a:xfrm>
          <a:prstGeom prst="rect">
            <a:avLst/>
          </a:prstGeom>
          <a:solidFill>
            <a:schemeClr val="accent3">
              <a:lumMod val="40000"/>
              <a:lumOff val="60000"/>
            </a:schemeClr>
          </a:solidFill>
          <a:ln w="76200" cmpd="thickThin">
            <a:solidFill>
              <a:srgbClr val="00B050"/>
            </a:solidFill>
          </a:ln>
        </p:spPr>
        <p:txBody>
          <a:bodyPr wrap="square" rtlCol="0">
            <a:spAutoFit/>
          </a:bodyPr>
          <a:lstStyle/>
          <a:p>
            <a:pPr algn="ctr"/>
            <a:r>
              <a:rPr lang="en-GB" sz="3200" b="1" dirty="0">
                <a:solidFill>
                  <a:srgbClr val="00B050"/>
                </a:solidFill>
                <a:latin typeface="Flama"/>
              </a:rPr>
              <a:t>Love of</a:t>
            </a:r>
          </a:p>
          <a:p>
            <a:pPr algn="ctr"/>
            <a:r>
              <a:rPr lang="en-GB" sz="3200" b="1" dirty="0">
                <a:solidFill>
                  <a:srgbClr val="00B050"/>
                </a:solidFill>
                <a:latin typeface="Flama"/>
              </a:rPr>
              <a:t>nature</a:t>
            </a:r>
          </a:p>
        </p:txBody>
      </p:sp>
      <p:sp>
        <p:nvSpPr>
          <p:cNvPr id="5" name="TextBox 4"/>
          <p:cNvSpPr txBox="1"/>
          <p:nvPr/>
        </p:nvSpPr>
        <p:spPr>
          <a:xfrm>
            <a:off x="2267559"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Scope</a:t>
            </a:r>
          </a:p>
        </p:txBody>
      </p:sp>
      <p:cxnSp>
        <p:nvCxnSpPr>
          <p:cNvPr id="3" name="Straight Arrow Connector 2"/>
          <p:cNvCxnSpPr>
            <a:endCxn id="8" idx="0"/>
          </p:cNvCxnSpPr>
          <p:nvPr/>
        </p:nvCxnSpPr>
        <p:spPr>
          <a:xfrm>
            <a:off x="8192615" y="1930004"/>
            <a:ext cx="0" cy="257911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 idx="0"/>
          </p:cNvCxnSpPr>
          <p:nvPr/>
        </p:nvCxnSpPr>
        <p:spPr>
          <a:xfrm>
            <a:off x="3743722" y="1913930"/>
            <a:ext cx="1" cy="259519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16452"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WWF</a:t>
            </a:r>
          </a:p>
        </p:txBody>
      </p:sp>
      <p:sp>
        <p:nvSpPr>
          <p:cNvPr id="9" name="TextBox 8"/>
          <p:cNvSpPr txBox="1"/>
          <p:nvPr/>
        </p:nvSpPr>
        <p:spPr>
          <a:xfrm>
            <a:off x="6499309" y="852786"/>
            <a:ext cx="3293690" cy="1077218"/>
          </a:xfrm>
          <a:prstGeom prst="rect">
            <a:avLst/>
          </a:prstGeom>
          <a:solidFill>
            <a:schemeClr val="accent3">
              <a:lumMod val="40000"/>
              <a:lumOff val="60000"/>
            </a:schemeClr>
          </a:solidFill>
          <a:ln w="76200" cmpd="thickThin">
            <a:solidFill>
              <a:srgbClr val="00B050"/>
            </a:solidFill>
          </a:ln>
        </p:spPr>
        <p:txBody>
          <a:bodyPr wrap="square" rtlCol="0">
            <a:spAutoFit/>
          </a:bodyPr>
          <a:lstStyle/>
          <a:p>
            <a:pPr algn="ctr"/>
            <a:r>
              <a:rPr lang="en-GB" sz="3200" b="1" dirty="0">
                <a:solidFill>
                  <a:srgbClr val="00B050"/>
                </a:solidFill>
                <a:latin typeface="Flama"/>
              </a:rPr>
              <a:t>Empowering disabled people</a:t>
            </a:r>
          </a:p>
        </p:txBody>
      </p:sp>
      <p:cxnSp>
        <p:nvCxnSpPr>
          <p:cNvPr id="13" name="Straight Arrow Connector 12"/>
          <p:cNvCxnSpPr/>
          <p:nvPr/>
        </p:nvCxnSpPr>
        <p:spPr>
          <a:xfrm>
            <a:off x="3982566" y="1930004"/>
            <a:ext cx="3904135" cy="243244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82565" y="1995302"/>
            <a:ext cx="3904135" cy="243244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rot="780000">
            <a:off x="3714574" y="773744"/>
            <a:ext cx="4681165" cy="1944216"/>
          </a:xfrm>
          <a:prstGeom prst="roundRect">
            <a:avLst>
              <a:gd name="adj" fmla="val 13178"/>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r>
              <a:rPr lang="en-GB" sz="3600" dirty="0">
                <a:solidFill>
                  <a:schemeClr val="tx1">
                    <a:lumMod val="50000"/>
                    <a:lumOff val="50000"/>
                  </a:schemeClr>
                </a:solidFill>
                <a:latin typeface="Flama"/>
              </a:rPr>
              <a:t>Indistinguishable in their effectiveness</a:t>
            </a:r>
          </a:p>
        </p:txBody>
      </p:sp>
      <p:sp>
        <p:nvSpPr>
          <p:cNvPr id="11" name="TextBox 10"/>
          <p:cNvSpPr txBox="1"/>
          <p:nvPr/>
        </p:nvSpPr>
        <p:spPr>
          <a:xfrm>
            <a:off x="4458469" y="5288340"/>
            <a:ext cx="2952327" cy="1569660"/>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many other causes</a:t>
            </a:r>
          </a:p>
        </p:txBody>
      </p:sp>
    </p:spTree>
    <p:extLst>
      <p:ext uri="{BB962C8B-B14F-4D97-AF65-F5344CB8AC3E}">
        <p14:creationId xmlns:p14="http://schemas.microsoft.com/office/powerpoint/2010/main" val="207428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559"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Scope</a:t>
            </a:r>
          </a:p>
        </p:txBody>
      </p:sp>
      <p:cxnSp>
        <p:nvCxnSpPr>
          <p:cNvPr id="3" name="Straight Arrow Connector 2"/>
          <p:cNvCxnSpPr>
            <a:endCxn id="8" idx="0"/>
          </p:cNvCxnSpPr>
          <p:nvPr/>
        </p:nvCxnSpPr>
        <p:spPr>
          <a:xfrm>
            <a:off x="8192615" y="2152650"/>
            <a:ext cx="0" cy="235647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 idx="0"/>
          </p:cNvCxnSpPr>
          <p:nvPr/>
        </p:nvCxnSpPr>
        <p:spPr>
          <a:xfrm>
            <a:off x="3743722" y="2152650"/>
            <a:ext cx="1" cy="235647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16452"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WWF</a:t>
            </a:r>
          </a:p>
        </p:txBody>
      </p:sp>
      <p:cxnSp>
        <p:nvCxnSpPr>
          <p:cNvPr id="13" name="Straight Arrow Connector 12"/>
          <p:cNvCxnSpPr/>
          <p:nvPr/>
        </p:nvCxnSpPr>
        <p:spPr>
          <a:xfrm>
            <a:off x="4305300" y="2152650"/>
            <a:ext cx="3581400" cy="22098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82566" y="2152650"/>
            <a:ext cx="3713635" cy="227509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90750" y="434789"/>
            <a:ext cx="3583631" cy="1569660"/>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solidFill>
                  <a:srgbClr val="7030A0"/>
                </a:solidFill>
                <a:latin typeface="Flama"/>
              </a:rPr>
              <a:t>Economic case for supporting environment</a:t>
            </a:r>
          </a:p>
        </p:txBody>
      </p:sp>
      <p:sp>
        <p:nvSpPr>
          <p:cNvPr id="16" name="TextBox 15"/>
          <p:cNvSpPr txBox="1"/>
          <p:nvPr/>
        </p:nvSpPr>
        <p:spPr>
          <a:xfrm>
            <a:off x="6400801" y="434789"/>
            <a:ext cx="3583631" cy="1569660"/>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solidFill>
                  <a:srgbClr val="7030A0"/>
                </a:solidFill>
                <a:latin typeface="Flama"/>
              </a:rPr>
              <a:t>Economic case for supporting disabled people</a:t>
            </a:r>
          </a:p>
        </p:txBody>
      </p:sp>
      <p:sp>
        <p:nvSpPr>
          <p:cNvPr id="10" name="Rounded Rectangle 9"/>
          <p:cNvSpPr/>
          <p:nvPr/>
        </p:nvSpPr>
        <p:spPr>
          <a:xfrm rot="780000">
            <a:off x="3714574" y="773744"/>
            <a:ext cx="4681165" cy="1944216"/>
          </a:xfrm>
          <a:prstGeom prst="roundRect">
            <a:avLst>
              <a:gd name="adj" fmla="val 13178"/>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r>
              <a:rPr lang="en-GB" sz="3600" dirty="0">
                <a:solidFill>
                  <a:schemeClr val="tx1">
                    <a:lumMod val="50000"/>
                    <a:lumOff val="50000"/>
                  </a:schemeClr>
                </a:solidFill>
                <a:latin typeface="Flama"/>
              </a:rPr>
              <a:t>Indistinguishable in their (in)effectiveness</a:t>
            </a:r>
          </a:p>
        </p:txBody>
      </p:sp>
    </p:spTree>
    <p:extLst>
      <p:ext uri="{BB962C8B-B14F-4D97-AF65-F5344CB8AC3E}">
        <p14:creationId xmlns:p14="http://schemas.microsoft.com/office/powerpoint/2010/main" val="210878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559"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Scope</a:t>
            </a:r>
          </a:p>
        </p:txBody>
      </p:sp>
      <p:cxnSp>
        <p:nvCxnSpPr>
          <p:cNvPr id="3" name="Straight Arrow Connector 2"/>
          <p:cNvCxnSpPr>
            <a:endCxn id="8" idx="0"/>
          </p:cNvCxnSpPr>
          <p:nvPr/>
        </p:nvCxnSpPr>
        <p:spPr>
          <a:xfrm>
            <a:off x="8192615" y="2152650"/>
            <a:ext cx="0" cy="235647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 idx="0"/>
          </p:cNvCxnSpPr>
          <p:nvPr/>
        </p:nvCxnSpPr>
        <p:spPr>
          <a:xfrm>
            <a:off x="3743722" y="2152650"/>
            <a:ext cx="1" cy="235647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16452" y="4509120"/>
            <a:ext cx="2952327" cy="1077218"/>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WWF</a:t>
            </a:r>
          </a:p>
        </p:txBody>
      </p:sp>
      <p:cxnSp>
        <p:nvCxnSpPr>
          <p:cNvPr id="13" name="Straight Arrow Connector 12"/>
          <p:cNvCxnSpPr/>
          <p:nvPr/>
        </p:nvCxnSpPr>
        <p:spPr>
          <a:xfrm>
            <a:off x="4305300" y="2152650"/>
            <a:ext cx="3581400" cy="22098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82566" y="2152650"/>
            <a:ext cx="3713635" cy="227509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90750" y="434789"/>
            <a:ext cx="3583631" cy="1569660"/>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solidFill>
                  <a:srgbClr val="7030A0"/>
                </a:solidFill>
                <a:latin typeface="Flama"/>
              </a:rPr>
              <a:t>Economic case for supporting environment</a:t>
            </a:r>
          </a:p>
        </p:txBody>
      </p:sp>
      <p:sp>
        <p:nvSpPr>
          <p:cNvPr id="16" name="TextBox 15"/>
          <p:cNvSpPr txBox="1"/>
          <p:nvPr/>
        </p:nvSpPr>
        <p:spPr>
          <a:xfrm>
            <a:off x="6400801" y="434789"/>
            <a:ext cx="3583631" cy="1569660"/>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solidFill>
                  <a:srgbClr val="7030A0"/>
                </a:solidFill>
                <a:latin typeface="Flama"/>
              </a:rPr>
              <a:t>Economic case for supporting disabled people</a:t>
            </a:r>
          </a:p>
        </p:txBody>
      </p:sp>
      <p:sp>
        <p:nvSpPr>
          <p:cNvPr id="10" name="Rounded Rectangle 9"/>
          <p:cNvSpPr/>
          <p:nvPr/>
        </p:nvSpPr>
        <p:spPr>
          <a:xfrm rot="780000">
            <a:off x="3714574" y="773744"/>
            <a:ext cx="4681165" cy="1944216"/>
          </a:xfrm>
          <a:prstGeom prst="roundRect">
            <a:avLst>
              <a:gd name="adj" fmla="val 13178"/>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r>
              <a:rPr lang="en-GB" sz="3600" dirty="0">
                <a:solidFill>
                  <a:schemeClr val="tx1">
                    <a:lumMod val="50000"/>
                    <a:lumOff val="50000"/>
                  </a:schemeClr>
                </a:solidFill>
                <a:latin typeface="Flama"/>
              </a:rPr>
              <a:t>Indistinguishable in their (in)effectiveness</a:t>
            </a:r>
          </a:p>
        </p:txBody>
      </p:sp>
      <p:sp>
        <p:nvSpPr>
          <p:cNvPr id="12" name="TextBox 11"/>
          <p:cNvSpPr txBox="1"/>
          <p:nvPr/>
        </p:nvSpPr>
        <p:spPr>
          <a:xfrm>
            <a:off x="4458469" y="5288340"/>
            <a:ext cx="2952327" cy="1569660"/>
          </a:xfrm>
          <a:prstGeom prst="rect">
            <a:avLst/>
          </a:prstGeom>
          <a:solidFill>
            <a:schemeClr val="bg2">
              <a:lumMod val="90000"/>
            </a:schemeClr>
          </a:solidFill>
          <a:ln w="22225" cmpd="thickThin">
            <a:solidFill>
              <a:schemeClr val="accent4">
                <a:lumMod val="20000"/>
                <a:lumOff val="80000"/>
              </a:schemeClr>
            </a:solidFill>
          </a:ln>
        </p:spPr>
        <p:txBody>
          <a:bodyPr wrap="square" rtlCol="0">
            <a:spAutoFit/>
          </a:bodyPr>
          <a:lstStyle/>
          <a:p>
            <a:pPr algn="ctr"/>
            <a:r>
              <a:rPr lang="en-GB" sz="3200" dirty="0">
                <a:latin typeface="Flama"/>
              </a:rPr>
              <a:t>Support for many other causes</a:t>
            </a:r>
          </a:p>
        </p:txBody>
      </p:sp>
    </p:spTree>
    <p:extLst>
      <p:ext uri="{BB962C8B-B14F-4D97-AF65-F5344CB8AC3E}">
        <p14:creationId xmlns:p14="http://schemas.microsoft.com/office/powerpoint/2010/main" val="101874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306"/>
            <a:ext cx="10515600" cy="1325563"/>
          </a:xfrm>
        </p:spPr>
        <p:txBody>
          <a:bodyPr>
            <a:normAutofit fontScale="90000"/>
          </a:bodyPr>
          <a:lstStyle/>
          <a:p>
            <a:pPr>
              <a:lnSpc>
                <a:spcPct val="100000"/>
              </a:lnSpc>
            </a:pPr>
            <a:r>
              <a:rPr lang="en-GB" b="1" dirty="0">
                <a:latin typeface="Flama" pitchFamily="50" charset="0"/>
              </a:rPr>
              <a:t>Opportunity 1: Recognise the synergies between different policy areas</a:t>
            </a:r>
          </a:p>
        </p:txBody>
      </p:sp>
      <p:sp>
        <p:nvSpPr>
          <p:cNvPr id="3" name="Content Placeholder 2"/>
          <p:cNvSpPr>
            <a:spLocks noGrp="1"/>
          </p:cNvSpPr>
          <p:nvPr>
            <p:ph idx="1"/>
          </p:nvPr>
        </p:nvSpPr>
        <p:spPr>
          <a:xfrm>
            <a:off x="838200" y="1772463"/>
            <a:ext cx="10515600" cy="4351338"/>
          </a:xfrm>
        </p:spPr>
        <p:txBody>
          <a:bodyPr>
            <a:normAutofit/>
          </a:bodyPr>
          <a:lstStyle/>
          <a:p>
            <a:pPr>
              <a:lnSpc>
                <a:spcPct val="100000"/>
              </a:lnSpc>
            </a:pPr>
            <a:endParaRPr lang="en-GB" dirty="0">
              <a:latin typeface="Flama Bold"/>
            </a:endParaRPr>
          </a:p>
          <a:p>
            <a:pPr>
              <a:lnSpc>
                <a:spcPct val="100000"/>
              </a:lnSpc>
            </a:pPr>
            <a:r>
              <a:rPr lang="en-GB" dirty="0">
                <a:latin typeface="Flama Bold"/>
              </a:rPr>
              <a:t>Work across causes – the work of one will impact on the work of others.</a:t>
            </a:r>
          </a:p>
          <a:p>
            <a:pPr>
              <a:lnSpc>
                <a:spcPct val="100000"/>
              </a:lnSpc>
            </a:pPr>
            <a:r>
              <a:rPr lang="en-GB" dirty="0">
                <a:latin typeface="Flama Bold"/>
              </a:rPr>
              <a:t>Ambitious progress on some causes (e.g. climate change) may be impossible without concerted work across causes.</a:t>
            </a:r>
          </a:p>
          <a:p>
            <a:pPr>
              <a:lnSpc>
                <a:spcPct val="100000"/>
              </a:lnSpc>
            </a:pPr>
            <a:r>
              <a:rPr lang="en-GB" dirty="0">
                <a:latin typeface="Flama Bold"/>
              </a:rPr>
              <a:t>It’s not just about communication – what is people’s </a:t>
            </a:r>
            <a:r>
              <a:rPr lang="en-GB" i="1" dirty="0">
                <a:latin typeface="Flama Bold"/>
              </a:rPr>
              <a:t>experience</a:t>
            </a:r>
            <a:r>
              <a:rPr lang="en-GB" dirty="0">
                <a:latin typeface="Flama Bold"/>
              </a:rPr>
              <a:t>?</a:t>
            </a:r>
          </a:p>
        </p:txBody>
      </p:sp>
    </p:spTree>
    <p:extLst>
      <p:ext uri="{BB962C8B-B14F-4D97-AF65-F5344CB8AC3E}">
        <p14:creationId xmlns:p14="http://schemas.microsoft.com/office/powerpoint/2010/main" val="32656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953" y="1077507"/>
            <a:ext cx="10515600" cy="1325563"/>
          </a:xfrm>
        </p:spPr>
        <p:txBody>
          <a:bodyPr/>
          <a:lstStyle/>
          <a:p>
            <a:r>
              <a:rPr lang="en-GB" b="1" dirty="0">
                <a:latin typeface="Flama" pitchFamily="50" charset="0"/>
              </a:rPr>
              <a:t>Working in awareness of these synergies could:</a:t>
            </a:r>
          </a:p>
        </p:txBody>
      </p:sp>
      <p:sp>
        <p:nvSpPr>
          <p:cNvPr id="3" name="Content Placeholder 2"/>
          <p:cNvSpPr>
            <a:spLocks noGrp="1"/>
          </p:cNvSpPr>
          <p:nvPr>
            <p:ph idx="1"/>
          </p:nvPr>
        </p:nvSpPr>
        <p:spPr>
          <a:xfrm>
            <a:off x="944525" y="2654966"/>
            <a:ext cx="10515600" cy="4351338"/>
          </a:xfrm>
        </p:spPr>
        <p:txBody>
          <a:bodyPr>
            <a:normAutofit/>
          </a:bodyPr>
          <a:lstStyle/>
          <a:p>
            <a:pPr>
              <a:lnSpc>
                <a:spcPct val="100000"/>
              </a:lnSpc>
            </a:pPr>
            <a:endParaRPr lang="en-GB" dirty="0">
              <a:latin typeface="Flama Bold"/>
            </a:endParaRPr>
          </a:p>
          <a:p>
            <a:pPr>
              <a:lnSpc>
                <a:spcPct val="100000"/>
              </a:lnSpc>
            </a:pPr>
            <a:r>
              <a:rPr lang="en-GB" dirty="0">
                <a:latin typeface="Flama Bold"/>
              </a:rPr>
              <a:t>Help to build public concern about issues that are sometimes difficult to tackle head-on: climate change</a:t>
            </a:r>
          </a:p>
          <a:p>
            <a:pPr>
              <a:lnSpc>
                <a:spcPct val="100000"/>
              </a:lnSpc>
            </a:pPr>
            <a:r>
              <a:rPr lang="en-GB" dirty="0">
                <a:latin typeface="Flama Bold"/>
              </a:rPr>
              <a:t>Strengthen the values upon which civic participation, community cohesion and social concern are built</a:t>
            </a:r>
          </a:p>
          <a:p>
            <a:pPr>
              <a:lnSpc>
                <a:spcPct val="150000"/>
              </a:lnSpc>
            </a:pPr>
            <a:r>
              <a:rPr lang="en-GB" dirty="0">
                <a:latin typeface="Flama Bold"/>
              </a:rPr>
              <a:t>Increase public support for the work of government</a:t>
            </a:r>
          </a:p>
        </p:txBody>
      </p:sp>
    </p:spTree>
    <p:extLst>
      <p:ext uri="{BB962C8B-B14F-4D97-AF65-F5344CB8AC3E}">
        <p14:creationId xmlns:p14="http://schemas.microsoft.com/office/powerpoint/2010/main" val="413762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68" y="1357792"/>
            <a:ext cx="10515600" cy="4351338"/>
          </a:xfrm>
        </p:spPr>
        <p:txBody>
          <a:bodyPr>
            <a:normAutofit lnSpcReduction="10000"/>
          </a:bodyPr>
          <a:lstStyle/>
          <a:p>
            <a:pPr marL="0" indent="0">
              <a:lnSpc>
                <a:spcPct val="100000"/>
              </a:lnSpc>
              <a:buNone/>
            </a:pPr>
            <a:r>
              <a:rPr lang="en-GB" sz="3200" b="1" dirty="0">
                <a:latin typeface="Flama" pitchFamily="50" charset="0"/>
              </a:rPr>
              <a:t>Will it be possible to build public acceptance for ambitious action on climate change by working on climate change alone?</a:t>
            </a:r>
          </a:p>
          <a:p>
            <a:pPr marL="0" indent="0">
              <a:lnSpc>
                <a:spcPct val="100000"/>
              </a:lnSpc>
              <a:buNone/>
            </a:pPr>
            <a:endParaRPr lang="en-GB" sz="3200" b="1" dirty="0">
              <a:latin typeface="Flama" pitchFamily="50" charset="0"/>
            </a:endParaRPr>
          </a:p>
          <a:p>
            <a:pPr marL="0" indent="0">
              <a:lnSpc>
                <a:spcPct val="100000"/>
              </a:lnSpc>
              <a:buNone/>
            </a:pPr>
            <a:r>
              <a:rPr lang="en-GB" sz="3200" b="1" dirty="0">
                <a:latin typeface="Flama" pitchFamily="50" charset="0"/>
              </a:rPr>
              <a:t>Policy areas which are particularly salient in people’s day-to-day lives (e.g. health) will be especially important.</a:t>
            </a:r>
          </a:p>
          <a:p>
            <a:pPr marL="0" indent="0">
              <a:buNone/>
            </a:pPr>
            <a:endParaRPr lang="en-GB" dirty="0"/>
          </a:p>
        </p:txBody>
      </p:sp>
    </p:spTree>
    <p:extLst>
      <p:ext uri="{BB962C8B-B14F-4D97-AF65-F5344CB8AC3E}">
        <p14:creationId xmlns:p14="http://schemas.microsoft.com/office/powerpoint/2010/main" val="338459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08937"/>
            <a:ext cx="10515600" cy="4351338"/>
          </a:xfrm>
        </p:spPr>
        <p:txBody>
          <a:bodyPr>
            <a:normAutofit fontScale="92500" lnSpcReduction="10000"/>
          </a:bodyPr>
          <a:lstStyle/>
          <a:p>
            <a:pPr marL="0" indent="0">
              <a:lnSpc>
                <a:spcPct val="150000"/>
              </a:lnSpc>
              <a:buNone/>
            </a:pPr>
            <a:r>
              <a:rPr lang="en-GB" sz="3600" b="1" dirty="0">
                <a:solidFill>
                  <a:schemeClr val="bg1">
                    <a:lumMod val="75000"/>
                  </a:schemeClr>
                </a:solidFill>
                <a:latin typeface="Flama" pitchFamily="50" charset="0"/>
              </a:rPr>
              <a:t>People’s own values and how to engage them</a:t>
            </a:r>
          </a:p>
          <a:p>
            <a:pPr marL="0" indent="0">
              <a:lnSpc>
                <a:spcPct val="110000"/>
              </a:lnSpc>
              <a:buNone/>
            </a:pPr>
            <a:r>
              <a:rPr lang="en-GB" sz="3600" b="1" smtClean="0">
                <a:latin typeface="Flama" pitchFamily="50" charset="0"/>
              </a:rPr>
              <a:t>2. The </a:t>
            </a:r>
            <a:r>
              <a:rPr lang="en-GB" sz="3600" b="1" dirty="0">
                <a:latin typeface="Flama" pitchFamily="50" charset="0"/>
              </a:rPr>
              <a:t>values that social institutions are seen to encourage</a:t>
            </a:r>
          </a:p>
          <a:p>
            <a:pPr marL="0" indent="0">
              <a:lnSpc>
                <a:spcPct val="150000"/>
              </a:lnSpc>
              <a:buNone/>
            </a:pPr>
            <a:r>
              <a:rPr lang="en-GB" sz="3600" b="1" dirty="0">
                <a:solidFill>
                  <a:schemeClr val="bg1">
                    <a:lumMod val="75000"/>
                  </a:schemeClr>
                </a:solidFill>
                <a:latin typeface="Flama" pitchFamily="50" charset="0"/>
              </a:rPr>
              <a:t>People’s perceptions of others’ values</a:t>
            </a:r>
          </a:p>
          <a:p>
            <a:pPr marL="0" indent="0">
              <a:lnSpc>
                <a:spcPct val="150000"/>
              </a:lnSpc>
              <a:buNone/>
            </a:pPr>
            <a:r>
              <a:rPr lang="en-GB" sz="3600" b="1" dirty="0">
                <a:solidFill>
                  <a:schemeClr val="bg1">
                    <a:lumMod val="75000"/>
                  </a:schemeClr>
                </a:solidFill>
                <a:latin typeface="Flama" pitchFamily="50" charset="0"/>
              </a:rPr>
              <a:t>Useful new performance measures?</a:t>
            </a:r>
          </a:p>
        </p:txBody>
      </p:sp>
    </p:spTree>
    <p:extLst>
      <p:ext uri="{BB962C8B-B14F-4D97-AF65-F5344CB8AC3E}">
        <p14:creationId xmlns:p14="http://schemas.microsoft.com/office/powerpoint/2010/main" val="281554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wartz_spatial.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828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86103" y="0"/>
            <a:ext cx="4464762" cy="6729733"/>
          </a:xfrm>
          <a:prstGeom prst="rect">
            <a:avLst/>
          </a:prstGeom>
        </p:spPr>
      </p:pic>
      <p:sp>
        <p:nvSpPr>
          <p:cNvPr id="5" name="Rectangle 4"/>
          <p:cNvSpPr/>
          <p:nvPr/>
        </p:nvSpPr>
        <p:spPr>
          <a:xfrm>
            <a:off x="6411433" y="542260"/>
            <a:ext cx="15842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72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3948" y="786145"/>
            <a:ext cx="8953500" cy="5200650"/>
          </a:xfrm>
          <a:prstGeom prst="rect">
            <a:avLst/>
          </a:prstGeom>
        </p:spPr>
      </p:pic>
      <p:sp>
        <p:nvSpPr>
          <p:cNvPr id="5" name="Rectangle 4"/>
          <p:cNvSpPr/>
          <p:nvPr/>
        </p:nvSpPr>
        <p:spPr>
          <a:xfrm>
            <a:off x="4682314" y="1211696"/>
            <a:ext cx="5465134" cy="765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25801" y="2004012"/>
            <a:ext cx="595423" cy="47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042497" y="4285753"/>
            <a:ext cx="104951" cy="270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417097" y="1435395"/>
            <a:ext cx="371871" cy="2509284"/>
          </a:xfrm>
          <a:prstGeom prst="rect">
            <a:avLst/>
          </a:prstGeom>
          <a:solidFill>
            <a:schemeClr val="accent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767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5246"/>
            <a:ext cx="10515600" cy="1325563"/>
          </a:xfrm>
        </p:spPr>
        <p:txBody>
          <a:bodyPr>
            <a:normAutofit fontScale="90000"/>
          </a:bodyPr>
          <a:lstStyle/>
          <a:p>
            <a:pPr>
              <a:lnSpc>
                <a:spcPct val="100000"/>
              </a:lnSpc>
            </a:pPr>
            <a:r>
              <a:rPr lang="en-GB" b="1" dirty="0">
                <a:latin typeface="Flama" pitchFamily="50" charset="0"/>
              </a:rPr>
              <a:t>Opportunity 2: Work to better align institutional values with people’s own values</a:t>
            </a:r>
          </a:p>
        </p:txBody>
      </p:sp>
      <p:sp>
        <p:nvSpPr>
          <p:cNvPr id="3" name="Content Placeholder 2"/>
          <p:cNvSpPr>
            <a:spLocks noGrp="1"/>
          </p:cNvSpPr>
          <p:nvPr>
            <p:ph idx="1"/>
          </p:nvPr>
        </p:nvSpPr>
        <p:spPr>
          <a:xfrm>
            <a:off x="838200" y="2304091"/>
            <a:ext cx="10515600" cy="4351338"/>
          </a:xfrm>
        </p:spPr>
        <p:txBody>
          <a:bodyPr/>
          <a:lstStyle/>
          <a:p>
            <a:pPr>
              <a:lnSpc>
                <a:spcPct val="100000"/>
              </a:lnSpc>
            </a:pPr>
            <a:r>
              <a:rPr lang="en-GB" dirty="0">
                <a:latin typeface="Flama Bold"/>
              </a:rPr>
              <a:t>Claim the mandate of citizens’ own values (would require Scottish-specific survey)</a:t>
            </a:r>
          </a:p>
          <a:p>
            <a:pPr>
              <a:lnSpc>
                <a:spcPct val="100000"/>
              </a:lnSpc>
            </a:pPr>
            <a:r>
              <a:rPr lang="en-GB" dirty="0">
                <a:latin typeface="Flama Bold"/>
              </a:rPr>
              <a:t>Work across a range of key institutions (we’re beginning to work in this way at a municipal level in Manchester and Bristol)</a:t>
            </a:r>
          </a:p>
        </p:txBody>
      </p:sp>
    </p:spTree>
    <p:extLst>
      <p:ext uri="{BB962C8B-B14F-4D97-AF65-F5344CB8AC3E}">
        <p14:creationId xmlns:p14="http://schemas.microsoft.com/office/powerpoint/2010/main" val="267374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Flama" pitchFamily="50" charset="0"/>
              </a:rPr>
              <a:t>Working in this way could:</a:t>
            </a:r>
          </a:p>
        </p:txBody>
      </p:sp>
      <p:sp>
        <p:nvSpPr>
          <p:cNvPr id="3" name="Content Placeholder 2"/>
          <p:cNvSpPr>
            <a:spLocks noGrp="1"/>
          </p:cNvSpPr>
          <p:nvPr>
            <p:ph idx="1"/>
          </p:nvPr>
        </p:nvSpPr>
        <p:spPr>
          <a:xfrm>
            <a:off x="763772" y="1942584"/>
            <a:ext cx="10515600" cy="4351338"/>
          </a:xfrm>
        </p:spPr>
        <p:txBody>
          <a:bodyPr/>
          <a:lstStyle/>
          <a:p>
            <a:pPr>
              <a:lnSpc>
                <a:spcPct val="100000"/>
              </a:lnSpc>
            </a:pPr>
            <a:r>
              <a:rPr lang="en-GB" dirty="0">
                <a:latin typeface="Flama Bold"/>
              </a:rPr>
              <a:t>Increase public support for action on climate change, public health, social exclusion, inequality…</a:t>
            </a:r>
          </a:p>
          <a:p>
            <a:pPr>
              <a:lnSpc>
                <a:spcPct val="100000"/>
              </a:lnSpc>
            </a:pPr>
            <a:r>
              <a:rPr lang="en-GB" dirty="0">
                <a:latin typeface="Flama Bold"/>
              </a:rPr>
              <a:t>Increase motivation for pro-environmental behaviours</a:t>
            </a:r>
          </a:p>
          <a:p>
            <a:pPr>
              <a:lnSpc>
                <a:spcPct val="150000"/>
              </a:lnSpc>
            </a:pPr>
            <a:r>
              <a:rPr lang="en-GB" dirty="0">
                <a:latin typeface="Flama Bold"/>
              </a:rPr>
              <a:t>Reduce cultural estrangement and alienation</a:t>
            </a:r>
          </a:p>
          <a:p>
            <a:pPr>
              <a:lnSpc>
                <a:spcPct val="150000"/>
              </a:lnSpc>
            </a:pPr>
            <a:r>
              <a:rPr lang="en-GB" dirty="0">
                <a:latin typeface="Flama Bold"/>
              </a:rPr>
              <a:t>Improve public trust in government</a:t>
            </a:r>
          </a:p>
          <a:p>
            <a:pPr marL="0" indent="0">
              <a:lnSpc>
                <a:spcPct val="150000"/>
              </a:lnSpc>
              <a:buNone/>
            </a:pPr>
            <a:endParaRPr lang="en-GB" dirty="0">
              <a:latin typeface="Flama Bold"/>
            </a:endParaRPr>
          </a:p>
        </p:txBody>
      </p:sp>
    </p:spTree>
    <p:extLst>
      <p:ext uri="{BB962C8B-B14F-4D97-AF65-F5344CB8AC3E}">
        <p14:creationId xmlns:p14="http://schemas.microsoft.com/office/powerpoint/2010/main" val="396079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08937"/>
            <a:ext cx="10515600" cy="4351338"/>
          </a:xfrm>
        </p:spPr>
        <p:txBody>
          <a:bodyPr>
            <a:normAutofit fontScale="85000" lnSpcReduction="10000"/>
          </a:bodyPr>
          <a:lstStyle/>
          <a:p>
            <a:pPr marL="0" indent="0">
              <a:lnSpc>
                <a:spcPct val="150000"/>
              </a:lnSpc>
              <a:buNone/>
            </a:pPr>
            <a:r>
              <a:rPr lang="en-GB" sz="3600" b="1" dirty="0">
                <a:solidFill>
                  <a:schemeClr val="bg1">
                    <a:lumMod val="75000"/>
                  </a:schemeClr>
                </a:solidFill>
                <a:latin typeface="Flama" pitchFamily="50" charset="0"/>
              </a:rPr>
              <a:t>People’s own values and how to engage them</a:t>
            </a:r>
          </a:p>
          <a:p>
            <a:pPr marL="0" indent="0">
              <a:lnSpc>
                <a:spcPct val="110000"/>
              </a:lnSpc>
              <a:buNone/>
            </a:pPr>
            <a:r>
              <a:rPr lang="en-GB" sz="3600" b="1" dirty="0">
                <a:solidFill>
                  <a:schemeClr val="bg1">
                    <a:lumMod val="75000"/>
                  </a:schemeClr>
                </a:solidFill>
                <a:latin typeface="Flama" pitchFamily="50" charset="0"/>
              </a:rPr>
              <a:t>The values that social institutions are seen to encourage</a:t>
            </a:r>
          </a:p>
          <a:p>
            <a:pPr marL="0" indent="0">
              <a:lnSpc>
                <a:spcPct val="150000"/>
              </a:lnSpc>
              <a:buNone/>
            </a:pPr>
            <a:r>
              <a:rPr lang="en-GB" sz="3600" b="1" smtClean="0">
                <a:latin typeface="Flama" pitchFamily="50" charset="0"/>
              </a:rPr>
              <a:t>3. People’s </a:t>
            </a:r>
            <a:r>
              <a:rPr lang="en-GB" sz="3600" b="1" dirty="0">
                <a:latin typeface="Flama" pitchFamily="50" charset="0"/>
              </a:rPr>
              <a:t>perceptions of others’ values</a:t>
            </a:r>
          </a:p>
          <a:p>
            <a:pPr marL="0" indent="0">
              <a:lnSpc>
                <a:spcPct val="150000"/>
              </a:lnSpc>
              <a:buNone/>
            </a:pPr>
            <a:r>
              <a:rPr lang="en-GB" sz="3600" b="1" dirty="0">
                <a:solidFill>
                  <a:schemeClr val="bg1">
                    <a:lumMod val="75000"/>
                  </a:schemeClr>
                </a:solidFill>
                <a:latin typeface="Flama" pitchFamily="50" charset="0"/>
              </a:rPr>
              <a:t>Useful new performance measures?</a:t>
            </a:r>
          </a:p>
        </p:txBody>
      </p:sp>
    </p:spTree>
    <p:extLst>
      <p:ext uri="{BB962C8B-B14F-4D97-AF65-F5344CB8AC3E}">
        <p14:creationId xmlns:p14="http://schemas.microsoft.com/office/powerpoint/2010/main" val="35502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422667" y="73540"/>
            <a:ext cx="4823774" cy="6839186"/>
          </a:xfrm>
          <a:prstGeom prst="rect">
            <a:avLst/>
          </a:prstGeom>
        </p:spPr>
      </p:pic>
      <p:sp>
        <p:nvSpPr>
          <p:cNvPr id="10" name="Rectangle 9"/>
          <p:cNvSpPr/>
          <p:nvPr/>
        </p:nvSpPr>
        <p:spPr>
          <a:xfrm>
            <a:off x="3243531" y="5512279"/>
            <a:ext cx="1424161" cy="715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862150" y="128267"/>
            <a:ext cx="4464762" cy="6729733"/>
          </a:xfrm>
          <a:prstGeom prst="rect">
            <a:avLst/>
          </a:prstGeom>
        </p:spPr>
      </p:pic>
      <p:sp>
        <p:nvSpPr>
          <p:cNvPr id="2" name="Rectangle 1"/>
          <p:cNvSpPr/>
          <p:nvPr/>
        </p:nvSpPr>
        <p:spPr>
          <a:xfrm>
            <a:off x="3455581" y="606056"/>
            <a:ext cx="16693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530196" y="5592726"/>
            <a:ext cx="1220939" cy="77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9920177" y="1063256"/>
            <a:ext cx="1326264" cy="79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826642" y="73540"/>
            <a:ext cx="5805377" cy="671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863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422667" y="73540"/>
            <a:ext cx="4823774" cy="6839186"/>
          </a:xfrm>
          <a:prstGeom prst="rect">
            <a:avLst/>
          </a:prstGeom>
        </p:spPr>
      </p:pic>
      <p:sp>
        <p:nvSpPr>
          <p:cNvPr id="10" name="Rectangle 9"/>
          <p:cNvSpPr/>
          <p:nvPr/>
        </p:nvSpPr>
        <p:spPr>
          <a:xfrm>
            <a:off x="3243531" y="5512279"/>
            <a:ext cx="1424161" cy="715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862150" y="128267"/>
            <a:ext cx="4464762" cy="6729733"/>
          </a:xfrm>
          <a:prstGeom prst="rect">
            <a:avLst/>
          </a:prstGeom>
        </p:spPr>
      </p:pic>
      <p:sp>
        <p:nvSpPr>
          <p:cNvPr id="2" name="Rectangle 1"/>
          <p:cNvSpPr/>
          <p:nvPr/>
        </p:nvSpPr>
        <p:spPr>
          <a:xfrm>
            <a:off x="3455581" y="606056"/>
            <a:ext cx="166931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530196" y="5592726"/>
            <a:ext cx="1220939" cy="776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9920177" y="1063256"/>
            <a:ext cx="1326264" cy="79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766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414" y="0"/>
            <a:ext cx="11306175" cy="6810375"/>
          </a:xfrm>
          <a:prstGeom prst="rect">
            <a:avLst/>
          </a:prstGeom>
        </p:spPr>
      </p:pic>
      <p:sp>
        <p:nvSpPr>
          <p:cNvPr id="2" name="Rectangle 1"/>
          <p:cNvSpPr/>
          <p:nvPr/>
        </p:nvSpPr>
        <p:spPr>
          <a:xfrm>
            <a:off x="8272131" y="1943210"/>
            <a:ext cx="1679944" cy="393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52075" y="1335875"/>
            <a:ext cx="2190306" cy="2244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750055" y="3802631"/>
            <a:ext cx="2392326" cy="2400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080745" y="3802632"/>
            <a:ext cx="1669310" cy="108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575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GB" b="1" dirty="0">
                <a:latin typeface="Flama" pitchFamily="50" charset="0"/>
              </a:rPr>
              <a:t>Opportunity 3: Convey a more accurate perception of others’ values</a:t>
            </a:r>
          </a:p>
        </p:txBody>
      </p:sp>
      <p:sp>
        <p:nvSpPr>
          <p:cNvPr id="3" name="Content Placeholder 2"/>
          <p:cNvSpPr>
            <a:spLocks noGrp="1"/>
          </p:cNvSpPr>
          <p:nvPr>
            <p:ph idx="1"/>
          </p:nvPr>
        </p:nvSpPr>
        <p:spPr>
          <a:xfrm>
            <a:off x="763772" y="1942584"/>
            <a:ext cx="10515600" cy="4351338"/>
          </a:xfrm>
        </p:spPr>
        <p:txBody>
          <a:bodyPr/>
          <a:lstStyle/>
          <a:p>
            <a:pPr>
              <a:lnSpc>
                <a:spcPct val="100000"/>
              </a:lnSpc>
            </a:pPr>
            <a:r>
              <a:rPr lang="en-GB" dirty="0">
                <a:latin typeface="Flama Bold"/>
              </a:rPr>
              <a:t>Communicate a simple and important truth about what most people in Scotland value</a:t>
            </a:r>
          </a:p>
          <a:p>
            <a:pPr>
              <a:lnSpc>
                <a:spcPct val="100000"/>
              </a:lnSpc>
            </a:pPr>
            <a:r>
              <a:rPr lang="en-GB" dirty="0">
                <a:latin typeface="Flama Bold"/>
              </a:rPr>
              <a:t>Disseminate this through your work and through new collaborations</a:t>
            </a:r>
          </a:p>
        </p:txBody>
      </p:sp>
    </p:spTree>
    <p:extLst>
      <p:ext uri="{BB962C8B-B14F-4D97-AF65-F5344CB8AC3E}">
        <p14:creationId xmlns:p14="http://schemas.microsoft.com/office/powerpoint/2010/main" val="117461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Flama" pitchFamily="50" charset="0"/>
              </a:rPr>
              <a:t>Working in this way could:</a:t>
            </a:r>
          </a:p>
        </p:txBody>
      </p:sp>
      <p:sp>
        <p:nvSpPr>
          <p:cNvPr id="3" name="Content Placeholder 2"/>
          <p:cNvSpPr>
            <a:spLocks noGrp="1"/>
          </p:cNvSpPr>
          <p:nvPr>
            <p:ph idx="1"/>
          </p:nvPr>
        </p:nvSpPr>
        <p:spPr>
          <a:xfrm>
            <a:off x="763772" y="1942584"/>
            <a:ext cx="10515600" cy="4351338"/>
          </a:xfrm>
        </p:spPr>
        <p:txBody>
          <a:bodyPr/>
          <a:lstStyle/>
          <a:p>
            <a:pPr>
              <a:lnSpc>
                <a:spcPct val="100000"/>
              </a:lnSpc>
            </a:pPr>
            <a:r>
              <a:rPr lang="en-GB" dirty="0">
                <a:latin typeface="Flama Bold"/>
              </a:rPr>
              <a:t>Increase public support for action on climate change, public health, social exclusion &amp; inequality</a:t>
            </a:r>
          </a:p>
          <a:p>
            <a:pPr>
              <a:lnSpc>
                <a:spcPct val="150000"/>
              </a:lnSpc>
            </a:pPr>
            <a:r>
              <a:rPr lang="en-GB" dirty="0">
                <a:latin typeface="Flama Bold"/>
              </a:rPr>
              <a:t>Promote civic participation</a:t>
            </a:r>
          </a:p>
          <a:p>
            <a:pPr>
              <a:lnSpc>
                <a:spcPct val="150000"/>
              </a:lnSpc>
            </a:pPr>
            <a:r>
              <a:rPr lang="en-GB" dirty="0">
                <a:latin typeface="Flama Bold"/>
              </a:rPr>
              <a:t>Improve community cohesion</a:t>
            </a:r>
          </a:p>
          <a:p>
            <a:pPr>
              <a:lnSpc>
                <a:spcPct val="150000"/>
              </a:lnSpc>
            </a:pPr>
            <a:r>
              <a:rPr lang="en-GB" dirty="0">
                <a:latin typeface="Flama Bold"/>
              </a:rPr>
              <a:t>Reduce cultural estrangement and alienation</a:t>
            </a:r>
          </a:p>
        </p:txBody>
      </p:sp>
    </p:spTree>
    <p:extLst>
      <p:ext uri="{BB962C8B-B14F-4D97-AF65-F5344CB8AC3E}">
        <p14:creationId xmlns:p14="http://schemas.microsoft.com/office/powerpoint/2010/main" val="1866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Flama Bold"/>
              </a:rPr>
              <a:t>Four opportunities</a:t>
            </a:r>
          </a:p>
        </p:txBody>
      </p:sp>
      <p:sp>
        <p:nvSpPr>
          <p:cNvPr id="3" name="Content Placeholder 2"/>
          <p:cNvSpPr>
            <a:spLocks noGrp="1"/>
          </p:cNvSpPr>
          <p:nvPr>
            <p:ph idx="1"/>
          </p:nvPr>
        </p:nvSpPr>
        <p:spPr/>
        <p:txBody>
          <a:bodyPr/>
          <a:lstStyle/>
          <a:p>
            <a:r>
              <a:rPr lang="en-GB" sz="3200" b="1" dirty="0">
                <a:latin typeface="Flama" pitchFamily="50" charset="0"/>
              </a:rPr>
              <a:t>Recognise the synergies between different policy areas, established by a values-perspective</a:t>
            </a:r>
          </a:p>
          <a:p>
            <a:r>
              <a:rPr lang="en-GB" sz="3200" b="1" dirty="0">
                <a:latin typeface="Flama" pitchFamily="50" charset="0"/>
              </a:rPr>
              <a:t>Work to better align institutional values with people’s own values</a:t>
            </a:r>
          </a:p>
          <a:p>
            <a:r>
              <a:rPr lang="en-GB" sz="3200" b="1" dirty="0">
                <a:latin typeface="Flama" pitchFamily="50" charset="0"/>
              </a:rPr>
              <a:t>Convey a more accurate perception of others’ values</a:t>
            </a:r>
          </a:p>
          <a:p>
            <a:r>
              <a:rPr lang="en-GB" sz="3200" b="1" dirty="0">
                <a:latin typeface="Flama" pitchFamily="50" charset="0"/>
              </a:rPr>
              <a:t>Develop new indicators of performance</a:t>
            </a:r>
          </a:p>
          <a:p>
            <a:endParaRPr lang="en-GB" dirty="0"/>
          </a:p>
        </p:txBody>
      </p:sp>
    </p:spTree>
    <p:extLst>
      <p:ext uri="{BB962C8B-B14F-4D97-AF65-F5344CB8AC3E}">
        <p14:creationId xmlns:p14="http://schemas.microsoft.com/office/powerpoint/2010/main" val="4135294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08937"/>
            <a:ext cx="10515600" cy="4351338"/>
          </a:xfrm>
        </p:spPr>
        <p:txBody>
          <a:bodyPr>
            <a:normAutofit fontScale="92500"/>
          </a:bodyPr>
          <a:lstStyle/>
          <a:p>
            <a:pPr marL="0" indent="0">
              <a:lnSpc>
                <a:spcPct val="150000"/>
              </a:lnSpc>
              <a:buNone/>
            </a:pPr>
            <a:r>
              <a:rPr lang="en-GB" sz="3600" b="1" dirty="0">
                <a:solidFill>
                  <a:schemeClr val="bg1">
                    <a:lumMod val="75000"/>
                  </a:schemeClr>
                </a:solidFill>
                <a:latin typeface="Flama" pitchFamily="50" charset="0"/>
              </a:rPr>
              <a:t>People’s own values</a:t>
            </a:r>
          </a:p>
          <a:p>
            <a:pPr marL="0" indent="0">
              <a:lnSpc>
                <a:spcPct val="110000"/>
              </a:lnSpc>
              <a:buNone/>
            </a:pPr>
            <a:r>
              <a:rPr lang="en-GB" sz="3600" b="1" dirty="0">
                <a:solidFill>
                  <a:schemeClr val="bg1">
                    <a:lumMod val="75000"/>
                  </a:schemeClr>
                </a:solidFill>
                <a:latin typeface="Flama" pitchFamily="50" charset="0"/>
              </a:rPr>
              <a:t>The values that social institutions are seen to encourage</a:t>
            </a:r>
          </a:p>
          <a:p>
            <a:pPr marL="0" indent="0">
              <a:lnSpc>
                <a:spcPct val="150000"/>
              </a:lnSpc>
              <a:buNone/>
            </a:pPr>
            <a:r>
              <a:rPr lang="en-GB" sz="3600" b="1" dirty="0">
                <a:solidFill>
                  <a:schemeClr val="bg1">
                    <a:lumMod val="75000"/>
                  </a:schemeClr>
                </a:solidFill>
                <a:latin typeface="Flama" pitchFamily="50" charset="0"/>
              </a:rPr>
              <a:t>People’s perceptions of others’ values</a:t>
            </a:r>
          </a:p>
          <a:p>
            <a:pPr marL="0" indent="0">
              <a:lnSpc>
                <a:spcPct val="150000"/>
              </a:lnSpc>
              <a:buNone/>
            </a:pPr>
            <a:r>
              <a:rPr lang="en-GB" sz="3600" b="1" smtClean="0">
                <a:latin typeface="Flama" pitchFamily="50" charset="0"/>
              </a:rPr>
              <a:t>4. Useful </a:t>
            </a:r>
            <a:r>
              <a:rPr lang="en-GB" sz="3600" b="1" dirty="0">
                <a:latin typeface="Flama" pitchFamily="50" charset="0"/>
              </a:rPr>
              <a:t>new performance measures?</a:t>
            </a:r>
          </a:p>
        </p:txBody>
      </p:sp>
    </p:spTree>
    <p:extLst>
      <p:ext uri="{BB962C8B-B14F-4D97-AF65-F5344CB8AC3E}">
        <p14:creationId xmlns:p14="http://schemas.microsoft.com/office/powerpoint/2010/main" val="37189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GB" b="1" dirty="0">
                <a:latin typeface="Flama" pitchFamily="50" charset="0"/>
              </a:rPr>
              <a:t>Opportunity 4: Performance indicators</a:t>
            </a:r>
          </a:p>
        </p:txBody>
      </p:sp>
      <p:sp>
        <p:nvSpPr>
          <p:cNvPr id="3" name="Content Placeholder 2"/>
          <p:cNvSpPr>
            <a:spLocks noGrp="1"/>
          </p:cNvSpPr>
          <p:nvPr>
            <p:ph idx="1"/>
          </p:nvPr>
        </p:nvSpPr>
        <p:spPr>
          <a:xfrm>
            <a:off x="763772" y="1942584"/>
            <a:ext cx="10515600" cy="3214207"/>
          </a:xfrm>
        </p:spPr>
        <p:txBody>
          <a:bodyPr/>
          <a:lstStyle/>
          <a:p>
            <a:pPr>
              <a:lnSpc>
                <a:spcPct val="100000"/>
              </a:lnSpc>
            </a:pPr>
            <a:r>
              <a:rPr lang="en-GB" i="1" dirty="0">
                <a:latin typeface="Flama Bold"/>
              </a:rPr>
              <a:t>To what extent </a:t>
            </a:r>
            <a:r>
              <a:rPr lang="en-GB" dirty="0">
                <a:latin typeface="Flama Bold"/>
              </a:rPr>
              <a:t>are the values that people in Scotland hold to be most important seen to be encouraged by the Scottish Government? </a:t>
            </a:r>
            <a:endParaRPr lang="en-GB" i="1" dirty="0">
              <a:latin typeface="Flama Bold"/>
            </a:endParaRPr>
          </a:p>
          <a:p>
            <a:pPr>
              <a:lnSpc>
                <a:spcPct val="100000"/>
              </a:lnSpc>
            </a:pPr>
            <a:r>
              <a:rPr lang="en-GB" i="1" dirty="0">
                <a:latin typeface="Flama Bold"/>
              </a:rPr>
              <a:t>How</a:t>
            </a:r>
            <a:r>
              <a:rPr lang="en-GB" dirty="0">
                <a:latin typeface="Flama Bold"/>
              </a:rPr>
              <a:t> accurate is a typical person’s understanding about the values that fellow citizens hold to be important? </a:t>
            </a:r>
          </a:p>
        </p:txBody>
      </p:sp>
    </p:spTree>
    <p:extLst>
      <p:ext uri="{BB962C8B-B14F-4D97-AF65-F5344CB8AC3E}">
        <p14:creationId xmlns:p14="http://schemas.microsoft.com/office/powerpoint/2010/main" val="30078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911"/>
            <a:ext cx="10515600" cy="1325563"/>
          </a:xfrm>
        </p:spPr>
        <p:txBody>
          <a:bodyPr/>
          <a:lstStyle/>
          <a:p>
            <a:r>
              <a:rPr lang="en-GB" b="1" dirty="0">
                <a:latin typeface="Flama" pitchFamily="50" charset="0"/>
              </a:rPr>
              <a:t>Thanks!</a:t>
            </a:r>
          </a:p>
        </p:txBody>
      </p:sp>
      <p:sp>
        <p:nvSpPr>
          <p:cNvPr id="3" name="Content Placeholder 2"/>
          <p:cNvSpPr>
            <a:spLocks noGrp="1"/>
          </p:cNvSpPr>
          <p:nvPr>
            <p:ph idx="1"/>
          </p:nvPr>
        </p:nvSpPr>
        <p:spPr>
          <a:xfrm>
            <a:off x="838200" y="3678865"/>
            <a:ext cx="10515600" cy="2498098"/>
          </a:xfrm>
        </p:spPr>
        <p:txBody>
          <a:bodyPr/>
          <a:lstStyle/>
          <a:p>
            <a:pPr marL="0" indent="0">
              <a:buNone/>
            </a:pPr>
            <a:endParaRPr lang="en-GB" dirty="0"/>
          </a:p>
          <a:p>
            <a:pPr marL="0" indent="0" algn="r">
              <a:buNone/>
            </a:pPr>
            <a:r>
              <a:rPr lang="en-GB" b="1" dirty="0">
                <a:latin typeface="Flama" pitchFamily="50" charset="0"/>
              </a:rPr>
              <a:t>Tom Crompton</a:t>
            </a:r>
          </a:p>
          <a:p>
            <a:pPr marL="0" indent="0" algn="r">
              <a:buNone/>
            </a:pPr>
            <a:r>
              <a:rPr lang="en-GB" dirty="0">
                <a:latin typeface="Flama" pitchFamily="50" charset="0"/>
              </a:rPr>
              <a:t>tcrompton@commoncausefoundation.org</a:t>
            </a:r>
          </a:p>
        </p:txBody>
      </p:sp>
    </p:spTree>
    <p:extLst>
      <p:ext uri="{BB962C8B-B14F-4D97-AF65-F5344CB8AC3E}">
        <p14:creationId xmlns:p14="http://schemas.microsoft.com/office/powerpoint/2010/main" val="42119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Flama Bold"/>
              </a:rPr>
              <a:t>Two questions</a:t>
            </a:r>
          </a:p>
        </p:txBody>
      </p:sp>
      <p:sp>
        <p:nvSpPr>
          <p:cNvPr id="3" name="Content Placeholder 2"/>
          <p:cNvSpPr>
            <a:spLocks noGrp="1"/>
          </p:cNvSpPr>
          <p:nvPr>
            <p:ph idx="1"/>
          </p:nvPr>
        </p:nvSpPr>
        <p:spPr/>
        <p:txBody>
          <a:bodyPr>
            <a:normAutofit/>
          </a:bodyPr>
          <a:lstStyle/>
          <a:p>
            <a:pPr marL="0" indent="0">
              <a:buNone/>
            </a:pPr>
            <a:r>
              <a:rPr lang="en-GB" sz="3600" b="1" dirty="0">
                <a:latin typeface="FlamaLight"/>
              </a:rPr>
              <a:t>How might your own organisation or community respond to these opportunities?</a:t>
            </a:r>
          </a:p>
          <a:p>
            <a:pPr marL="0" indent="0">
              <a:buNone/>
            </a:pPr>
            <a:endParaRPr lang="en-GB" sz="3600" b="1" dirty="0">
              <a:latin typeface="FlamaLight"/>
            </a:endParaRPr>
          </a:p>
          <a:p>
            <a:pPr marL="0" indent="0">
              <a:buNone/>
            </a:pPr>
            <a:r>
              <a:rPr lang="en-GB" sz="3600" b="1" dirty="0">
                <a:latin typeface="FlamaLight"/>
              </a:rPr>
              <a:t>What new collaborations might you establish in pursuing these opportunities?</a:t>
            </a:r>
          </a:p>
        </p:txBody>
      </p:sp>
    </p:spTree>
    <p:extLst>
      <p:ext uri="{BB962C8B-B14F-4D97-AF65-F5344CB8AC3E}">
        <p14:creationId xmlns:p14="http://schemas.microsoft.com/office/powerpoint/2010/main" val="232001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02" y="964388"/>
            <a:ext cx="10515600" cy="4351338"/>
          </a:xfrm>
        </p:spPr>
        <p:txBody>
          <a:bodyPr>
            <a:normAutofit fontScale="92500" lnSpcReduction="10000"/>
          </a:bodyPr>
          <a:lstStyle/>
          <a:p>
            <a:pPr marL="0" indent="0">
              <a:lnSpc>
                <a:spcPct val="150000"/>
              </a:lnSpc>
              <a:buNone/>
            </a:pPr>
            <a:r>
              <a:rPr lang="en-GB" sz="3600" b="1" smtClean="0">
                <a:latin typeface="Flama" pitchFamily="50" charset="0"/>
              </a:rPr>
              <a:t>1. People’s </a:t>
            </a:r>
            <a:r>
              <a:rPr lang="en-GB" sz="3600" b="1" dirty="0">
                <a:latin typeface="Flama" pitchFamily="50" charset="0"/>
              </a:rPr>
              <a:t>own values and how to engage them</a:t>
            </a:r>
          </a:p>
          <a:p>
            <a:pPr marL="0" indent="0">
              <a:lnSpc>
                <a:spcPct val="110000"/>
              </a:lnSpc>
              <a:buNone/>
            </a:pPr>
            <a:r>
              <a:rPr lang="en-GB" sz="3600" b="1" dirty="0">
                <a:solidFill>
                  <a:schemeClr val="bg1">
                    <a:lumMod val="75000"/>
                  </a:schemeClr>
                </a:solidFill>
                <a:latin typeface="Flama" pitchFamily="50" charset="0"/>
              </a:rPr>
              <a:t>The values that social institutions are seen to encourage</a:t>
            </a:r>
          </a:p>
          <a:p>
            <a:pPr marL="0" indent="0">
              <a:lnSpc>
                <a:spcPct val="150000"/>
              </a:lnSpc>
              <a:buNone/>
            </a:pPr>
            <a:r>
              <a:rPr lang="en-GB" sz="3600" b="1" dirty="0">
                <a:solidFill>
                  <a:schemeClr val="bg1">
                    <a:lumMod val="75000"/>
                  </a:schemeClr>
                </a:solidFill>
                <a:latin typeface="Flama" pitchFamily="50" charset="0"/>
              </a:rPr>
              <a:t>People’s perceptions of others’ values</a:t>
            </a:r>
          </a:p>
          <a:p>
            <a:pPr marL="0" indent="0">
              <a:lnSpc>
                <a:spcPct val="150000"/>
              </a:lnSpc>
              <a:buNone/>
            </a:pPr>
            <a:r>
              <a:rPr lang="en-GB" sz="3600" b="1" dirty="0">
                <a:solidFill>
                  <a:schemeClr val="bg1">
                    <a:lumMod val="75000"/>
                  </a:schemeClr>
                </a:solidFill>
                <a:latin typeface="Flama" pitchFamily="50" charset="0"/>
              </a:rPr>
              <a:t>Useful new performance measures?</a:t>
            </a:r>
          </a:p>
        </p:txBody>
      </p:sp>
    </p:spTree>
    <p:extLst>
      <p:ext uri="{BB962C8B-B14F-4D97-AF65-F5344CB8AC3E}">
        <p14:creationId xmlns:p14="http://schemas.microsoft.com/office/powerpoint/2010/main" val="31169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86103" y="0"/>
            <a:ext cx="4464762" cy="6729733"/>
          </a:xfrm>
          <a:prstGeom prst="rect">
            <a:avLst/>
          </a:prstGeom>
        </p:spPr>
      </p:pic>
      <p:sp>
        <p:nvSpPr>
          <p:cNvPr id="5" name="Rectangle 4"/>
          <p:cNvSpPr/>
          <p:nvPr/>
        </p:nvSpPr>
        <p:spPr>
          <a:xfrm>
            <a:off x="6411433" y="542260"/>
            <a:ext cx="1584251" cy="978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468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earodriguez.files.wordpress.com/2014/01/wwf-log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45629" y="517820"/>
            <a:ext cx="2866614" cy="325983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scope.org.uk/Scope/media/Documents/About%20us/Scope-logo-1000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172" y="844211"/>
            <a:ext cx="4938453" cy="29334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upload.wikimedia.org/wikipedia/en/thumb/8/81/Cabinet_Office_logo.svg/1280px-Cabinet_Office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9702" y="4272555"/>
            <a:ext cx="4040373" cy="153092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leonardcheshire.org/sites/default/files/NESTA_LOGO_RGB_jpg%20(1)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353" y="4570266"/>
            <a:ext cx="4646643" cy="107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28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2291316" y="739545"/>
            <a:ext cx="9900684" cy="5195429"/>
          </a:xfrm>
        </p:spPr>
        <p:txBody>
          <a:bodyPr>
            <a:normAutofit fontScale="92500"/>
          </a:bodyPr>
          <a:lstStyle/>
          <a:p>
            <a:pPr marL="0" indent="0">
              <a:lnSpc>
                <a:spcPct val="150000"/>
              </a:lnSpc>
              <a:buNone/>
            </a:pPr>
            <a:r>
              <a:rPr lang="en-US" sz="3200" b="1" dirty="0">
                <a:latin typeface="Flama" pitchFamily="50" charset="0"/>
                <a:ea typeface="ＭＳ Ｐゴシック" charset="0"/>
                <a:cs typeface="FlamaLight"/>
              </a:rPr>
              <a:t>Concern about…</a:t>
            </a:r>
          </a:p>
          <a:p>
            <a:pPr marL="0" indent="0">
              <a:lnSpc>
                <a:spcPct val="150000"/>
              </a:lnSpc>
              <a:buNone/>
            </a:pPr>
            <a:r>
              <a:rPr lang="en-US" sz="3200" b="1" dirty="0">
                <a:latin typeface="Flama" pitchFamily="50" charset="0"/>
                <a:ea typeface="ＭＳ Ｐゴシック" charset="0"/>
                <a:cs typeface="FlamaLight"/>
              </a:rPr>
              <a:t>…poverty in the UK</a:t>
            </a:r>
          </a:p>
          <a:p>
            <a:pPr marL="0" indent="0">
              <a:lnSpc>
                <a:spcPct val="150000"/>
              </a:lnSpc>
              <a:buNone/>
            </a:pPr>
            <a:r>
              <a:rPr lang="en-US" sz="3200" b="1" dirty="0">
                <a:latin typeface="Flama" pitchFamily="50" charset="0"/>
                <a:ea typeface="ＭＳ Ｐゴシック" charset="0"/>
                <a:cs typeface="FlamaLight"/>
              </a:rPr>
              <a:t>…child mortality in developing countries</a:t>
            </a:r>
            <a:endParaRPr lang="en-US" sz="3200" dirty="0">
              <a:latin typeface="Flama" pitchFamily="50" charset="0"/>
              <a:ea typeface="ＭＳ Ｐゴシック" charset="0"/>
              <a:cs typeface="FlamaLight"/>
            </a:endParaRPr>
          </a:p>
          <a:p>
            <a:pPr marL="0" indent="0">
              <a:lnSpc>
                <a:spcPct val="150000"/>
              </a:lnSpc>
              <a:buNone/>
            </a:pPr>
            <a:r>
              <a:rPr lang="en-US" sz="3200" b="1" dirty="0">
                <a:latin typeface="Flama" pitchFamily="50" charset="0"/>
                <a:ea typeface="ＭＳ Ｐゴシック" charset="0"/>
                <a:cs typeface="FlamaLight"/>
              </a:rPr>
              <a:t>…loss of the British countryside</a:t>
            </a:r>
          </a:p>
          <a:p>
            <a:pPr marL="0" indent="0">
              <a:lnSpc>
                <a:spcPct val="150000"/>
              </a:lnSpc>
              <a:buNone/>
            </a:pPr>
            <a:r>
              <a:rPr lang="en-US" sz="3200" b="1" dirty="0">
                <a:latin typeface="Flama" pitchFamily="50" charset="0"/>
                <a:ea typeface="ＭＳ Ｐゴシック" charset="0"/>
                <a:cs typeface="FlamaLight"/>
              </a:rPr>
              <a:t>…climate change</a:t>
            </a:r>
          </a:p>
          <a:p>
            <a:pPr marL="0" indent="0">
              <a:lnSpc>
                <a:spcPct val="150000"/>
              </a:lnSpc>
              <a:buNone/>
            </a:pPr>
            <a:r>
              <a:rPr lang="en-US" sz="3200" b="1" dirty="0">
                <a:solidFill>
                  <a:schemeClr val="bg1">
                    <a:lumMod val="75000"/>
                  </a:schemeClr>
                </a:solidFill>
                <a:latin typeface="Flama" pitchFamily="50" charset="0"/>
                <a:ea typeface="ＭＳ Ｐゴシック" charset="0"/>
                <a:cs typeface="FlamaLight"/>
              </a:rPr>
              <a:t>Civic participation</a:t>
            </a:r>
          </a:p>
          <a:p>
            <a:pPr marL="0" indent="0">
              <a:lnSpc>
                <a:spcPct val="150000"/>
              </a:lnSpc>
              <a:buNone/>
            </a:pPr>
            <a:endParaRPr lang="en-US" sz="2000" dirty="0">
              <a:latin typeface="FlamaLight"/>
              <a:ea typeface="ＭＳ Ｐゴシック" charset="0"/>
              <a:cs typeface="FlamaLight"/>
            </a:endParaRPr>
          </a:p>
          <a:p>
            <a:pPr marL="0" indent="0">
              <a:lnSpc>
                <a:spcPct val="150000"/>
              </a:lnSpc>
              <a:buNone/>
            </a:pPr>
            <a:endParaRPr lang="en-US" sz="2000" dirty="0">
              <a:latin typeface="FlamaLight"/>
              <a:ea typeface="ＭＳ Ｐゴシック" charset="0"/>
              <a:cs typeface="FlamaLight"/>
            </a:endParaRPr>
          </a:p>
        </p:txBody>
      </p:sp>
      <p:sp>
        <p:nvSpPr>
          <p:cNvPr id="3" name="Down Arrow 2"/>
          <p:cNvSpPr/>
          <p:nvPr/>
        </p:nvSpPr>
        <p:spPr>
          <a:xfrm flipV="1">
            <a:off x="1422992" y="1435394"/>
            <a:ext cx="648586" cy="394468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128993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548681"/>
            <a:ext cx="8352928" cy="5693866"/>
          </a:xfrm>
          <a:prstGeom prst="rect">
            <a:avLst/>
          </a:prstGeom>
        </p:spPr>
        <p:txBody>
          <a:bodyPr wrap="square">
            <a:spAutoFit/>
          </a:bodyPr>
          <a:lstStyle/>
          <a:p>
            <a:r>
              <a:rPr lang="en-GB" sz="3200" b="1" dirty="0">
                <a:solidFill>
                  <a:srgbClr val="FF0000"/>
                </a:solidFill>
                <a:latin typeface="Flama" pitchFamily="50" charset="0"/>
              </a:rPr>
              <a:t>Our work</a:t>
            </a:r>
            <a:endParaRPr lang="en-GB" sz="3200" dirty="0">
              <a:solidFill>
                <a:srgbClr val="FF0000"/>
              </a:solidFill>
              <a:latin typeface="Flama" pitchFamily="50" charset="0"/>
            </a:endParaRPr>
          </a:p>
          <a:p>
            <a:r>
              <a:rPr lang="en-GB" sz="3200" dirty="0">
                <a:latin typeface="Flama" pitchFamily="50" charset="0"/>
              </a:rPr>
              <a:t> </a:t>
            </a:r>
          </a:p>
          <a:p>
            <a:r>
              <a:rPr lang="en-GB" sz="2800" dirty="0">
                <a:latin typeface="Flama" pitchFamily="50" charset="0"/>
              </a:rPr>
              <a:t>The importance of environmental protection is still often overlooked and is not adequately reflected in planning and policy. One reason for this is that people’s inherent appreciation of, and love for, the natural world is often forgotten. Reminding people of the intrinsic importance that they attach to nature can help to address this problem.</a:t>
            </a:r>
          </a:p>
          <a:p>
            <a:r>
              <a:rPr lang="en-GB" sz="2000" dirty="0">
                <a:latin typeface="Cambria" panose="02040503050406030204" pitchFamily="18" charset="0"/>
              </a:rPr>
              <a:t> </a:t>
            </a:r>
          </a:p>
        </p:txBody>
      </p:sp>
    </p:spTree>
    <p:extLst>
      <p:ext uri="{BB962C8B-B14F-4D97-AF65-F5344CB8AC3E}">
        <p14:creationId xmlns:p14="http://schemas.microsoft.com/office/powerpoint/2010/main" val="350487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4|10.6|6|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8639</TotalTime>
  <Words>1554</Words>
  <Application>Microsoft Office PowerPoint</Application>
  <PresentationFormat>Custom</PresentationFormat>
  <Paragraphs>213</Paragraphs>
  <Slides>43</Slides>
  <Notes>19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Building commitment to social and environmental change: the role of values</vt:lpstr>
      <vt:lpstr>PowerPoint Presentation</vt:lpstr>
      <vt:lpstr>PowerPoint Presentation</vt:lpstr>
      <vt:lpstr>Four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Opportunity 1: Recognise the synergies between different policy areas</vt:lpstr>
      <vt:lpstr>Working in awareness of these synergies could:</vt:lpstr>
      <vt:lpstr>PowerPoint Presentation</vt:lpstr>
      <vt:lpstr>PowerPoint Presentation</vt:lpstr>
      <vt:lpstr>PowerPoint Presentation</vt:lpstr>
      <vt:lpstr>PowerPoint Presentation</vt:lpstr>
      <vt:lpstr>Opportunity 2: Work to better align institutional values with people’s own values</vt:lpstr>
      <vt:lpstr>Working in this way could:</vt:lpstr>
      <vt:lpstr>PowerPoint Presentation</vt:lpstr>
      <vt:lpstr>PowerPoint Presentation</vt:lpstr>
      <vt:lpstr>PowerPoint Presentation</vt:lpstr>
      <vt:lpstr>PowerPoint Presentation</vt:lpstr>
      <vt:lpstr>Opportunity 3: Convey a more accurate perception of others’ values</vt:lpstr>
      <vt:lpstr>Working in this way could:</vt:lpstr>
      <vt:lpstr>PowerPoint Presentation</vt:lpstr>
      <vt:lpstr>Opportunity 4: Performance indicators</vt:lpstr>
      <vt:lpstr>Thanks!</vt:lpstr>
      <vt:lpstr>Two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Crompton</dc:creator>
  <cp:lastModifiedBy>Cboeker</cp:lastModifiedBy>
  <cp:revision>103</cp:revision>
  <dcterms:created xsi:type="dcterms:W3CDTF">2016-03-03T13:40:16Z</dcterms:created>
  <dcterms:modified xsi:type="dcterms:W3CDTF">2016-11-03T15:53:54Z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A13878187</vt:lpwstr>
  </property>
  <property fmtid="{D5CDD505-2E9C-101B-9397-08002B2CF9AE}" pid="4" name="Objective-Title">
    <vt:lpwstr>Climate Change seminar - Tom Crompton 'Values' approach - external presentation - 16 March 2016</vt:lpwstr>
  </property>
  <property fmtid="{D5CDD505-2E9C-101B-9397-08002B2CF9AE}" pid="5" name="Objective-Comment">
    <vt:lpwstr>
    </vt:lpwstr>
  </property>
  <property fmtid="{D5CDD505-2E9C-101B-9397-08002B2CF9AE}" pid="6" name="Objective-CreationStamp">
    <vt:filetime>2016-03-31T15:24:45Z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2016-03-31T15:26:02Z</vt:filetime>
  </property>
  <property fmtid="{D5CDD505-2E9C-101B-9397-08002B2CF9AE}" pid="10" name="Objective-ModificationStamp">
    <vt:filetime>2016-03-31T15:26:03Z</vt:filetime>
  </property>
  <property fmtid="{D5CDD505-2E9C-101B-9397-08002B2CF9AE}" pid="11" name="Objective-Owner">
    <vt:lpwstr>Sagar, Deborah D (U418912)</vt:lpwstr>
  </property>
  <property fmtid="{D5CDD505-2E9C-101B-9397-08002B2CF9AE}" pid="12" name="Objective-Path">
    <vt:lpwstr>Objective Global Folder:SG File Plan:Agriculture, environment and natural resources:Environmental issues:Climate and weather:Research and analysis: Climate and weather:Climate Change: Research: Seminar Series 2012-2013: 2012-2017:</vt:lpwstr>
  </property>
  <property fmtid="{D5CDD505-2E9C-101B-9397-08002B2CF9AE}" pid="13" name="Objective-Parent">
    <vt:lpwstr>Climate Change: Research: Seminar Series 2012-2013: 2012-2017</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i4>2</vt:i4>
  </property>
  <property fmtid="{D5CDD505-2E9C-101B-9397-08002B2CF9AE}" pid="17" name="Objective-VersionComment">
    <vt:lpwstr>Version 2</vt:lpwstr>
  </property>
  <property fmtid="{D5CDD505-2E9C-101B-9397-08002B2CF9AE}" pid="18" name="Objective-FileNumber">
    <vt:lpwstr>
    </vt:lpwstr>
  </property>
  <property fmtid="{D5CDD505-2E9C-101B-9397-08002B2CF9AE}" pid="19" name="Objective-Classification">
    <vt:lpwstr>[Inherited - Not Protectively Marked]</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ies>
</file>