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22"/>
  </p:notesMasterIdLst>
  <p:sldIdLst>
    <p:sldId id="256" r:id="rId2"/>
    <p:sldId id="279" r:id="rId3"/>
    <p:sldId id="257" r:id="rId4"/>
    <p:sldId id="258" r:id="rId5"/>
    <p:sldId id="259" r:id="rId6"/>
    <p:sldId id="265" r:id="rId7"/>
    <p:sldId id="283" r:id="rId8"/>
    <p:sldId id="267" r:id="rId9"/>
    <p:sldId id="266" r:id="rId10"/>
    <p:sldId id="270" r:id="rId11"/>
    <p:sldId id="277" r:id="rId12"/>
    <p:sldId id="268" r:id="rId13"/>
    <p:sldId id="262" r:id="rId14"/>
    <p:sldId id="261" r:id="rId15"/>
    <p:sldId id="286" r:id="rId16"/>
    <p:sldId id="280" r:id="rId17"/>
    <p:sldId id="271" r:id="rId18"/>
    <p:sldId id="282" r:id="rId19"/>
    <p:sldId id="284" r:id="rId20"/>
    <p:sldId id="264" r:id="rId21"/>
  </p:sldIdLst>
  <p:sldSz cx="9144000" cy="6858000" type="screen4x3"/>
  <p:notesSz cx="6669088" cy="9928225"/>
  <p:embeddedFontLst>
    <p:embeddedFont>
      <p:font typeface="Rockwell" panose="02060603020205020403"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8" autoAdjust="0"/>
    <p:restoredTop sz="81441" autoAdjust="0"/>
  </p:normalViewPr>
  <p:slideViewPr>
    <p:cSldViewPr>
      <p:cViewPr>
        <p:scale>
          <a:sx n="71" d="100"/>
          <a:sy n="71" d="100"/>
        </p:scale>
        <p:origin x="-1326"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3" d="100"/>
          <a:sy n="73" d="100"/>
        </p:scale>
        <p:origin x="-2226" y="-10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8" y="0"/>
            <a:ext cx="2889938" cy="496411"/>
          </a:xfrm>
          <a:prstGeom prst="rect">
            <a:avLst/>
          </a:prstGeom>
        </p:spPr>
        <p:txBody>
          <a:bodyPr vert="horz" lIns="91440" tIns="45720" rIns="91440" bIns="45720" rtlCol="0"/>
          <a:lstStyle>
            <a:lvl1pPr algn="r">
              <a:defRPr sz="1200"/>
            </a:lvl1pPr>
          </a:lstStyle>
          <a:p>
            <a:fld id="{D2DE22FE-112C-431F-9DDE-CD39289A25F3}" type="datetimeFigureOut">
              <a:rPr lang="en-GB" smtClean="0"/>
              <a:t>22/04/2015</a:t>
            </a:fld>
            <a:endParaRPr lang="en-GB"/>
          </a:p>
        </p:txBody>
      </p:sp>
      <p:sp>
        <p:nvSpPr>
          <p:cNvPr id="4" name="Slide Image Placeholder 3"/>
          <p:cNvSpPr>
            <a:spLocks noGrp="1" noRot="1" noChangeAspect="1"/>
          </p:cNvSpPr>
          <p:nvPr>
            <p:ph type="sldImg" idx="2"/>
          </p:nvPr>
        </p:nvSpPr>
        <p:spPr>
          <a:xfrm>
            <a:off x="854075" y="744538"/>
            <a:ext cx="2624485" cy="19694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3235921"/>
            <a:ext cx="5335270" cy="5947688"/>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8" y="9430091"/>
            <a:ext cx="2889938" cy="496411"/>
          </a:xfrm>
          <a:prstGeom prst="rect">
            <a:avLst/>
          </a:prstGeom>
        </p:spPr>
        <p:txBody>
          <a:bodyPr vert="horz" lIns="91440" tIns="45720" rIns="91440" bIns="45720" rtlCol="0" anchor="b"/>
          <a:lstStyle>
            <a:lvl1pPr algn="r">
              <a:defRPr sz="1200"/>
            </a:lvl1pPr>
          </a:lstStyle>
          <a:p>
            <a:fld id="{1753ABBE-2A8D-4A41-BAF0-DA035AE1EB17}" type="slidenum">
              <a:rPr lang="en-GB" smtClean="0"/>
              <a:t>‹#›</a:t>
            </a:fld>
            <a:endParaRPr lang="en-GB"/>
          </a:p>
        </p:txBody>
      </p:sp>
    </p:spTree>
    <p:extLst>
      <p:ext uri="{BB962C8B-B14F-4D97-AF65-F5344CB8AC3E}">
        <p14:creationId xmlns:p14="http://schemas.microsoft.com/office/powerpoint/2010/main" val="2515021280"/>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endParaRPr lang="en-GB" sz="1600" baseline="0" dirty="0" smtClean="0"/>
          </a:p>
          <a:p>
            <a:r>
              <a:rPr lang="en-GB" sz="1600" dirty="0" smtClean="0"/>
              <a:t>This</a:t>
            </a:r>
            <a:r>
              <a:rPr lang="en-GB" sz="1600" baseline="0" dirty="0" smtClean="0"/>
              <a:t> is a quick overview of some of the ways that we at Transition University of St Andrews engage with our local and global communities, with the aim of sharing some project inspiration and ideas, and to reflect on some learning points. </a:t>
            </a:r>
          </a:p>
          <a:p>
            <a:endParaRPr lang="en-GB" sz="1600" baseline="0" dirty="0" smtClean="0"/>
          </a:p>
          <a:p>
            <a:r>
              <a:rPr lang="en-GB" sz="1600" baseline="0" dirty="0" smtClean="0"/>
              <a:t>Transition’s activities form part of a wider picture of a sustainable University of St Andrews, across our estates, governance, teaching and research</a:t>
            </a:r>
          </a:p>
          <a:p>
            <a:endParaRPr lang="en-GB" sz="1600" baseline="0"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1</a:t>
            </a:fld>
            <a:endParaRPr lang="en-GB"/>
          </a:p>
        </p:txBody>
      </p:sp>
    </p:spTree>
    <p:extLst>
      <p:ext uri="{BB962C8B-B14F-4D97-AF65-F5344CB8AC3E}">
        <p14:creationId xmlns:p14="http://schemas.microsoft.com/office/powerpoint/2010/main" val="325116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Tapping into existing external engagement networks makes</a:t>
            </a:r>
            <a:r>
              <a:rPr lang="en-GB" baseline="0" dirty="0" smtClean="0"/>
              <a:t> a lot of sense </a:t>
            </a:r>
          </a:p>
          <a:p>
            <a:endParaRPr lang="en-GB" baseline="0" dirty="0" smtClean="0"/>
          </a:p>
          <a:p>
            <a:r>
              <a:rPr lang="en-GB" baseline="0" dirty="0" smtClean="0"/>
              <a:t>The University has a lifelong learning community outreach arm called </a:t>
            </a:r>
            <a:r>
              <a:rPr lang="en-GB" dirty="0" smtClean="0"/>
              <a:t>Open Association, and Transition have contributed</a:t>
            </a:r>
            <a:r>
              <a:rPr lang="en-GB" baseline="0" dirty="0" smtClean="0"/>
              <a:t> a number of sessions on climate change, and carbon conversations via this network. </a:t>
            </a:r>
          </a:p>
          <a:p>
            <a:endParaRPr lang="en-GB" baseline="0" dirty="0" smtClean="0"/>
          </a:p>
          <a:p>
            <a:r>
              <a:rPr lang="en-GB" baseline="0" dirty="0" smtClean="0"/>
              <a:t>We have also given talks to schools and other community groups. </a:t>
            </a:r>
          </a:p>
          <a:p>
            <a:endParaRPr lang="en-GB" baseline="0" dirty="0" smtClean="0"/>
          </a:p>
          <a:p>
            <a:r>
              <a:rPr lang="en-GB" baseline="0" dirty="0" smtClean="0"/>
              <a:t>(about 5 seconds left)</a:t>
            </a:r>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10</a:t>
            </a:fld>
            <a:endParaRPr lang="en-GB"/>
          </a:p>
        </p:txBody>
      </p:sp>
    </p:spTree>
    <p:extLst>
      <p:ext uri="{BB962C8B-B14F-4D97-AF65-F5344CB8AC3E}">
        <p14:creationId xmlns:p14="http://schemas.microsoft.com/office/powerpoint/2010/main" val="134202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The St Andrews Botanic Garden is fabulous community hub which has helped us to </a:t>
            </a:r>
            <a:r>
              <a:rPr lang="en-GB" baseline="0" dirty="0" smtClean="0"/>
              <a:t>extend engagement beyond our usual followers.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a:t>
            </a:r>
            <a:r>
              <a:rPr lang="en-GB" baseline="0" dirty="0" smtClean="0"/>
              <a:t> have the use of a </a:t>
            </a:r>
            <a:r>
              <a:rPr lang="en-GB" dirty="0" smtClean="0"/>
              <a:t>Greenhouse for propagation for the edible</a:t>
            </a:r>
            <a:r>
              <a:rPr lang="en-GB" baseline="0" dirty="0" smtClean="0"/>
              <a:t> campus project. Hold Green Week events such as the Tree Folklore walk with an environmental poet, and attract a lot of families to our summer festivals in the garden.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11</a:t>
            </a:fld>
            <a:endParaRPr lang="en-GB"/>
          </a:p>
        </p:txBody>
      </p:sp>
    </p:spTree>
    <p:extLst>
      <p:ext uri="{BB962C8B-B14F-4D97-AF65-F5344CB8AC3E}">
        <p14:creationId xmlns:p14="http://schemas.microsoft.com/office/powerpoint/2010/main" val="112954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12</a:t>
            </a:fld>
            <a:endParaRPr lang="en-GB"/>
          </a:p>
        </p:txBody>
      </p:sp>
    </p:spTree>
    <p:extLst>
      <p:ext uri="{BB962C8B-B14F-4D97-AF65-F5344CB8AC3E}">
        <p14:creationId xmlns:p14="http://schemas.microsoft.com/office/powerpoint/2010/main" val="254014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Looking further afield, we’ve been</a:t>
            </a:r>
            <a:r>
              <a:rPr lang="en-GB" baseline="0" dirty="0" smtClean="0"/>
              <a:t> e</a:t>
            </a:r>
            <a:r>
              <a:rPr lang="en-GB" dirty="0" smtClean="0"/>
              <a:t>ngaging with the national Transition agenda, hosting a Transition Network Roadshow last October</a:t>
            </a:r>
          </a:p>
          <a:p>
            <a:endParaRPr lang="en-GB" dirty="0" smtClean="0"/>
          </a:p>
          <a:p>
            <a:r>
              <a:rPr lang="en-GB" dirty="0" err="1" smtClean="0"/>
              <a:t>Approx</a:t>
            </a:r>
            <a:r>
              <a:rPr lang="en-GB" dirty="0" smtClean="0"/>
              <a:t> 45 people from across Scotland</a:t>
            </a:r>
            <a:r>
              <a:rPr lang="en-GB" baseline="0" dirty="0" smtClean="0"/>
              <a:t> for two brilliant days of ideas exchange</a:t>
            </a:r>
            <a:endParaRPr lang="en-GB" dirty="0" smtClean="0"/>
          </a:p>
          <a:p>
            <a:endParaRPr lang="en-GB" dirty="0" smtClean="0"/>
          </a:p>
          <a:p>
            <a:r>
              <a:rPr lang="en-GB" baseline="0" dirty="0" smtClean="0"/>
              <a:t>This sparked further collaborations, leading a submission to the Smith Commission consultation post-referendum and have since engaged with Scottish Community Climate Action Network to facilitate further climate change action across Scotland</a:t>
            </a:r>
            <a:endParaRPr lang="en-GB" dirty="0" smtClean="0"/>
          </a:p>
          <a:p>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13</a:t>
            </a:fld>
            <a:endParaRPr lang="en-GB"/>
          </a:p>
        </p:txBody>
      </p:sp>
    </p:spTree>
    <p:extLst>
      <p:ext uri="{BB962C8B-B14F-4D97-AF65-F5344CB8AC3E}">
        <p14:creationId xmlns:p14="http://schemas.microsoft.com/office/powerpoint/2010/main" val="368988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Other universities come and visit to share ideas – this</a:t>
            </a:r>
            <a:r>
              <a:rPr lang="en-GB" baseline="0" dirty="0" smtClean="0"/>
              <a:t> is </a:t>
            </a:r>
            <a:r>
              <a:rPr lang="en-GB" dirty="0" smtClean="0"/>
              <a:t>Stirling </a:t>
            </a:r>
            <a:r>
              <a:rPr lang="en-GB" dirty="0" err="1" smtClean="0"/>
              <a:t>Uni</a:t>
            </a:r>
            <a:r>
              <a:rPr lang="en-GB" dirty="0" smtClean="0"/>
              <a:t> visiting </a:t>
            </a:r>
            <a:r>
              <a:rPr lang="en-GB" baseline="0" dirty="0" smtClean="0"/>
              <a:t>our edible campus spaces and beach, and we’ve recently been back up to a conference they hosted</a:t>
            </a:r>
          </a:p>
          <a:p>
            <a:endParaRPr lang="en-GB" baseline="0" dirty="0" smtClean="0"/>
          </a:p>
          <a:p>
            <a:r>
              <a:rPr lang="en-GB" baseline="0" dirty="0" smtClean="0"/>
              <a:t>Also welcomed visitors from University West of Scotland, Edinburgh, &amp; Aberdeen</a:t>
            </a:r>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14</a:t>
            </a:fld>
            <a:endParaRPr lang="en-GB"/>
          </a:p>
        </p:txBody>
      </p:sp>
    </p:spTree>
    <p:extLst>
      <p:ext uri="{BB962C8B-B14F-4D97-AF65-F5344CB8AC3E}">
        <p14:creationId xmlns:p14="http://schemas.microsoft.com/office/powerpoint/2010/main" val="302887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We are also active in engaging through critical reflection on our activities and dissemination of these reflections through  formal academic teaching activities, research publications and conferences  These allow analysis and reflection on our community engagement</a:t>
            </a:r>
          </a:p>
          <a:p>
            <a:endParaRPr lang="en-GB" dirty="0" smtClean="0"/>
          </a:p>
          <a:p>
            <a:endParaRPr lang="en-GB" dirty="0" smtClean="0"/>
          </a:p>
          <a:p>
            <a:r>
              <a:rPr lang="en-GB" dirty="0" smtClean="0"/>
              <a:t> For example, transition folk lecture within</a:t>
            </a:r>
            <a:r>
              <a:rPr lang="en-GB" baseline="0" dirty="0" smtClean="0"/>
              <a:t> the SD Programme; students do research dissertations on local sustainability issues; staff undertake critical reflexive research and have published on what community is or might be, how our community has evolved and how it feeds into wider attempts to create a ‘sustainable university’ </a:t>
            </a:r>
            <a:r>
              <a:rPr lang="en-GB" dirty="0" smtClean="0"/>
              <a:t> </a:t>
            </a:r>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15</a:t>
            </a:fld>
            <a:endParaRPr lang="en-GB"/>
          </a:p>
        </p:txBody>
      </p:sp>
    </p:spTree>
    <p:extLst>
      <p:ext uri="{BB962C8B-B14F-4D97-AF65-F5344CB8AC3E}">
        <p14:creationId xmlns:p14="http://schemas.microsoft.com/office/powerpoint/2010/main" val="99698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Participation in research projects</a:t>
            </a:r>
            <a:r>
              <a:rPr lang="en-GB" baseline="0" dirty="0" smtClean="0"/>
              <a:t> and engaging with other low carbon networks</a:t>
            </a:r>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16</a:t>
            </a:fld>
            <a:endParaRPr lang="en-GB"/>
          </a:p>
        </p:txBody>
      </p:sp>
    </p:spTree>
    <p:extLst>
      <p:ext uri="{BB962C8B-B14F-4D97-AF65-F5344CB8AC3E}">
        <p14:creationId xmlns:p14="http://schemas.microsoft.com/office/powerpoint/2010/main" val="47637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Use community </a:t>
            </a:r>
            <a:r>
              <a:rPr lang="en-US" baseline="0" dirty="0" smtClean="0"/>
              <a:t>venues like town hall, botanic gardens, community </a:t>
            </a:r>
            <a:r>
              <a:rPr lang="en-US" baseline="0" dirty="0" err="1" smtClean="0"/>
              <a:t>centre</a:t>
            </a:r>
            <a:endParaRPr lang="en-US" baseline="0" dirty="0" smtClean="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r>
              <a:rPr lang="en-US" baseline="0" dirty="0" smtClean="0"/>
              <a:t>Use existing networks and </a:t>
            </a:r>
            <a:r>
              <a:rPr lang="en-US" baseline="0" dirty="0" err="1" smtClean="0"/>
              <a:t>organisations</a:t>
            </a:r>
            <a:endParaRPr lang="en-US" baseline="0" dirty="0" smtClean="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r>
              <a:rPr lang="en-US" baseline="0" dirty="0" smtClean="0"/>
              <a:t>Drop the green branding sometimes</a:t>
            </a:r>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r>
              <a:rPr lang="en-US" baseline="0" dirty="0" smtClean="0"/>
              <a:t>Give stuff away: great to have community members on board to help with summer gardens glut</a:t>
            </a:r>
          </a:p>
          <a:p>
            <a:pPr marL="285750" indent="-285750">
              <a:buFont typeface="Arial" panose="020B0604020202020204" pitchFamily="34" charset="0"/>
              <a:buChar char="•"/>
            </a:pPr>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17</a:t>
            </a:fld>
            <a:endParaRPr lang="en-GB"/>
          </a:p>
        </p:txBody>
      </p:sp>
    </p:spTree>
    <p:extLst>
      <p:ext uri="{BB962C8B-B14F-4D97-AF65-F5344CB8AC3E}">
        <p14:creationId xmlns:p14="http://schemas.microsoft.com/office/powerpoint/2010/main" val="242318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smtClean="0"/>
              <a:t>Our</a:t>
            </a:r>
            <a:r>
              <a:rPr lang="en-GB" baseline="0" dirty="0" smtClean="0"/>
              <a:t> photos do not reflect diversity especially in age  (</a:t>
            </a:r>
            <a:r>
              <a:rPr lang="en-GB" baseline="0" dirty="0" err="1" smtClean="0"/>
              <a:t>offputting</a:t>
            </a:r>
            <a:r>
              <a:rPr lang="en-GB" baseline="0" dirty="0" smtClean="0"/>
              <a:t> for some members of the community)</a:t>
            </a:r>
          </a:p>
          <a:p>
            <a:pPr marL="285750" indent="-285750">
              <a:buFont typeface="Arial" panose="020B0604020202020204" pitchFamily="34" charset="0"/>
              <a:buChar char="•"/>
            </a:pPr>
            <a:endParaRPr lang="en-GB" baseline="0" dirty="0" smtClean="0"/>
          </a:p>
          <a:p>
            <a:pPr marL="285750" indent="-285750">
              <a:buFont typeface="Arial" panose="020B0604020202020204" pitchFamily="34" charset="0"/>
              <a:buChar char="•"/>
            </a:pPr>
            <a:r>
              <a:rPr lang="en-GB" baseline="0" dirty="0" smtClean="0"/>
              <a:t>Challenge of the town/gown divide</a:t>
            </a:r>
          </a:p>
          <a:p>
            <a:pPr marL="285750" indent="-285750">
              <a:buFont typeface="Arial" panose="020B0604020202020204" pitchFamily="34" charset="0"/>
              <a:buChar char="•"/>
            </a:pPr>
            <a:endParaRPr lang="en-GB" baseline="0" dirty="0" smtClean="0"/>
          </a:p>
          <a:p>
            <a:pPr marL="285750" indent="-285750">
              <a:buFont typeface="Arial" panose="020B0604020202020204" pitchFamily="34" charset="0"/>
              <a:buChar char="•"/>
            </a:pPr>
            <a:r>
              <a:rPr lang="en-GB" baseline="0" dirty="0" smtClean="0"/>
              <a:t>Getting out beyond the ‘already green’</a:t>
            </a:r>
          </a:p>
          <a:p>
            <a:pPr marL="285750" indent="-285750">
              <a:buFont typeface="Arial" panose="020B0604020202020204" pitchFamily="34" charset="0"/>
              <a:buChar char="•"/>
            </a:pPr>
            <a:endParaRPr lang="en-GB" baseline="0" dirty="0" smtClean="0"/>
          </a:p>
          <a:p>
            <a:pPr marL="285750" indent="-285750">
              <a:buFont typeface="Arial" panose="020B0604020202020204" pitchFamily="34" charset="0"/>
              <a:buChar char="•"/>
            </a:pPr>
            <a:r>
              <a:rPr lang="en-GB" baseline="0" dirty="0" smtClean="0"/>
              <a:t>Transient Community (also a benefit)</a:t>
            </a:r>
          </a:p>
          <a:p>
            <a:pPr marL="285750" indent="-2857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18</a:t>
            </a:fld>
            <a:endParaRPr lang="en-GB"/>
          </a:p>
        </p:txBody>
      </p:sp>
    </p:spTree>
    <p:extLst>
      <p:ext uri="{BB962C8B-B14F-4D97-AF65-F5344CB8AC3E}">
        <p14:creationId xmlns:p14="http://schemas.microsoft.com/office/powerpoint/2010/main" val="411973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Another challenge is lack of a clear ‘membership’ or involvement route</a:t>
            </a:r>
            <a:endParaRPr lang="en-GB" dirty="0" smtClean="0"/>
          </a:p>
          <a:p>
            <a:endParaRPr lang="en-GB" dirty="0" smtClean="0"/>
          </a:p>
          <a:p>
            <a:r>
              <a:rPr lang="en-GB" baseline="0" dirty="0" smtClean="0"/>
              <a:t>Which spurred us to m</a:t>
            </a:r>
            <a:r>
              <a:rPr lang="en-GB" dirty="0" smtClean="0"/>
              <a:t>ap how people can engage with us helps to help identify routes in and guide</a:t>
            </a:r>
            <a:r>
              <a:rPr lang="en-GB" baseline="0" dirty="0" smtClean="0"/>
              <a:t> people through the various ways of getting involved – but its still complicated!</a:t>
            </a:r>
            <a:endParaRPr lang="en-GB"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19</a:t>
            </a:fld>
            <a:endParaRPr lang="en-GB"/>
          </a:p>
        </p:txBody>
      </p:sp>
    </p:spTree>
    <p:extLst>
      <p:ext uri="{BB962C8B-B14F-4D97-AF65-F5344CB8AC3E}">
        <p14:creationId xmlns:p14="http://schemas.microsoft.com/office/powerpoint/2010/main" val="313396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sz="1600" baseline="0" dirty="0" smtClean="0"/>
              <a:t>Transition are funded by </a:t>
            </a:r>
            <a:r>
              <a:rPr lang="en-GB" sz="1600" dirty="0" smtClean="0"/>
              <a:t>CCF as a joint bid in partnership</a:t>
            </a:r>
            <a:r>
              <a:rPr lang="en-GB" sz="1600" baseline="0" dirty="0" smtClean="0"/>
              <a:t> </a:t>
            </a:r>
            <a:r>
              <a:rPr lang="en-GB" sz="1600" dirty="0" smtClean="0"/>
              <a:t>with the St Andrews Environmental</a:t>
            </a:r>
            <a:r>
              <a:rPr lang="en-GB" sz="1600" baseline="0" dirty="0" smtClean="0"/>
              <a:t> Network as St Andrews Communities Working together. </a:t>
            </a:r>
          </a:p>
          <a:p>
            <a:endParaRPr lang="en-GB" sz="1600" baseline="0" dirty="0" smtClean="0"/>
          </a:p>
          <a:p>
            <a:r>
              <a:rPr lang="en-GB" baseline="0" dirty="0" smtClean="0"/>
              <a:t>Our steering group is made up of community members as well as staff and students</a:t>
            </a:r>
          </a:p>
        </p:txBody>
      </p:sp>
      <p:sp>
        <p:nvSpPr>
          <p:cNvPr id="4" name="Slide Number Placeholder 3"/>
          <p:cNvSpPr>
            <a:spLocks noGrp="1"/>
          </p:cNvSpPr>
          <p:nvPr>
            <p:ph type="sldNum" sz="quarter" idx="10"/>
          </p:nvPr>
        </p:nvSpPr>
        <p:spPr/>
        <p:txBody>
          <a:bodyPr/>
          <a:lstStyle/>
          <a:p>
            <a:fld id="{1753ABBE-2A8D-4A41-BAF0-DA035AE1EB17}" type="slidenum">
              <a:rPr lang="en-GB" smtClean="0"/>
              <a:t>2</a:t>
            </a:fld>
            <a:endParaRPr lang="en-GB"/>
          </a:p>
        </p:txBody>
      </p:sp>
    </p:spTree>
    <p:extLst>
      <p:ext uri="{BB962C8B-B14F-4D97-AF65-F5344CB8AC3E}">
        <p14:creationId xmlns:p14="http://schemas.microsoft.com/office/powerpoint/2010/main" val="389461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reflection from our Transition Network</a:t>
            </a:r>
            <a:r>
              <a:rPr lang="en-GB" baseline="0" dirty="0" smtClean="0"/>
              <a:t> </a:t>
            </a:r>
            <a:r>
              <a:rPr lang="en-GB" dirty="0" smtClean="0"/>
              <a:t>Thrive training </a:t>
            </a:r>
            <a:r>
              <a:rPr lang="en-GB" baseline="0" dirty="0" smtClean="0"/>
              <a:t>was the realisation that </a:t>
            </a:r>
            <a:r>
              <a:rPr lang="en-GB" dirty="0" smtClean="0"/>
              <a:t>all is not lost when our students leave – they will be sowing the seeds</a:t>
            </a:r>
            <a:r>
              <a:rPr lang="en-GB" baseline="0" dirty="0" smtClean="0"/>
              <a:t> of transition as part of a greater global engagement.. </a:t>
            </a:r>
          </a:p>
        </p:txBody>
      </p:sp>
      <p:sp>
        <p:nvSpPr>
          <p:cNvPr id="4" name="Slide Number Placeholder 3"/>
          <p:cNvSpPr>
            <a:spLocks noGrp="1"/>
          </p:cNvSpPr>
          <p:nvPr>
            <p:ph type="sldNum" sz="quarter" idx="10"/>
          </p:nvPr>
        </p:nvSpPr>
        <p:spPr/>
        <p:txBody>
          <a:bodyPr/>
          <a:lstStyle/>
          <a:p>
            <a:fld id="{1753ABBE-2A8D-4A41-BAF0-DA035AE1EB17}" type="slidenum">
              <a:rPr lang="en-GB" smtClean="0"/>
              <a:t>20</a:t>
            </a:fld>
            <a:endParaRPr lang="en-GB"/>
          </a:p>
        </p:txBody>
      </p:sp>
    </p:spTree>
    <p:extLst>
      <p:ext uri="{BB962C8B-B14F-4D97-AF65-F5344CB8AC3E}">
        <p14:creationId xmlns:p14="http://schemas.microsoft.com/office/powerpoint/2010/main" val="176828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As with</a:t>
            </a:r>
            <a:r>
              <a:rPr lang="en-GB" baseline="0" dirty="0" smtClean="0"/>
              <a:t> any community, St Andrews in not homogenous or static. Unpicking that made an interesting research </a:t>
            </a:r>
            <a:r>
              <a:rPr lang="en-GB" baseline="0" dirty="0" err="1" smtClean="0"/>
              <a:t>prject</a:t>
            </a:r>
            <a:r>
              <a:rPr lang="en-GB" baseline="0" dirty="0" smtClean="0"/>
              <a:t> for one of our student steering group members,. </a:t>
            </a:r>
          </a:p>
          <a:p>
            <a:endParaRPr lang="en-GB" baseline="0" dirty="0" smtClean="0"/>
          </a:p>
          <a:p>
            <a:r>
              <a:rPr lang="en-GB" baseline="0" dirty="0" smtClean="0"/>
              <a:t>We also engage with regional and national communities of interest, for instance transition network, Scottish and UK universities </a:t>
            </a:r>
            <a:r>
              <a:rPr lang="en-GB" baseline="0" dirty="0" err="1" smtClean="0"/>
              <a:t>etc</a:t>
            </a:r>
            <a:r>
              <a:rPr lang="en-GB" baseline="0" dirty="0" smtClean="0"/>
              <a:t> and local green groups. </a:t>
            </a:r>
          </a:p>
          <a:p>
            <a:endParaRPr lang="en-GB" baseline="0" dirty="0" smtClean="0"/>
          </a:p>
          <a:p>
            <a:r>
              <a:rPr lang="en-GB" baseline="0" dirty="0" smtClean="0"/>
              <a:t>Looking at our projects now, </a:t>
            </a:r>
          </a:p>
          <a:p>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3</a:t>
            </a:fld>
            <a:endParaRPr lang="en-GB"/>
          </a:p>
        </p:txBody>
      </p:sp>
    </p:spTree>
    <p:extLst>
      <p:ext uri="{BB962C8B-B14F-4D97-AF65-F5344CB8AC3E}">
        <p14:creationId xmlns:p14="http://schemas.microsoft.com/office/powerpoint/2010/main" val="37119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sz="1600" dirty="0" smtClean="0"/>
              <a:t>Gardens are great!</a:t>
            </a:r>
            <a:r>
              <a:rPr lang="en-GB" sz="1600" baseline="0" dirty="0" smtClean="0"/>
              <a:t> </a:t>
            </a:r>
            <a:r>
              <a:rPr lang="en-GB" sz="1600" dirty="0" smtClean="0"/>
              <a:t>Our Edible Campus gardens</a:t>
            </a:r>
            <a:r>
              <a:rPr lang="en-GB" sz="1600" baseline="0" dirty="0" smtClean="0"/>
              <a:t> and activities are open to residents of the town as well as students, and even form part of the St Andrews in Bloom judging round. </a:t>
            </a:r>
            <a:endParaRPr lang="en-GB" sz="1600" dirty="0" smtClean="0"/>
          </a:p>
          <a:p>
            <a:endParaRPr lang="en-GB" sz="1600" dirty="0" smtClean="0"/>
          </a:p>
          <a:p>
            <a:r>
              <a:rPr lang="en-GB" sz="1600" baseline="0" dirty="0" smtClean="0"/>
              <a:t>T</a:t>
            </a:r>
            <a:r>
              <a:rPr lang="en-GB" sz="1600" dirty="0" smtClean="0"/>
              <a:t>here is good community involvement in specific events such as </a:t>
            </a:r>
            <a:r>
              <a:rPr lang="en-GB" sz="1600" baseline="0" dirty="0" smtClean="0"/>
              <a:t>Tree planting / pruning workshops, a</a:t>
            </a:r>
            <a:r>
              <a:rPr lang="en-GB" sz="1600" dirty="0" smtClean="0"/>
              <a:t>lthough most of the regular growing</a:t>
            </a:r>
            <a:r>
              <a:rPr lang="en-GB" sz="1600" baseline="0" dirty="0" smtClean="0"/>
              <a:t> participants are students.</a:t>
            </a:r>
            <a:endParaRPr lang="en-GB" sz="1600" dirty="0"/>
          </a:p>
        </p:txBody>
      </p:sp>
      <p:sp>
        <p:nvSpPr>
          <p:cNvPr id="4" name="Slide Number Placeholder 3"/>
          <p:cNvSpPr>
            <a:spLocks noGrp="1"/>
          </p:cNvSpPr>
          <p:nvPr>
            <p:ph type="sldNum" sz="quarter" idx="10"/>
          </p:nvPr>
        </p:nvSpPr>
        <p:spPr/>
        <p:txBody>
          <a:bodyPr/>
          <a:lstStyle/>
          <a:p>
            <a:fld id="{1753ABBE-2A8D-4A41-BAF0-DA035AE1EB17}" type="slidenum">
              <a:rPr lang="en-GB" smtClean="0"/>
              <a:t>4</a:t>
            </a:fld>
            <a:endParaRPr lang="en-GB"/>
          </a:p>
        </p:txBody>
      </p:sp>
    </p:spTree>
    <p:extLst>
      <p:ext uri="{BB962C8B-B14F-4D97-AF65-F5344CB8AC3E}">
        <p14:creationId xmlns:p14="http://schemas.microsoft.com/office/powerpoint/2010/main" val="241099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sz="1600" dirty="0" smtClean="0"/>
              <a:t>Our </a:t>
            </a:r>
            <a:r>
              <a:rPr lang="en-GB" sz="1600" dirty="0" err="1" smtClean="0"/>
              <a:t>SaintExchange</a:t>
            </a:r>
            <a:r>
              <a:rPr lang="en-GB" sz="1600" dirty="0" smtClean="0"/>
              <a:t> LETS system makes</a:t>
            </a:r>
            <a:r>
              <a:rPr lang="en-GB" sz="1600" baseline="0" dirty="0" smtClean="0"/>
              <a:t> use of community buildings for trading events and socials. </a:t>
            </a:r>
          </a:p>
          <a:p>
            <a:endParaRPr lang="en-GB" sz="1600" baseline="0" dirty="0" smtClean="0"/>
          </a:p>
          <a:p>
            <a:r>
              <a:rPr lang="en-GB" sz="1600" baseline="0" dirty="0" smtClean="0"/>
              <a:t>Had 10 trading mornings, 102 members in total, with a good number from outwith the University</a:t>
            </a:r>
            <a:endParaRPr lang="en-GB" sz="160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5</a:t>
            </a:fld>
            <a:endParaRPr lang="en-GB"/>
          </a:p>
        </p:txBody>
      </p:sp>
    </p:spTree>
    <p:extLst>
      <p:ext uri="{BB962C8B-B14F-4D97-AF65-F5344CB8AC3E}">
        <p14:creationId xmlns:p14="http://schemas.microsoft.com/office/powerpoint/2010/main" val="333834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sz="1600" dirty="0" smtClean="0"/>
              <a:t>Carbon Conversations sessions have attracted some very deep and lasting engagements with community members, </a:t>
            </a:r>
            <a:r>
              <a:rPr lang="en-GB" sz="1600" baseline="0" dirty="0" smtClean="0"/>
              <a:t>although they only made up 20% of attendees over the past 3 year. </a:t>
            </a:r>
          </a:p>
          <a:p>
            <a:endParaRPr lang="en-GB" sz="1600" baseline="0" dirty="0" smtClean="0"/>
          </a:p>
          <a:p>
            <a:r>
              <a:rPr lang="en-GB" sz="1600" baseline="0" dirty="0" smtClean="0"/>
              <a:t>The next part of project is taking CC to the home in the form of Carbon Conversations streets to try to increase engagement with people from the town</a:t>
            </a:r>
          </a:p>
          <a:p>
            <a:endParaRPr lang="en-GB" sz="1600" baseline="0"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6</a:t>
            </a:fld>
            <a:endParaRPr lang="en-GB"/>
          </a:p>
        </p:txBody>
      </p:sp>
    </p:spTree>
    <p:extLst>
      <p:ext uri="{BB962C8B-B14F-4D97-AF65-F5344CB8AC3E}">
        <p14:creationId xmlns:p14="http://schemas.microsoft.com/office/powerpoint/2010/main" val="278896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sz="1600" baseline="0" dirty="0" smtClean="0"/>
              <a:t>The Green Film festival has grown in scope since its first year in 2013. Attracts a wide audience across students, town and Scotland. Not limited to thought-provoking films, there is space for active debate and discussion of the issues with directors and speakers.</a:t>
            </a:r>
            <a:endParaRPr lang="en-GB" sz="1600" dirty="0"/>
          </a:p>
        </p:txBody>
      </p:sp>
      <p:sp>
        <p:nvSpPr>
          <p:cNvPr id="4" name="Slide Number Placeholder 3"/>
          <p:cNvSpPr>
            <a:spLocks noGrp="1"/>
          </p:cNvSpPr>
          <p:nvPr>
            <p:ph type="sldNum" sz="quarter" idx="10"/>
          </p:nvPr>
        </p:nvSpPr>
        <p:spPr/>
        <p:txBody>
          <a:bodyPr/>
          <a:lstStyle/>
          <a:p>
            <a:fld id="{1753ABBE-2A8D-4A41-BAF0-DA035AE1EB17}" type="slidenum">
              <a:rPr lang="en-GB" smtClean="0"/>
              <a:t>7</a:t>
            </a:fld>
            <a:endParaRPr lang="en-GB"/>
          </a:p>
        </p:txBody>
      </p:sp>
    </p:spTree>
    <p:extLst>
      <p:ext uri="{BB962C8B-B14F-4D97-AF65-F5344CB8AC3E}">
        <p14:creationId xmlns:p14="http://schemas.microsoft.com/office/powerpoint/2010/main" val="284480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Green Week</a:t>
            </a:r>
            <a:r>
              <a:rPr lang="en-GB" baseline="0" dirty="0" smtClean="0"/>
              <a:t> links events across town and university. </a:t>
            </a:r>
          </a:p>
          <a:p>
            <a:endParaRPr lang="en-GB" baseline="0" dirty="0" smtClean="0"/>
          </a:p>
          <a:p>
            <a:r>
              <a:rPr lang="en-GB" baseline="0" dirty="0" smtClean="0"/>
              <a:t>Highlights of external engagement this year include linking with the </a:t>
            </a:r>
            <a:r>
              <a:rPr lang="en-GB" baseline="0" dirty="0" err="1" smtClean="0"/>
              <a:t>StAnza</a:t>
            </a:r>
            <a:r>
              <a:rPr lang="en-GB" baseline="0" dirty="0" smtClean="0"/>
              <a:t> Poetry festival for an impromptu climate change reading in the Saturday of the London Climate march, Tree planting with local schools, and encouraging the local charity shops to do a green shop window display in solidarity with Green week and Pass it on week. </a:t>
            </a:r>
            <a:endParaRPr lang="en-GB" dirty="0"/>
          </a:p>
        </p:txBody>
      </p:sp>
      <p:sp>
        <p:nvSpPr>
          <p:cNvPr id="4" name="Slide Number Placeholder 3"/>
          <p:cNvSpPr>
            <a:spLocks noGrp="1"/>
          </p:cNvSpPr>
          <p:nvPr>
            <p:ph type="sldNum" sz="quarter" idx="10"/>
          </p:nvPr>
        </p:nvSpPr>
        <p:spPr/>
        <p:txBody>
          <a:bodyPr/>
          <a:lstStyle/>
          <a:p>
            <a:fld id="{1753ABBE-2A8D-4A41-BAF0-DA035AE1EB17}" type="slidenum">
              <a:rPr lang="en-GB" smtClean="0"/>
              <a:t>8</a:t>
            </a:fld>
            <a:endParaRPr lang="en-GB"/>
          </a:p>
        </p:txBody>
      </p:sp>
    </p:spTree>
    <p:extLst>
      <p:ext uri="{BB962C8B-B14F-4D97-AF65-F5344CB8AC3E}">
        <p14:creationId xmlns:p14="http://schemas.microsoft.com/office/powerpoint/2010/main" val="265873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2624138" cy="1970087"/>
          </a:xfrm>
        </p:spPr>
      </p:sp>
      <p:sp>
        <p:nvSpPr>
          <p:cNvPr id="3" name="Notes Placeholder 2"/>
          <p:cNvSpPr>
            <a:spLocks noGrp="1"/>
          </p:cNvSpPr>
          <p:nvPr>
            <p:ph type="body" idx="1"/>
          </p:nvPr>
        </p:nvSpPr>
        <p:spPr/>
        <p:txBody>
          <a:bodyPr/>
          <a:lstStyle/>
          <a:p>
            <a:r>
              <a:rPr lang="en-GB" dirty="0" smtClean="0"/>
              <a:t>Our Skillshare Extravaganza was the highlight of green week</a:t>
            </a:r>
          </a:p>
          <a:p>
            <a:endParaRPr lang="en-GB" dirty="0" smtClean="0"/>
          </a:p>
          <a:p>
            <a:r>
              <a:rPr lang="en-GB" dirty="0" smtClean="0"/>
              <a:t>We took over the local community centre with a host of drop in sessions – everything from juggling to chicken keeping, yoga to bike maintenance. </a:t>
            </a:r>
          </a:p>
          <a:p>
            <a:endParaRPr lang="en-GB" dirty="0" smtClean="0"/>
          </a:p>
          <a:p>
            <a:r>
              <a:rPr lang="en-GB" dirty="0" smtClean="0"/>
              <a:t>One of our best community engagement events: about 300 attendees, with a third from the town, many</a:t>
            </a:r>
            <a:r>
              <a:rPr lang="en-GB" baseline="0" dirty="0" smtClean="0"/>
              <a:t> of whom were not our regular ‘green’ followers</a:t>
            </a:r>
            <a:endParaRPr lang="en-GB" dirty="0" smtClean="0"/>
          </a:p>
        </p:txBody>
      </p:sp>
      <p:sp>
        <p:nvSpPr>
          <p:cNvPr id="4" name="Slide Number Placeholder 3"/>
          <p:cNvSpPr>
            <a:spLocks noGrp="1"/>
          </p:cNvSpPr>
          <p:nvPr>
            <p:ph type="sldNum" sz="quarter" idx="10"/>
          </p:nvPr>
        </p:nvSpPr>
        <p:spPr/>
        <p:txBody>
          <a:bodyPr/>
          <a:lstStyle/>
          <a:p>
            <a:fld id="{1753ABBE-2A8D-4A41-BAF0-DA035AE1EB17}" type="slidenum">
              <a:rPr lang="en-GB" smtClean="0"/>
              <a:t>9</a:t>
            </a:fld>
            <a:endParaRPr lang="en-GB"/>
          </a:p>
        </p:txBody>
      </p:sp>
    </p:spTree>
    <p:extLst>
      <p:ext uri="{BB962C8B-B14F-4D97-AF65-F5344CB8AC3E}">
        <p14:creationId xmlns:p14="http://schemas.microsoft.com/office/powerpoint/2010/main" val="3490777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74515D-F6DF-4013-886D-5F8BB00196C4}" type="datetimeFigureOut">
              <a:rPr lang="en-GB" smtClean="0"/>
              <a:t>22/04/2015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136515285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74515D-F6DF-4013-886D-5F8BB00196C4}" type="datetimeFigureOut">
              <a:rPr lang="en-GB" smtClean="0"/>
              <a:t>22/04/2015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22832298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74515D-F6DF-4013-886D-5F8BB00196C4}" type="datetimeFigureOut">
              <a:rPr lang="en-GB" smtClean="0"/>
              <a:t>22/04/2015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126137196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74515D-F6DF-4013-886D-5F8BB00196C4}" type="datetimeFigureOut">
              <a:rPr lang="en-GB" smtClean="0"/>
              <a:t>22/04/2015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14541291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74515D-F6DF-4013-886D-5F8BB00196C4}" type="datetimeFigureOut">
              <a:rPr lang="en-GB" smtClean="0"/>
              <a:t>22/04/2015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41397619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74515D-F6DF-4013-886D-5F8BB00196C4}" type="datetimeFigureOut">
              <a:rPr lang="en-GB" smtClean="0"/>
              <a:t>22/04/2015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31459785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74515D-F6DF-4013-886D-5F8BB00196C4}" type="datetimeFigureOut">
              <a:rPr lang="en-GB" smtClean="0"/>
              <a:t>22/04/2015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16741539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74515D-F6DF-4013-886D-5F8BB00196C4}" type="datetimeFigureOut">
              <a:rPr lang="en-GB" smtClean="0"/>
              <a:t>22/04/2015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29495180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4515D-F6DF-4013-886D-5F8BB00196C4}" type="datetimeFigureOut">
              <a:rPr lang="en-GB" smtClean="0"/>
              <a:t>22/04/2015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6029843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4515D-F6DF-4013-886D-5F8BB00196C4}" type="datetimeFigureOut">
              <a:rPr lang="en-GB" smtClean="0"/>
              <a:t>22/04/2015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317062982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4515D-F6DF-4013-886D-5F8BB00196C4}" type="datetimeFigureOut">
              <a:rPr lang="en-GB" smtClean="0"/>
              <a:t>22/04/2015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66005D-08EE-4C82-A00F-5E77AFDABBFB}" type="slidenum">
              <a:rPr lang="en-GB" smtClean="0"/>
              <a:t>‹#›</a:t>
            </a:fld>
            <a:endParaRPr lang="en-GB"/>
          </a:p>
        </p:txBody>
      </p:sp>
    </p:spTree>
    <p:extLst>
      <p:ext uri="{BB962C8B-B14F-4D97-AF65-F5344CB8AC3E}">
        <p14:creationId xmlns:p14="http://schemas.microsoft.com/office/powerpoint/2010/main" val="202339428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4515D-F6DF-4013-886D-5F8BB00196C4}" type="datetimeFigureOut">
              <a:rPr lang="en-GB" smtClean="0"/>
              <a:t>22/04/2015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6005D-08EE-4C82-A00F-5E77AFDABBFB}" type="slidenum">
              <a:rPr lang="en-GB" smtClean="0"/>
              <a:t>‹#›</a:t>
            </a:fld>
            <a:endParaRPr lang="en-GB"/>
          </a:p>
        </p:txBody>
      </p:sp>
    </p:spTree>
    <p:extLst>
      <p:ext uri="{BB962C8B-B14F-4D97-AF65-F5344CB8AC3E}">
        <p14:creationId xmlns:p14="http://schemas.microsoft.com/office/powerpoint/2010/main" val="3894519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974081"/>
          </a:xfrm>
        </p:spPr>
        <p:txBody>
          <a:bodyPr>
            <a:normAutofit fontScale="90000"/>
          </a:bodyPr>
          <a:lstStyle/>
          <a:p>
            <a:r>
              <a:rPr lang="en-GB" b="1" dirty="0"/>
              <a:t>Engaging with </a:t>
            </a:r>
            <a:r>
              <a:rPr lang="en-GB" b="1" dirty="0" smtClean="0"/>
              <a:t>External </a:t>
            </a:r>
            <a:r>
              <a:rPr lang="en-GB" b="1" dirty="0"/>
              <a:t>&amp; Global Communities</a:t>
            </a:r>
            <a:br>
              <a:rPr lang="en-GB" b="1" dirty="0"/>
            </a:b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933056"/>
            <a:ext cx="7559055" cy="199339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059832" y="2276872"/>
            <a:ext cx="3134483" cy="2009284"/>
          </a:xfrm>
          <a:prstGeom prst="rect">
            <a:avLst/>
          </a:prstGeom>
          <a:ln>
            <a:noFill/>
          </a:ln>
          <a:effectLst>
            <a:softEdge rad="112500"/>
          </a:effectLst>
        </p:spPr>
      </p:pic>
    </p:spTree>
    <p:extLst>
      <p:ext uri="{BB962C8B-B14F-4D97-AF65-F5344CB8AC3E}">
        <p14:creationId xmlns:p14="http://schemas.microsoft.com/office/powerpoint/2010/main" val="30125463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343261"/>
            <a:ext cx="4464496" cy="923330"/>
          </a:xfrm>
          <a:prstGeom prst="rect">
            <a:avLst/>
          </a:prstGeom>
          <a:noFill/>
        </p:spPr>
        <p:txBody>
          <a:bodyPr wrap="square" rtlCol="0">
            <a:spAutoFit/>
          </a:bodyPr>
          <a:lstStyle/>
          <a:p>
            <a:r>
              <a:rPr lang="en-GB" dirty="0" smtClean="0"/>
              <a:t>Open Association and other learning engagement / MUSA</a:t>
            </a:r>
            <a:endParaRPr lang="en-GB" dirty="0"/>
          </a:p>
          <a:p>
            <a:endParaRPr lang="en-GB"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492"/>
          <a:stretch/>
        </p:blipFill>
        <p:spPr bwMode="auto">
          <a:xfrm>
            <a:off x="0" y="1365005"/>
            <a:ext cx="9070441" cy="4152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260648"/>
            <a:ext cx="7128792" cy="646331"/>
          </a:xfrm>
          <a:prstGeom prst="rect">
            <a:avLst/>
          </a:prstGeom>
          <a:noFill/>
        </p:spPr>
        <p:txBody>
          <a:bodyPr wrap="square" rtlCol="0">
            <a:spAutoFit/>
          </a:bodyPr>
          <a:lstStyle/>
          <a:p>
            <a:r>
              <a:rPr lang="en-GB" sz="3600" b="1" dirty="0" smtClean="0">
                <a:latin typeface="Rockwell" panose="02060603020205020403" pitchFamily="18" charset="0"/>
              </a:rPr>
              <a:t>Channels of Engagement</a:t>
            </a:r>
            <a:r>
              <a:rPr lang="en-GB" sz="3600" dirty="0" smtClean="0">
                <a:latin typeface="Rockwell" panose="02060603020205020403" pitchFamily="18" charset="0"/>
              </a:rPr>
              <a:t>:</a:t>
            </a:r>
            <a:endParaRPr lang="en-GB" sz="3600" dirty="0"/>
          </a:p>
        </p:txBody>
      </p:sp>
    </p:spTree>
    <p:extLst>
      <p:ext uri="{BB962C8B-B14F-4D97-AF65-F5344CB8AC3E}">
        <p14:creationId xmlns:p14="http://schemas.microsoft.com/office/powerpoint/2010/main" val="271341246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Transition backup\Photos\Food growing\Botanics\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737" b="11396"/>
          <a:stretch/>
        </p:blipFill>
        <p:spPr bwMode="auto">
          <a:xfrm>
            <a:off x="-37000" y="188640"/>
            <a:ext cx="4767740" cy="350881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fs.st-andrews.ac.uk\shared\Estates\TransUStA\Transition Uni drive\Images\greenweek2015\Tree Folklore\IMG_23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20" r="9158"/>
          <a:stretch/>
        </p:blipFill>
        <p:spPr bwMode="auto">
          <a:xfrm>
            <a:off x="-18865" y="3429000"/>
            <a:ext cx="413653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1247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E:\Transition backup\Photos\Botanics 2014\IMG_12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2330" y="3257600"/>
            <a:ext cx="5400600"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76056" y="1124744"/>
            <a:ext cx="3312368" cy="1815882"/>
          </a:xfrm>
          <a:prstGeom prst="rect">
            <a:avLst/>
          </a:prstGeom>
          <a:noFill/>
        </p:spPr>
        <p:txBody>
          <a:bodyPr wrap="square" rtlCol="0">
            <a:spAutoFit/>
          </a:bodyPr>
          <a:lstStyle/>
          <a:p>
            <a:r>
              <a:rPr lang="en-GB" sz="2800" b="1" dirty="0" smtClean="0">
                <a:latin typeface="Rockwell" panose="02060603020205020403" pitchFamily="18" charset="0"/>
              </a:rPr>
              <a:t>A place to grow plants &amp; people; knowledge and friendship</a:t>
            </a:r>
            <a:endParaRPr lang="en-GB" sz="2800" b="1" dirty="0">
              <a:latin typeface="Rockwell" panose="02060603020205020403" pitchFamily="18" charset="0"/>
            </a:endParaRPr>
          </a:p>
        </p:txBody>
      </p:sp>
    </p:spTree>
    <p:extLst>
      <p:ext uri="{BB962C8B-B14F-4D97-AF65-F5344CB8AC3E}">
        <p14:creationId xmlns:p14="http://schemas.microsoft.com/office/powerpoint/2010/main" val="37562907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61878"/>
            <a:ext cx="8153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547281"/>
            <a:ext cx="8352928" cy="646331"/>
          </a:xfrm>
          <a:prstGeom prst="rect">
            <a:avLst/>
          </a:prstGeom>
          <a:noFill/>
        </p:spPr>
        <p:txBody>
          <a:bodyPr wrap="square" rtlCol="0">
            <a:spAutoFit/>
          </a:bodyPr>
          <a:lstStyle/>
          <a:p>
            <a:r>
              <a:rPr lang="en-GB" sz="3600" b="1" dirty="0" smtClean="0">
                <a:latin typeface="Rockwell" panose="02060603020205020403" pitchFamily="18" charset="0"/>
              </a:rPr>
              <a:t>Engagement via infrastructure</a:t>
            </a:r>
            <a:r>
              <a:rPr lang="en-GB" sz="3600" dirty="0" smtClean="0">
                <a:latin typeface="Rockwell" panose="02060603020205020403" pitchFamily="18" charset="0"/>
              </a:rPr>
              <a:t>:</a:t>
            </a:r>
            <a:endParaRPr lang="en-GB" sz="3600" dirty="0"/>
          </a:p>
        </p:txBody>
      </p:sp>
    </p:spTree>
    <p:extLst>
      <p:ext uri="{BB962C8B-B14F-4D97-AF65-F5344CB8AC3E}">
        <p14:creationId xmlns:p14="http://schemas.microsoft.com/office/powerpoint/2010/main" val="38132664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s41\Dropbox\Transition (1)\4 Publicity and events\Roadshow event\Roadshow images\Transition Roadshow Two-sided flyer 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0"/>
            <a:ext cx="48483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gs41\Dropbox\Transition (1)\4 Publicity and events\Roadshow event\Notes, write-ups. photos for report\transitionroadshowdrawings\introductions-a.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47954"/>
          <a:stretch/>
        </p:blipFill>
        <p:spPr bwMode="auto">
          <a:xfrm>
            <a:off x="4990778" y="332656"/>
            <a:ext cx="415322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Transition backup\Photos\roadshow\IMG_18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92" r="5400"/>
          <a:stretch/>
        </p:blipFill>
        <p:spPr bwMode="auto">
          <a:xfrm>
            <a:off x="5163142" y="3717032"/>
            <a:ext cx="3694248" cy="29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01086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58467"/>
            <a:ext cx="8263884" cy="609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40414"/>
          <a:stretch/>
        </p:blipFill>
        <p:spPr bwMode="auto">
          <a:xfrm>
            <a:off x="-9872" y="0"/>
            <a:ext cx="2574396" cy="179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10614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404664"/>
            <a:ext cx="8568952" cy="646331"/>
          </a:xfrm>
          <a:prstGeom prst="rect">
            <a:avLst/>
          </a:prstGeom>
          <a:noFill/>
        </p:spPr>
        <p:txBody>
          <a:bodyPr wrap="square" rtlCol="0">
            <a:spAutoFit/>
          </a:bodyPr>
          <a:lstStyle/>
          <a:p>
            <a:pPr algn="ctr"/>
            <a:r>
              <a:rPr lang="en-GB" sz="3600" b="1" dirty="0" smtClean="0">
                <a:latin typeface="Rockwell" panose="02060603020205020403" pitchFamily="18" charset="0"/>
              </a:rPr>
              <a:t>Critically reflecting on engagement</a:t>
            </a:r>
            <a:endParaRPr lang="en-GB" sz="3600" dirty="0"/>
          </a:p>
        </p:txBody>
      </p:sp>
      <p:sp>
        <p:nvSpPr>
          <p:cNvPr id="2" name="Rectangle 1"/>
          <p:cNvSpPr/>
          <p:nvPr/>
        </p:nvSpPr>
        <p:spPr>
          <a:xfrm rot="21295015">
            <a:off x="4188631" y="3788183"/>
            <a:ext cx="4898008" cy="923330"/>
          </a:xfrm>
          <a:prstGeom prst="rect">
            <a:avLst/>
          </a:prstGeom>
          <a:solidFill>
            <a:schemeClr val="bg2">
              <a:lumMod val="75000"/>
            </a:schemeClr>
          </a:solidFill>
        </p:spPr>
        <p:txBody>
          <a:bodyPr wrap="square">
            <a:spAutoFit/>
          </a:bodyPr>
          <a:lstStyle/>
          <a:p>
            <a:endParaRPr lang="en-US" dirty="0"/>
          </a:p>
          <a:p>
            <a:r>
              <a:rPr lang="en-US" dirty="0"/>
              <a:t> </a:t>
            </a:r>
            <a:r>
              <a:rPr lang="en-US" b="1" dirty="0"/>
              <a:t>2nd WORLD SYMPOSIUM ON SUSTAINABLE DEVELOPMENT AT UNIVERSITIES (WSSD-U-2014)</a:t>
            </a:r>
            <a:endParaRPr lang="en-US" dirty="0"/>
          </a:p>
        </p:txBody>
      </p:sp>
      <p:sp>
        <p:nvSpPr>
          <p:cNvPr id="4" name="Rectangle 3"/>
          <p:cNvSpPr/>
          <p:nvPr/>
        </p:nvSpPr>
        <p:spPr>
          <a:xfrm rot="172256">
            <a:off x="4304223" y="1382678"/>
            <a:ext cx="4572000" cy="923330"/>
          </a:xfrm>
          <a:prstGeom prst="rect">
            <a:avLst/>
          </a:prstGeom>
          <a:solidFill>
            <a:srgbClr val="FF75E1"/>
          </a:solidFill>
          <a:ln>
            <a:solidFill>
              <a:srgbClr val="FF75E1"/>
            </a:solidFill>
          </a:ln>
        </p:spPr>
        <p:txBody>
          <a:bodyPr>
            <a:spAutoFit/>
          </a:bodyPr>
          <a:lstStyle/>
          <a:p>
            <a:endParaRPr lang="en-US" dirty="0"/>
          </a:p>
          <a:p>
            <a:r>
              <a:rPr lang="en-US" dirty="0"/>
              <a:t> </a:t>
            </a:r>
            <a:r>
              <a:rPr lang="en-US" b="1" dirty="0"/>
              <a:t>Student Action for Sustainability Conference </a:t>
            </a:r>
            <a:endParaRPr lang="en-US" dirty="0"/>
          </a:p>
          <a:p>
            <a:r>
              <a:rPr lang="en-US" b="1" dirty="0"/>
              <a:t>29th-30th October 2013, </a:t>
            </a:r>
            <a:r>
              <a:rPr lang="en-US" b="1" dirty="0" err="1"/>
              <a:t>Keele</a:t>
            </a:r>
            <a:r>
              <a:rPr lang="en-US" b="1" dirty="0"/>
              <a:t> University </a:t>
            </a:r>
            <a:endParaRPr lang="en-US" dirty="0"/>
          </a:p>
        </p:txBody>
      </p:sp>
      <p:sp>
        <p:nvSpPr>
          <p:cNvPr id="5" name="Rectangle 4"/>
          <p:cNvSpPr/>
          <p:nvPr/>
        </p:nvSpPr>
        <p:spPr>
          <a:xfrm>
            <a:off x="3989908" y="2577678"/>
            <a:ext cx="4734272" cy="923330"/>
          </a:xfrm>
          <a:prstGeom prst="rect">
            <a:avLst/>
          </a:prstGeom>
          <a:solidFill>
            <a:schemeClr val="accent3">
              <a:lumMod val="60000"/>
              <a:lumOff val="40000"/>
            </a:schemeClr>
          </a:solidFill>
        </p:spPr>
        <p:txBody>
          <a:bodyPr wrap="square">
            <a:spAutoFit/>
          </a:bodyPr>
          <a:lstStyle/>
          <a:p>
            <a:endParaRPr lang="en-US" dirty="0"/>
          </a:p>
          <a:p>
            <a:r>
              <a:rPr lang="en-US" b="1" dirty="0" smtClean="0"/>
              <a:t>Community engagement TSN </a:t>
            </a:r>
          </a:p>
          <a:p>
            <a:r>
              <a:rPr lang="en-US" b="1" dirty="0" smtClean="0"/>
              <a:t>ESD </a:t>
            </a:r>
            <a:r>
              <a:rPr lang="en-US" b="1" dirty="0"/>
              <a:t>HE Topic Support Network </a:t>
            </a:r>
            <a:endParaRPr lang="en-US" dirty="0"/>
          </a:p>
        </p:txBody>
      </p:sp>
      <p:pic>
        <p:nvPicPr>
          <p:cNvPr id="6" name="Picture 5"/>
          <p:cNvPicPr>
            <a:picLocks noChangeAspect="1"/>
          </p:cNvPicPr>
          <p:nvPr/>
        </p:nvPicPr>
        <p:blipFill>
          <a:blip r:embed="rId3"/>
          <a:stretch>
            <a:fillRect/>
          </a:stretch>
        </p:blipFill>
        <p:spPr>
          <a:xfrm>
            <a:off x="7067996" y="2684820"/>
            <a:ext cx="1752476" cy="729256"/>
          </a:xfrm>
          <a:prstGeom prst="rect">
            <a:avLst/>
          </a:prstGeom>
        </p:spPr>
      </p:pic>
      <p:pic>
        <p:nvPicPr>
          <p:cNvPr id="7" name="Picture 6"/>
          <p:cNvPicPr>
            <a:picLocks noChangeAspect="1"/>
          </p:cNvPicPr>
          <p:nvPr/>
        </p:nvPicPr>
        <p:blipFill>
          <a:blip r:embed="rId4"/>
          <a:stretch>
            <a:fillRect/>
          </a:stretch>
        </p:blipFill>
        <p:spPr>
          <a:xfrm>
            <a:off x="144016" y="1994972"/>
            <a:ext cx="3131840" cy="4674388"/>
          </a:xfrm>
          <a:prstGeom prst="rect">
            <a:avLst/>
          </a:prstGeom>
        </p:spPr>
      </p:pic>
      <p:sp>
        <p:nvSpPr>
          <p:cNvPr id="8" name="TextBox 7"/>
          <p:cNvSpPr txBox="1"/>
          <p:nvPr/>
        </p:nvSpPr>
        <p:spPr>
          <a:xfrm rot="321110">
            <a:off x="4067944" y="5301208"/>
            <a:ext cx="4680520" cy="369332"/>
          </a:xfrm>
          <a:prstGeom prst="rect">
            <a:avLst/>
          </a:prstGeom>
          <a:solidFill>
            <a:schemeClr val="accent6">
              <a:lumMod val="60000"/>
              <a:lumOff val="40000"/>
            </a:schemeClr>
          </a:solidFill>
        </p:spPr>
        <p:txBody>
          <a:bodyPr wrap="square" rtlCol="0">
            <a:spAutoFit/>
          </a:bodyPr>
          <a:lstStyle/>
          <a:p>
            <a:r>
              <a:rPr lang="en-US" b="1" dirty="0" err="1" smtClean="0"/>
              <a:t>Abertay</a:t>
            </a:r>
            <a:r>
              <a:rPr lang="en-US" b="1" dirty="0" smtClean="0"/>
              <a:t> University Head hands and heart 2014</a:t>
            </a:r>
            <a:endParaRPr lang="en-US" b="1" dirty="0"/>
          </a:p>
        </p:txBody>
      </p:sp>
      <p:sp>
        <p:nvSpPr>
          <p:cNvPr id="9" name="TextBox 8"/>
          <p:cNvSpPr txBox="1"/>
          <p:nvPr/>
        </p:nvSpPr>
        <p:spPr>
          <a:xfrm>
            <a:off x="3923928" y="6165304"/>
            <a:ext cx="4320480" cy="369332"/>
          </a:xfrm>
          <a:prstGeom prst="rect">
            <a:avLst/>
          </a:prstGeom>
          <a:solidFill>
            <a:schemeClr val="accent4">
              <a:lumMod val="60000"/>
              <a:lumOff val="40000"/>
            </a:schemeClr>
          </a:solidFill>
        </p:spPr>
        <p:txBody>
          <a:bodyPr wrap="square" rtlCol="0">
            <a:spAutoFit/>
          </a:bodyPr>
          <a:lstStyle/>
          <a:p>
            <a:r>
              <a:rPr lang="en-US" b="1" i="1" dirty="0" smtClean="0"/>
              <a:t>Scottish Colloquium on Food and Feeding</a:t>
            </a:r>
            <a:endParaRPr lang="en-US" b="1" i="1" dirty="0"/>
          </a:p>
        </p:txBody>
      </p:sp>
    </p:spTree>
    <p:extLst>
      <p:ext uri="{BB962C8B-B14F-4D97-AF65-F5344CB8AC3E}">
        <p14:creationId xmlns:p14="http://schemas.microsoft.com/office/powerpoint/2010/main" val="117642181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 y="0"/>
            <a:ext cx="9144000" cy="409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01237">
            <a:off x="4801179" y="3110096"/>
            <a:ext cx="4195762" cy="3476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95536" y="4525242"/>
            <a:ext cx="3744416" cy="1754326"/>
          </a:xfrm>
          <a:prstGeom prst="rect">
            <a:avLst/>
          </a:prstGeom>
          <a:noFill/>
        </p:spPr>
        <p:txBody>
          <a:bodyPr wrap="square" rtlCol="0">
            <a:spAutoFit/>
          </a:bodyPr>
          <a:lstStyle/>
          <a:p>
            <a:r>
              <a:rPr lang="en-GB" sz="3600" b="1" dirty="0" smtClean="0">
                <a:latin typeface="Rockwell" panose="02060603020205020403" pitchFamily="18" charset="0"/>
              </a:rPr>
              <a:t>Engagement through being researched</a:t>
            </a:r>
            <a:endParaRPr lang="en-GB" sz="3600" dirty="0"/>
          </a:p>
        </p:txBody>
      </p:sp>
    </p:spTree>
    <p:extLst>
      <p:ext uri="{BB962C8B-B14F-4D97-AF65-F5344CB8AC3E}">
        <p14:creationId xmlns:p14="http://schemas.microsoft.com/office/powerpoint/2010/main" val="11138511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260648"/>
            <a:ext cx="4608512" cy="646331"/>
          </a:xfrm>
          <a:prstGeom prst="rect">
            <a:avLst/>
          </a:prstGeom>
          <a:noFill/>
        </p:spPr>
        <p:txBody>
          <a:bodyPr wrap="square" rtlCol="0">
            <a:spAutoFit/>
          </a:bodyPr>
          <a:lstStyle/>
          <a:p>
            <a:r>
              <a:rPr lang="en-GB" sz="3600" b="1" dirty="0" smtClean="0">
                <a:latin typeface="Rockwell" panose="02060603020205020403" pitchFamily="18" charset="0"/>
              </a:rPr>
              <a:t>What works well?</a:t>
            </a:r>
            <a:endParaRPr lang="en-GB" sz="3600" dirty="0"/>
          </a:p>
        </p:txBody>
      </p:sp>
      <p:pic>
        <p:nvPicPr>
          <p:cNvPr id="10243" name="Picture 3" descr="\\cfs.st-andrews.ac.uk\shared\Estates\TransUStA\Transition Uni drive\Images\greenweek2015\SKillshare Extravaganza\IMG_23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4" y="1432560"/>
            <a:ext cx="8138160" cy="542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034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 y="739654"/>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260648"/>
            <a:ext cx="4608512" cy="1200329"/>
          </a:xfrm>
          <a:prstGeom prst="rect">
            <a:avLst/>
          </a:prstGeom>
          <a:noFill/>
        </p:spPr>
        <p:txBody>
          <a:bodyPr wrap="square" rtlCol="0">
            <a:spAutoFit/>
          </a:bodyPr>
          <a:lstStyle/>
          <a:p>
            <a:r>
              <a:rPr lang="en-GB" sz="3600" b="1" dirty="0" smtClean="0">
                <a:latin typeface="Rockwell" panose="02060603020205020403" pitchFamily="18" charset="0"/>
              </a:rPr>
              <a:t>What’s more challenging?</a:t>
            </a:r>
            <a:endParaRPr lang="en-GB" sz="3600" dirty="0"/>
          </a:p>
        </p:txBody>
      </p:sp>
    </p:spTree>
    <p:extLst>
      <p:ext uri="{BB962C8B-B14F-4D97-AF65-F5344CB8AC3E}">
        <p14:creationId xmlns:p14="http://schemas.microsoft.com/office/powerpoint/2010/main" val="12895358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756"/>
            <a:ext cx="9143999" cy="645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12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s41\Dropbox\Transition Operations 2014-15\4 Publicity\7) Posters and Flyers (not projects or events)\Transition Flyer August 2014 - Fro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90" y="2060848"/>
            <a:ext cx="6088083" cy="43036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159" y="2505828"/>
            <a:ext cx="2448272" cy="2448272"/>
          </a:xfrm>
          <a:prstGeom prst="rect">
            <a:avLst/>
          </a:prstGeom>
        </p:spPr>
      </p:pic>
      <p:sp>
        <p:nvSpPr>
          <p:cNvPr id="5" name="TextBox 4"/>
          <p:cNvSpPr txBox="1"/>
          <p:nvPr/>
        </p:nvSpPr>
        <p:spPr>
          <a:xfrm>
            <a:off x="107504" y="260648"/>
            <a:ext cx="6480720" cy="1200329"/>
          </a:xfrm>
          <a:prstGeom prst="rect">
            <a:avLst/>
          </a:prstGeom>
          <a:noFill/>
        </p:spPr>
        <p:txBody>
          <a:bodyPr wrap="square" rtlCol="0">
            <a:spAutoFit/>
          </a:bodyPr>
          <a:lstStyle/>
          <a:p>
            <a:pPr algn="ctr"/>
            <a:r>
              <a:rPr lang="en-GB" sz="3600" b="1" dirty="0" smtClean="0">
                <a:latin typeface="Rockwell" panose="02060603020205020403" pitchFamily="18" charset="0"/>
              </a:rPr>
              <a:t>“St Andrews Communities </a:t>
            </a:r>
          </a:p>
          <a:p>
            <a:pPr algn="ctr"/>
            <a:r>
              <a:rPr lang="en-GB" sz="3600" b="1" dirty="0" smtClean="0">
                <a:latin typeface="Rockwell" panose="02060603020205020403" pitchFamily="18" charset="0"/>
              </a:rPr>
              <a:t>Working Together”</a:t>
            </a:r>
            <a:endParaRPr lang="en-GB" sz="3600" b="1" dirty="0">
              <a:latin typeface="Rockwell" panose="02060603020205020403" pitchFamily="18" charset="0"/>
            </a:endParaRPr>
          </a:p>
        </p:txBody>
      </p:sp>
      <p:pic>
        <p:nvPicPr>
          <p:cNvPr id="5123" name="Picture 3" descr="C:\Users\gs41\Dropbox\Transition Operations 2014-15\4 Publicity\3) Logos\Other organisations\CCF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5201" y="0"/>
            <a:ext cx="2557617" cy="14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8168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62" y="4293096"/>
            <a:ext cx="3779912" cy="187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gs41\Dropbox\Transition (1)\4 Publicity and events\Roadshow event\Notes, write-ups. photos for report\transitionroadshowdrawings\Rehema's workshop-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60648"/>
            <a:ext cx="5288054" cy="3556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cfs.st-andrews.ac.uk\shared\Estates\environment\Transition staff work\Transition 2012 - 2015\Thrive notes\IMG_477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56" t="7384" r="13839" b="5641"/>
          <a:stretch/>
        </p:blipFill>
        <p:spPr bwMode="auto">
          <a:xfrm>
            <a:off x="4427984" y="2919134"/>
            <a:ext cx="4441220" cy="358521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6135" y="476672"/>
            <a:ext cx="3073069" cy="1754326"/>
          </a:xfrm>
          <a:prstGeom prst="rect">
            <a:avLst/>
          </a:prstGeom>
          <a:noFill/>
        </p:spPr>
        <p:txBody>
          <a:bodyPr wrap="square" rtlCol="0">
            <a:spAutoFit/>
          </a:bodyPr>
          <a:lstStyle/>
          <a:p>
            <a:r>
              <a:rPr lang="en-GB" sz="3600" b="1" dirty="0" smtClean="0">
                <a:latin typeface="Rockwell" panose="02060603020205020403" pitchFamily="18" charset="0"/>
              </a:rPr>
              <a:t>Global spread of ideas</a:t>
            </a:r>
            <a:endParaRPr lang="en-GB" sz="3600" dirty="0"/>
          </a:p>
        </p:txBody>
      </p:sp>
    </p:spTree>
    <p:extLst>
      <p:ext uri="{BB962C8B-B14F-4D97-AF65-F5344CB8AC3E}">
        <p14:creationId xmlns:p14="http://schemas.microsoft.com/office/powerpoint/2010/main" val="16579543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640960" cy="830997"/>
          </a:xfrm>
          <a:prstGeom prst="rect">
            <a:avLst/>
          </a:prstGeom>
          <a:noFill/>
        </p:spPr>
        <p:txBody>
          <a:bodyPr wrap="square" rtlCol="0">
            <a:spAutoFit/>
          </a:bodyPr>
          <a:lstStyle/>
          <a:p>
            <a:pPr algn="ctr"/>
            <a:r>
              <a:rPr lang="en-GB" sz="2400" b="1" dirty="0" smtClean="0">
                <a:latin typeface="Rockwell" panose="02060603020205020403" pitchFamily="18" charset="0"/>
              </a:rPr>
              <a:t>Our external communities: </a:t>
            </a:r>
          </a:p>
          <a:p>
            <a:r>
              <a:rPr lang="en-GB" sz="2400" dirty="0" smtClean="0">
                <a:latin typeface="Rockwell" panose="02060603020205020403" pitchFamily="18" charset="0"/>
              </a:rPr>
              <a:t>St Andrews Residents to the World (via Fife and Scotland)</a:t>
            </a:r>
            <a:endParaRPr lang="en-GB" sz="2400" dirty="0">
              <a:latin typeface="Rockwell" panose="02060603020205020403"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508" y="1196752"/>
            <a:ext cx="517334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525" y="5076157"/>
            <a:ext cx="3686374" cy="1322152"/>
          </a:xfrm>
          <a:prstGeom prst="rect">
            <a:avLst/>
          </a:prstGeom>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657" y="5076157"/>
            <a:ext cx="382905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8626" r="11928"/>
          <a:stretch/>
        </p:blipFill>
        <p:spPr bwMode="auto">
          <a:xfrm>
            <a:off x="191417" y="1915229"/>
            <a:ext cx="3456384" cy="187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7723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27622" y="757153"/>
            <a:ext cx="4375158" cy="30941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08414" y="424234"/>
            <a:ext cx="5184576" cy="1754326"/>
          </a:xfrm>
          <a:prstGeom prst="rect">
            <a:avLst/>
          </a:prstGeom>
          <a:noFill/>
        </p:spPr>
        <p:txBody>
          <a:bodyPr wrap="square" rtlCol="0">
            <a:spAutoFit/>
          </a:bodyPr>
          <a:lstStyle/>
          <a:p>
            <a:r>
              <a:rPr lang="en-GB" sz="3600" b="1" dirty="0" smtClean="0">
                <a:latin typeface="Rockwell" panose="02060603020205020403" pitchFamily="18" charset="0"/>
              </a:rPr>
              <a:t>Edible Campus</a:t>
            </a:r>
            <a:r>
              <a:rPr lang="en-GB" sz="3600" dirty="0" smtClean="0">
                <a:latin typeface="Rockwell" panose="02060603020205020403" pitchFamily="18" charset="0"/>
              </a:rPr>
              <a:t>: Engagement via growing</a:t>
            </a:r>
            <a:endParaRPr lang="en-GB" sz="36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8" y="2482276"/>
            <a:ext cx="3152625" cy="42210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2" name="Picture 2" descr="\\cfs.st-andrews.ac.uk\shared\Estates\TransUStA\Transition Uni drive\Images\greenweek2015\SKillshare Extravaganza\IMG_22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7824" y="1772816"/>
            <a:ext cx="2814059" cy="4221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2990" y="4357327"/>
            <a:ext cx="3751010" cy="25006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5491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gs41\Dropbox\Transition Photos\Saint Exchange\new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65" y="3212976"/>
            <a:ext cx="26003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fs.st-andrews.ac.uk\shared\Estates\TransUStA\Transition Uni drive\Saint Exchange\Promotion 2015\Promotional materials\Posters flyers\Saint poster Feb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16631"/>
            <a:ext cx="4765846" cy="6741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764704"/>
            <a:ext cx="3744416" cy="1754326"/>
          </a:xfrm>
          <a:prstGeom prst="rect">
            <a:avLst/>
          </a:prstGeom>
          <a:noFill/>
        </p:spPr>
        <p:txBody>
          <a:bodyPr wrap="square" rtlCol="0">
            <a:spAutoFit/>
          </a:bodyPr>
          <a:lstStyle/>
          <a:p>
            <a:r>
              <a:rPr lang="en-GB" sz="3600" b="1" dirty="0" smtClean="0">
                <a:latin typeface="Rockwell" panose="02060603020205020403" pitchFamily="18" charset="0"/>
              </a:rPr>
              <a:t>Saint Exchange</a:t>
            </a:r>
            <a:r>
              <a:rPr lang="en-GB" sz="3600" dirty="0" smtClean="0">
                <a:latin typeface="Rockwell" panose="02060603020205020403" pitchFamily="18" charset="0"/>
              </a:rPr>
              <a:t>: Engagement through Trade</a:t>
            </a:r>
            <a:endParaRPr lang="en-GB" sz="3600" dirty="0"/>
          </a:p>
        </p:txBody>
      </p:sp>
    </p:spTree>
    <p:extLst>
      <p:ext uri="{BB962C8B-B14F-4D97-AF65-F5344CB8AC3E}">
        <p14:creationId xmlns:p14="http://schemas.microsoft.com/office/powerpoint/2010/main" val="27858307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Transition backup\Photos\PHOTOGRAPHS\Carbon Conversations\DSCF41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01" t="19560" r="3039"/>
          <a:stretch/>
        </p:blipFill>
        <p:spPr bwMode="auto">
          <a:xfrm>
            <a:off x="323027" y="1988840"/>
            <a:ext cx="4640859" cy="35730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fs.st-andrews.ac.uk\shared\Estates\TransUStA\Transition Uni drive\Logos\Transition Projects\Carbon Conv Cup &amp; Ques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105" y="4077071"/>
            <a:ext cx="3925895" cy="2543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60648"/>
            <a:ext cx="7128792" cy="1200329"/>
          </a:xfrm>
          <a:prstGeom prst="rect">
            <a:avLst/>
          </a:prstGeom>
          <a:noFill/>
        </p:spPr>
        <p:txBody>
          <a:bodyPr wrap="square" rtlCol="0">
            <a:spAutoFit/>
          </a:bodyPr>
          <a:lstStyle/>
          <a:p>
            <a:r>
              <a:rPr lang="en-GB" sz="3600" b="1" dirty="0" smtClean="0">
                <a:latin typeface="Rockwell" panose="02060603020205020403" pitchFamily="18" charset="0"/>
              </a:rPr>
              <a:t>Carbon Conversations</a:t>
            </a:r>
            <a:r>
              <a:rPr lang="en-GB" sz="3600" dirty="0" smtClean="0">
                <a:latin typeface="Rockwell" panose="02060603020205020403" pitchFamily="18" charset="0"/>
              </a:rPr>
              <a:t>: Engagement over tea &amp; biscuits</a:t>
            </a:r>
            <a:endParaRPr lang="en-GB" sz="3600" dirty="0"/>
          </a:p>
        </p:txBody>
      </p:sp>
    </p:spTree>
    <p:extLst>
      <p:ext uri="{BB962C8B-B14F-4D97-AF65-F5344CB8AC3E}">
        <p14:creationId xmlns:p14="http://schemas.microsoft.com/office/powerpoint/2010/main" val="127704742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19" y="260648"/>
            <a:ext cx="8053511" cy="1200329"/>
          </a:xfrm>
          <a:prstGeom prst="rect">
            <a:avLst/>
          </a:prstGeom>
          <a:noFill/>
        </p:spPr>
        <p:txBody>
          <a:bodyPr wrap="square" rtlCol="0">
            <a:spAutoFit/>
          </a:bodyPr>
          <a:lstStyle/>
          <a:p>
            <a:r>
              <a:rPr lang="en-GB" sz="3600" b="1" dirty="0" smtClean="0">
                <a:latin typeface="Rockwell" panose="02060603020205020403" pitchFamily="18" charset="0"/>
              </a:rPr>
              <a:t>Green Film Festival</a:t>
            </a:r>
            <a:r>
              <a:rPr lang="en-GB" sz="3600" dirty="0" smtClean="0">
                <a:latin typeface="Rockwell" panose="02060603020205020403" pitchFamily="18" charset="0"/>
              </a:rPr>
              <a:t>: </a:t>
            </a:r>
          </a:p>
          <a:p>
            <a:r>
              <a:rPr lang="en-GB" sz="3600" dirty="0" smtClean="0">
                <a:latin typeface="Rockwell" panose="02060603020205020403" pitchFamily="18" charset="0"/>
              </a:rPr>
              <a:t>Engagement through film and debate</a:t>
            </a:r>
            <a:endParaRPr lang="en-GB" sz="36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34226"/>
            <a:ext cx="2433137" cy="264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575" y="1620474"/>
            <a:ext cx="33242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67" y="3749201"/>
            <a:ext cx="4176465" cy="27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079" b="11484"/>
          <a:stretch/>
        </p:blipFill>
        <p:spPr bwMode="auto">
          <a:xfrm>
            <a:off x="755576" y="1620474"/>
            <a:ext cx="3347864" cy="192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36734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340768"/>
            <a:ext cx="4464496" cy="646331"/>
          </a:xfrm>
          <a:prstGeom prst="rect">
            <a:avLst/>
          </a:prstGeom>
          <a:noFill/>
        </p:spPr>
        <p:txBody>
          <a:bodyPr wrap="square" rtlCol="0">
            <a:spAutoFit/>
          </a:bodyPr>
          <a:lstStyle/>
          <a:p>
            <a:r>
              <a:rPr lang="en-GB" dirty="0" smtClean="0"/>
              <a:t>Green Week</a:t>
            </a:r>
            <a:endParaRPr lang="en-GB" dirty="0"/>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0" y="0"/>
            <a:ext cx="4207676" cy="5949280"/>
          </a:xfrm>
          <a:prstGeom prst="rect">
            <a:avLst/>
          </a:prstGeom>
        </p:spPr>
      </p:pic>
      <p:pic>
        <p:nvPicPr>
          <p:cNvPr id="1027" name="Picture 3" descr="\\cfs.st-andrews.ac.uk\shared\Estates\TransUStA\Transition Uni drive\Images\greenweek2015\Green Shop windows\2015-03-12 14.44.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821" r="15631"/>
          <a:stretch/>
        </p:blipFill>
        <p:spPr bwMode="auto">
          <a:xfrm>
            <a:off x="1" y="4960884"/>
            <a:ext cx="3668194" cy="18971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223" t="14708"/>
          <a:stretch/>
        </p:blipFill>
        <p:spPr bwMode="auto">
          <a:xfrm>
            <a:off x="4069965" y="0"/>
            <a:ext cx="5074035" cy="3615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8511" y="2564904"/>
            <a:ext cx="2113155" cy="901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972" t="21100" r="2177" b="7125"/>
          <a:stretch/>
        </p:blipFill>
        <p:spPr bwMode="auto">
          <a:xfrm>
            <a:off x="3668195" y="3495531"/>
            <a:ext cx="5475805" cy="340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5009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340768"/>
            <a:ext cx="4464496" cy="646331"/>
          </a:xfrm>
          <a:prstGeom prst="rect">
            <a:avLst/>
          </a:prstGeom>
          <a:noFill/>
        </p:spPr>
        <p:txBody>
          <a:bodyPr wrap="square" rtlCol="0">
            <a:spAutoFit/>
          </a:bodyPr>
          <a:lstStyle/>
          <a:p>
            <a:r>
              <a:rPr lang="en-GB" dirty="0" smtClean="0"/>
              <a:t>Skillshare</a:t>
            </a:r>
            <a:endParaRPr lang="en-GB" dirty="0"/>
          </a:p>
          <a:p>
            <a:endParaRPr lang="en-GB" dirty="0"/>
          </a:p>
        </p:txBody>
      </p:sp>
      <p:pic>
        <p:nvPicPr>
          <p:cNvPr id="4099" name="Picture 3" descr="\\cfs.st-andrews.ac.uk\shared\Estates\TransUStA\Transition Uni drive\Images\greenweek2015\SKillshare Extravaganza\IMG_22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272" y="3429000"/>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fs.st-andrews.ac.uk\shared\Estates\TransUStA\Transition Uni drive\Images\greenweek2015\SKillshare Extravaganza\IMG_226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240" r="35045"/>
          <a:stretch/>
        </p:blipFill>
        <p:spPr bwMode="auto">
          <a:xfrm>
            <a:off x="4894057" y="4412"/>
            <a:ext cx="4236514" cy="34245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4068453591"/>
              </p:ext>
            </p:extLst>
          </p:nvPr>
        </p:nvGraphicFramePr>
        <p:xfrm>
          <a:off x="35133" y="27783"/>
          <a:ext cx="4893071" cy="6924413"/>
        </p:xfrm>
        <a:graphic>
          <a:graphicData uri="http://schemas.openxmlformats.org/presentationml/2006/ole">
            <mc:AlternateContent xmlns:mc="http://schemas.openxmlformats.org/markup-compatibility/2006">
              <mc:Choice xmlns:v="urn:schemas-microsoft-com:vml" Requires="v">
                <p:oleObj spid="_x0000_s4156" name="Acrobat Document" r:id="rId6" imgW="5667122" imgH="8019837" progId="AcroExch.Document.11">
                  <p:embed/>
                </p:oleObj>
              </mc:Choice>
              <mc:Fallback>
                <p:oleObj name="Acrobat Document" r:id="rId6" imgW="5667122" imgH="8019837" progId="AcroExch.Document.11">
                  <p:embed/>
                  <p:pic>
                    <p:nvPicPr>
                      <p:cNvPr id="0" name=""/>
                      <p:cNvPicPr/>
                      <p:nvPr/>
                    </p:nvPicPr>
                    <p:blipFill>
                      <a:blip r:embed="rId7"/>
                      <a:stretch>
                        <a:fillRect/>
                      </a:stretch>
                    </p:blipFill>
                    <p:spPr>
                      <a:xfrm>
                        <a:off x="35133" y="27783"/>
                        <a:ext cx="4893071" cy="6924413"/>
                      </a:xfrm>
                      <a:prstGeom prst="rect">
                        <a:avLst/>
                      </a:prstGeom>
                    </p:spPr>
                  </p:pic>
                </p:oleObj>
              </mc:Fallback>
            </mc:AlternateContent>
          </a:graphicData>
        </a:graphic>
      </p:graphicFrame>
    </p:spTree>
    <p:extLst>
      <p:ext uri="{BB962C8B-B14F-4D97-AF65-F5344CB8AC3E}">
        <p14:creationId xmlns:p14="http://schemas.microsoft.com/office/powerpoint/2010/main" val="360459299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1175</Words>
  <Application>Microsoft Office PowerPoint</Application>
  <PresentationFormat>On-screen Show (4:3)</PresentationFormat>
  <Paragraphs>123</Paragraphs>
  <Slides>20</Slides>
  <Notes>20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Rockwell</vt:lpstr>
      <vt:lpstr>Calibri</vt:lpstr>
      <vt:lpstr>Office Theme</vt:lpstr>
      <vt:lpstr>Acrobat Document</vt:lpstr>
      <vt:lpstr>Engaging with External &amp; Global Communities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St Andrews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Stutchfield</dc:creator>
  <cp:lastModifiedBy>rpetford</cp:lastModifiedBy>
  <cp:revision>75</cp:revision>
  <cp:lastPrinted>2015-04-16T08:56:16Z</cp:lastPrinted>
  <dcterms:created xsi:type="dcterms:W3CDTF">2015-04-14T15:22:40Z</dcterms:created>
  <dcterms:modified xsi:type="dcterms:W3CDTF">2015-04-22T15:48:49Z</dcterms:modified>
</cp:coreProperties>
</file>