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2"/>
  </p:notesMasterIdLst>
  <p:handoutMasterIdLst>
    <p:handoutMasterId r:id="rId13"/>
  </p:handoutMasterIdLst>
  <p:sldIdLst>
    <p:sldId id="256" r:id="rId2"/>
    <p:sldId id="262" r:id="rId3"/>
    <p:sldId id="268" r:id="rId4"/>
    <p:sldId id="264" r:id="rId5"/>
    <p:sldId id="266" r:id="rId6"/>
    <p:sldId id="267" r:id="rId7"/>
    <p:sldId id="271" r:id="rId8"/>
    <p:sldId id="263" r:id="rId9"/>
    <p:sldId id="265" r:id="rId10"/>
    <p:sldId id="270" r:id="rId11"/>
  </p:sldIdLst>
  <p:sldSz cx="12192000" cy="6858000"/>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33" autoAdjust="0"/>
  </p:normalViewPr>
  <p:slideViewPr>
    <p:cSldViewPr snapToGrid="0">
      <p:cViewPr varScale="1">
        <p:scale>
          <a:sx n="88" d="100"/>
          <a:sy n="88" d="100"/>
        </p:scale>
        <p:origin x="-570"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B75BF166-467B-4D69-BD2D-40C315011CFF}" type="datetimeFigureOut">
              <a:rPr lang="en-GB" smtClean="0"/>
              <a:t>04/12/2015</a:t>
            </a:fld>
            <a:endParaRPr lang="en-GB"/>
          </a:p>
        </p:txBody>
      </p:sp>
      <p:sp>
        <p:nvSpPr>
          <p:cNvPr id="4" name="Footer Placeholder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7AD15E5E-8DD0-4483-AAF3-FB664823BD34}" type="slidenum">
              <a:rPr lang="en-GB" smtClean="0"/>
              <a:t>‹#›</a:t>
            </a:fld>
            <a:endParaRPr lang="en-GB"/>
          </a:p>
        </p:txBody>
      </p:sp>
    </p:spTree>
    <p:extLst>
      <p:ext uri="{BB962C8B-B14F-4D97-AF65-F5344CB8AC3E}">
        <p14:creationId xmlns:p14="http://schemas.microsoft.com/office/powerpoint/2010/main" val="3471323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C4A1FB7D-F432-4DDA-96FE-6FE1E1878368}" type="datetimeFigureOut">
              <a:rPr lang="en-GB" smtClean="0"/>
              <a:t>04/12/2015</a:t>
            </a:fld>
            <a:endParaRPr lang="en-GB"/>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1AC7E862-B7F0-42CF-9284-7345FDCB42C1}" type="slidenum">
              <a:rPr lang="en-GB" smtClean="0"/>
              <a:t>‹#›</a:t>
            </a:fld>
            <a:endParaRPr lang="en-GB"/>
          </a:p>
        </p:txBody>
      </p:sp>
    </p:spTree>
    <p:extLst>
      <p:ext uri="{BB962C8B-B14F-4D97-AF65-F5344CB8AC3E}">
        <p14:creationId xmlns:p14="http://schemas.microsoft.com/office/powerpoint/2010/main" val="412741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C7E862-B7F0-42CF-9284-7345FDCB42C1}" type="slidenum">
              <a:rPr lang="en-GB" smtClean="0"/>
              <a:t>2</a:t>
            </a:fld>
            <a:endParaRPr lang="en-GB"/>
          </a:p>
        </p:txBody>
      </p:sp>
    </p:spTree>
    <p:extLst>
      <p:ext uri="{BB962C8B-B14F-4D97-AF65-F5344CB8AC3E}">
        <p14:creationId xmlns:p14="http://schemas.microsoft.com/office/powerpoint/2010/main" val="324247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046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5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39053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80049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23743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20635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7355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7022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427508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571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217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064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7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53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507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550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624D31-43A5-475A-80CF-332C9F6DCF35}" type="datetimeFigureOut">
              <a:rPr lang="en-US" smtClean="0"/>
              <a:t>12/4/2015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57338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TEACHING%201%20&amp;%202/EL0809A/EL0809A%20Module%20Booklet%202015-16.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014263"/>
            <a:ext cx="7766936" cy="1646302"/>
          </a:xfrm>
        </p:spPr>
        <p:txBody>
          <a:bodyPr>
            <a:normAutofit fontScale="90000"/>
          </a:bodyPr>
          <a:lstStyle/>
          <a:p>
            <a:r>
              <a:rPr lang="en-GB" dirty="0" smtClean="0"/>
              <a:t>EAUC Scotland Forum Meeting</a:t>
            </a:r>
            <a:br>
              <a:rPr lang="en-GB" dirty="0" smtClean="0"/>
            </a:br>
            <a:r>
              <a:rPr lang="en-GB" sz="3600" dirty="0" smtClean="0"/>
              <a:t>University of </a:t>
            </a:r>
            <a:r>
              <a:rPr lang="en-GB" sz="3600" dirty="0" err="1" smtClean="0"/>
              <a:t>Abertay</a:t>
            </a:r>
            <a:r>
              <a:rPr lang="en-GB" sz="3600" dirty="0" smtClean="0"/>
              <a:t> Case Study</a:t>
            </a:r>
            <a:endParaRPr lang="en-GB" dirty="0"/>
          </a:p>
        </p:txBody>
      </p:sp>
      <p:sp>
        <p:nvSpPr>
          <p:cNvPr id="3" name="Subtitle 2"/>
          <p:cNvSpPr>
            <a:spLocks noGrp="1"/>
          </p:cNvSpPr>
          <p:nvPr>
            <p:ph type="subTitle" idx="1"/>
          </p:nvPr>
        </p:nvSpPr>
        <p:spPr>
          <a:xfrm>
            <a:off x="1507067" y="4059810"/>
            <a:ext cx="7766936" cy="1096899"/>
          </a:xfrm>
        </p:spPr>
        <p:txBody>
          <a:bodyPr/>
          <a:lstStyle/>
          <a:p>
            <a:pPr algn="l"/>
            <a:r>
              <a:rPr lang="en-GB" b="1" dirty="0" smtClean="0"/>
              <a:t>Andy Samuel </a:t>
            </a:r>
          </a:p>
          <a:p>
            <a:pPr algn="l"/>
            <a:r>
              <a:rPr lang="en-GB" i="1" dirty="0" smtClean="0"/>
              <a:t>Lecturer in Sociology</a:t>
            </a:r>
            <a:endParaRPr lang="en-GB" dirty="0"/>
          </a:p>
          <a:p>
            <a:endParaRPr lang="en-GB" dirty="0"/>
          </a:p>
        </p:txBody>
      </p:sp>
      <p:pic>
        <p:nvPicPr>
          <p:cNvPr id="4" name="Picture 3" descr="New logo"/>
          <p:cNvPicPr/>
          <p:nvPr/>
        </p:nvPicPr>
        <p:blipFill>
          <a:blip r:embed="rId2">
            <a:extLst>
              <a:ext uri="{28A0092B-C50C-407E-A947-70E740481C1C}">
                <a14:useLocalDpi xmlns:a14="http://schemas.microsoft.com/office/drawing/2010/main" val="0"/>
              </a:ext>
            </a:extLst>
          </a:blip>
          <a:srcRect/>
          <a:stretch>
            <a:fillRect/>
          </a:stretch>
        </p:blipFill>
        <p:spPr bwMode="auto">
          <a:xfrm>
            <a:off x="1046480" y="438150"/>
            <a:ext cx="1134110" cy="469900"/>
          </a:xfrm>
          <a:prstGeom prst="rect">
            <a:avLst/>
          </a:prstGeom>
          <a:noFill/>
          <a:ln>
            <a:noFill/>
          </a:ln>
        </p:spPr>
      </p:pic>
      <p:pic>
        <p:nvPicPr>
          <p:cNvPr id="6" name="Picture 5"/>
          <p:cNvPicPr>
            <a:picLocks noChangeAspect="1"/>
          </p:cNvPicPr>
          <p:nvPr/>
        </p:nvPicPr>
        <p:blipFill>
          <a:blip r:embed="rId3"/>
          <a:stretch>
            <a:fillRect/>
          </a:stretch>
        </p:blipFill>
        <p:spPr>
          <a:xfrm>
            <a:off x="101488" y="6362700"/>
            <a:ext cx="1685925" cy="495300"/>
          </a:xfrm>
          <a:prstGeom prst="rect">
            <a:avLst/>
          </a:prstGeom>
        </p:spPr>
      </p:pic>
    </p:spTree>
    <p:extLst>
      <p:ext uri="{BB962C8B-B14F-4D97-AF65-F5344CB8AC3E}">
        <p14:creationId xmlns:p14="http://schemas.microsoft.com/office/powerpoint/2010/main" val="352285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Sustainability and Tertiary Ed., in Scotland</a:t>
            </a:r>
            <a:endParaRPr lang="en-GB" dirty="0"/>
          </a:p>
        </p:txBody>
      </p:sp>
      <p:sp>
        <p:nvSpPr>
          <p:cNvPr id="3" name="Content Placeholder 2"/>
          <p:cNvSpPr>
            <a:spLocks noGrp="1"/>
          </p:cNvSpPr>
          <p:nvPr>
            <p:ph idx="1"/>
          </p:nvPr>
        </p:nvSpPr>
        <p:spPr/>
        <p:txBody>
          <a:bodyPr>
            <a:normAutofit lnSpcReduction="10000"/>
          </a:bodyPr>
          <a:lstStyle/>
          <a:p>
            <a:r>
              <a:rPr lang="en-GB" dirty="0" smtClean="0">
                <a:solidFill>
                  <a:schemeClr val="tx1"/>
                </a:solidFill>
              </a:rPr>
              <a:t>A </a:t>
            </a:r>
            <a:r>
              <a:rPr lang="en-GB" dirty="0">
                <a:solidFill>
                  <a:schemeClr val="tx1"/>
                </a:solidFill>
              </a:rPr>
              <a:t>firm advocate of the civic </a:t>
            </a:r>
            <a:r>
              <a:rPr lang="en-GB" dirty="0" smtClean="0">
                <a:solidFill>
                  <a:schemeClr val="tx1"/>
                </a:solidFill>
              </a:rPr>
              <a:t>tradition and </a:t>
            </a:r>
            <a:r>
              <a:rPr lang="en-GB" dirty="0" smtClean="0">
                <a:solidFill>
                  <a:schemeClr val="tx1"/>
                </a:solidFill>
              </a:rPr>
              <a:t>‘</a:t>
            </a:r>
            <a:r>
              <a:rPr lang="en-GB" dirty="0" err="1" smtClean="0">
                <a:solidFill>
                  <a:schemeClr val="tx1"/>
                </a:solidFill>
              </a:rPr>
              <a:t>generalism</a:t>
            </a:r>
            <a:r>
              <a:rPr lang="en-GB" dirty="0" smtClean="0">
                <a:solidFill>
                  <a:schemeClr val="tx1"/>
                </a:solidFill>
              </a:rPr>
              <a:t>’ </a:t>
            </a:r>
            <a:r>
              <a:rPr lang="en-GB" dirty="0" smtClean="0">
                <a:solidFill>
                  <a:schemeClr val="tx1"/>
                </a:solidFill>
              </a:rPr>
              <a:t>in education, </a:t>
            </a:r>
            <a:r>
              <a:rPr lang="en-GB" dirty="0">
                <a:solidFill>
                  <a:schemeClr val="tx1"/>
                </a:solidFill>
              </a:rPr>
              <a:t>Geddes distinguished himself as an urban planner and social activist, influencing cities as diverse as Edinburgh, Bombay, and Tel Aviv, while he taught extensively in Scotland, including </a:t>
            </a:r>
            <a:r>
              <a:rPr lang="en-GB" dirty="0" smtClean="0">
                <a:solidFill>
                  <a:schemeClr val="tx1"/>
                </a:solidFill>
              </a:rPr>
              <a:t>much of East Scotland, including Dundee</a:t>
            </a:r>
          </a:p>
          <a:p>
            <a:r>
              <a:rPr lang="en-GB" dirty="0" smtClean="0"/>
              <a:t>As </a:t>
            </a:r>
            <a:r>
              <a:rPr lang="en-GB" dirty="0"/>
              <a:t>Davies (1961) has argued, the ‘</a:t>
            </a:r>
            <a:r>
              <a:rPr lang="en-GB" dirty="0" err="1"/>
              <a:t>generalism</a:t>
            </a:r>
            <a:r>
              <a:rPr lang="en-GB" dirty="0"/>
              <a:t>’ of the Scottish tradition acted as a barrier to an individualistic notion of learning and in so doing bridged the gap between the expert few and the lay majority; in other words, it created an association between varies aspects of Scottish society and the Scottish academy </a:t>
            </a:r>
            <a:r>
              <a:rPr lang="en-GB" i="1" dirty="0"/>
              <a:t>per se, </a:t>
            </a:r>
            <a:r>
              <a:rPr lang="en-GB" dirty="0"/>
              <a:t>one that allowed the academy to remain in touch with the wider community, retaining a strong sense of social responsibility and, in turn, helping create a civic identity. </a:t>
            </a:r>
            <a:endParaRPr lang="en-GB" dirty="0" smtClean="0"/>
          </a:p>
          <a:p>
            <a:r>
              <a:rPr lang="en-GB" dirty="0" smtClean="0"/>
              <a:t>This is the ‘democratic intellect’; </a:t>
            </a:r>
            <a:r>
              <a:rPr lang="en-GB" dirty="0"/>
              <a:t>‘democratic’ because it ensured the social distribution of intellectual knowledge.</a:t>
            </a:r>
          </a:p>
          <a:p>
            <a:endParaRPr lang="en-GB" dirty="0">
              <a:solidFill>
                <a:schemeClr val="tx1"/>
              </a:solidFill>
            </a:endParaRPr>
          </a:p>
          <a:p>
            <a:endParaRPr lang="en-GB" dirty="0"/>
          </a:p>
        </p:txBody>
      </p:sp>
      <p:pic>
        <p:nvPicPr>
          <p:cNvPr id="4" name="Picture 3"/>
          <p:cNvPicPr>
            <a:picLocks noChangeAspect="1"/>
          </p:cNvPicPr>
          <p:nvPr/>
        </p:nvPicPr>
        <p:blipFill>
          <a:blip r:embed="rId2"/>
          <a:stretch>
            <a:fillRect/>
          </a:stretch>
        </p:blipFill>
        <p:spPr>
          <a:xfrm>
            <a:off x="449216" y="6362700"/>
            <a:ext cx="2435651" cy="495300"/>
          </a:xfrm>
          <a:prstGeom prst="rect">
            <a:avLst/>
          </a:prstGeom>
        </p:spPr>
      </p:pic>
    </p:spTree>
    <p:extLst>
      <p:ext uri="{BB962C8B-B14F-4D97-AF65-F5344CB8AC3E}">
        <p14:creationId xmlns:p14="http://schemas.microsoft.com/office/powerpoint/2010/main" val="16838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Abertay</a:t>
            </a:r>
            <a:r>
              <a:rPr lang="en-GB" dirty="0" smtClean="0"/>
              <a:t>: It’s Genesis</a:t>
            </a:r>
            <a:endParaRPr lang="en-GB" dirty="0"/>
          </a:p>
        </p:txBody>
      </p:sp>
      <p:sp>
        <p:nvSpPr>
          <p:cNvPr id="13" name="Content Placeholder 12"/>
          <p:cNvSpPr>
            <a:spLocks noGrp="1"/>
          </p:cNvSpPr>
          <p:nvPr>
            <p:ph idx="1"/>
          </p:nvPr>
        </p:nvSpPr>
        <p:spPr/>
        <p:txBody>
          <a:bodyPr/>
          <a:lstStyle/>
          <a:p>
            <a:r>
              <a:rPr lang="en-GB" dirty="0" smtClean="0"/>
              <a:t>Founded as Technical College in 1888</a:t>
            </a:r>
          </a:p>
          <a:p>
            <a:r>
              <a:rPr lang="en-GB" dirty="0" smtClean="0"/>
              <a:t>University Title in 1994</a:t>
            </a:r>
            <a:endParaRPr lang="en-GB" dirty="0"/>
          </a:p>
        </p:txBody>
      </p:sp>
      <p:pic>
        <p:nvPicPr>
          <p:cNvPr id="4" name="Picture 3"/>
          <p:cNvPicPr>
            <a:picLocks noChangeAspect="1"/>
          </p:cNvPicPr>
          <p:nvPr/>
        </p:nvPicPr>
        <p:blipFill>
          <a:blip r:embed="rId3"/>
          <a:stretch>
            <a:fillRect/>
          </a:stretch>
        </p:blipFill>
        <p:spPr>
          <a:xfrm>
            <a:off x="449216" y="6362700"/>
            <a:ext cx="2435651" cy="4953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00295982"/>
              </p:ext>
            </p:extLst>
          </p:nvPr>
        </p:nvGraphicFramePr>
        <p:xfrm>
          <a:off x="911668" y="3219450"/>
          <a:ext cx="8128000" cy="2123440"/>
        </p:xfrm>
        <a:graphic>
          <a:graphicData uri="http://schemas.openxmlformats.org/drawingml/2006/table">
            <a:tbl>
              <a:tblPr firstRow="1" bandRow="1">
                <a:tableStyleId>{5C22544A-7EE6-4342-B048-85BDC9FD1C3A}</a:tableStyleId>
              </a:tblPr>
              <a:tblGrid>
                <a:gridCol w="6070991"/>
                <a:gridCol w="2057009"/>
              </a:tblGrid>
              <a:tr h="370840">
                <a:tc>
                  <a:txBody>
                    <a:bodyPr/>
                    <a:lstStyle/>
                    <a:p>
                      <a:r>
                        <a:rPr lang="en-GB" dirty="0" smtClean="0"/>
                        <a:t>Full-time</a:t>
                      </a:r>
                      <a:r>
                        <a:rPr lang="en-GB" baseline="0" dirty="0" smtClean="0"/>
                        <a:t> Undergraduates</a:t>
                      </a:r>
                      <a:endParaRPr lang="en-GB" dirty="0"/>
                    </a:p>
                  </a:txBody>
                  <a:tcPr/>
                </a:tc>
                <a:tc>
                  <a:txBody>
                    <a:bodyPr/>
                    <a:lstStyle/>
                    <a:p>
                      <a:r>
                        <a:rPr lang="en-GB" dirty="0" smtClean="0"/>
                        <a:t>3348</a:t>
                      </a:r>
                      <a:endParaRPr lang="en-GB" dirty="0"/>
                    </a:p>
                  </a:txBody>
                  <a:tcPr/>
                </a:tc>
              </a:tr>
              <a:tr h="370840">
                <a:tc>
                  <a:txBody>
                    <a:bodyPr/>
                    <a:lstStyle/>
                    <a:p>
                      <a:r>
                        <a:rPr lang="en-GB" dirty="0" smtClean="0"/>
                        <a:t>Part-Time Undergraduates</a:t>
                      </a:r>
                      <a:endParaRPr lang="en-GB" dirty="0"/>
                    </a:p>
                  </a:txBody>
                  <a:tcPr/>
                </a:tc>
                <a:tc>
                  <a:txBody>
                    <a:bodyPr/>
                    <a:lstStyle/>
                    <a:p>
                      <a:r>
                        <a:rPr lang="en-GB" dirty="0" smtClean="0"/>
                        <a:t>193</a:t>
                      </a:r>
                      <a:endParaRPr lang="en-GB" dirty="0"/>
                    </a:p>
                  </a:txBody>
                  <a:tcPr/>
                </a:tc>
              </a:tr>
              <a:tr h="370840">
                <a:tc>
                  <a:txBody>
                    <a:bodyPr/>
                    <a:lstStyle/>
                    <a:p>
                      <a:r>
                        <a:rPr lang="en-GB" dirty="0" smtClean="0"/>
                        <a:t>Postgraduates</a:t>
                      </a:r>
                      <a:endParaRPr lang="en-GB" dirty="0"/>
                    </a:p>
                  </a:txBody>
                  <a:tcPr/>
                </a:tc>
                <a:tc>
                  <a:txBody>
                    <a:bodyPr/>
                    <a:lstStyle/>
                    <a:p>
                      <a:r>
                        <a:rPr lang="en-GB" dirty="0" smtClean="0"/>
                        <a:t>283</a:t>
                      </a:r>
                      <a:endParaRPr lang="en-GB" dirty="0"/>
                    </a:p>
                  </a:txBody>
                  <a:tcPr/>
                </a:tc>
              </a:tr>
              <a:tr h="370840">
                <a:tc>
                  <a:txBody>
                    <a:bodyPr/>
                    <a:lstStyle/>
                    <a:p>
                      <a:r>
                        <a:rPr lang="en-GB" dirty="0" smtClean="0"/>
                        <a:t>Non-degree Students</a:t>
                      </a:r>
                      <a:endParaRPr lang="en-GB" dirty="0"/>
                    </a:p>
                  </a:txBody>
                  <a:tcPr/>
                </a:tc>
                <a:tc>
                  <a:txBody>
                    <a:bodyPr/>
                    <a:lstStyle/>
                    <a:p>
                      <a:r>
                        <a:rPr lang="en-GB" dirty="0" smtClean="0"/>
                        <a:t>291</a:t>
                      </a:r>
                      <a:endParaRPr lang="en-GB" dirty="0"/>
                    </a:p>
                  </a:txBody>
                  <a:tcPr/>
                </a:tc>
              </a:tr>
              <a:tr h="370840">
                <a:tc>
                  <a:txBody>
                    <a:bodyPr/>
                    <a:lstStyle/>
                    <a:p>
                      <a:r>
                        <a:rPr lang="en-GB" dirty="0" smtClean="0"/>
                        <a:t>Off-Campus students (elsewhere</a:t>
                      </a:r>
                      <a:r>
                        <a:rPr lang="en-GB" baseline="0" dirty="0" smtClean="0"/>
                        <a:t> in Scotland, in Europe and in Asia)</a:t>
                      </a:r>
                      <a:endParaRPr lang="en-GB" dirty="0"/>
                    </a:p>
                  </a:txBody>
                  <a:tcPr/>
                </a:tc>
                <a:tc>
                  <a:txBody>
                    <a:bodyPr/>
                    <a:lstStyle/>
                    <a:p>
                      <a:r>
                        <a:rPr lang="en-GB" dirty="0" smtClean="0"/>
                        <a:t>325</a:t>
                      </a:r>
                      <a:endParaRPr lang="en-GB" dirty="0"/>
                    </a:p>
                  </a:txBody>
                  <a:tcPr/>
                </a:tc>
              </a:tr>
            </a:tbl>
          </a:graphicData>
        </a:graphic>
      </p:graphicFrame>
    </p:spTree>
    <p:extLst>
      <p:ext uri="{BB962C8B-B14F-4D97-AF65-F5344CB8AC3E}">
        <p14:creationId xmlns:p14="http://schemas.microsoft.com/office/powerpoint/2010/main" val="3830596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Abertay: Academic Structure</a:t>
            </a:r>
            <a:endParaRPr lang="en-GB" dirty="0"/>
          </a:p>
        </p:txBody>
      </p:sp>
      <p:sp>
        <p:nvSpPr>
          <p:cNvPr id="3" name="Content Placeholder 2"/>
          <p:cNvSpPr>
            <a:spLocks noGrp="1"/>
          </p:cNvSpPr>
          <p:nvPr>
            <p:ph idx="1"/>
          </p:nvPr>
        </p:nvSpPr>
        <p:spPr>
          <a:xfrm>
            <a:off x="677334" y="2160589"/>
            <a:ext cx="8596668" cy="4334080"/>
          </a:xfrm>
        </p:spPr>
        <p:txBody>
          <a:bodyPr>
            <a:noAutofit/>
          </a:bodyPr>
          <a:lstStyle/>
          <a:p>
            <a:r>
              <a:rPr lang="en-GB" sz="1400" dirty="0"/>
              <a:t>School of Arts, Media and Computer </a:t>
            </a:r>
            <a:r>
              <a:rPr lang="en-GB" sz="1400" dirty="0" smtClean="0"/>
              <a:t>Games</a:t>
            </a:r>
            <a:endParaRPr lang="en-GB" sz="1400" dirty="0"/>
          </a:p>
          <a:p>
            <a:pPr lvl="1"/>
            <a:r>
              <a:rPr lang="en-GB" sz="1200" dirty="0"/>
              <a:t>Incorporating the Scottish University Centre for Excellence in Computer Games Education, the School of Arts, Media and Computer Games offers innovative and ground breaking opportunities for students. The university is part of the PlayStation®First Academic Development Programme. This offers students to enhance their skills on the latest PlayStation® hardware</a:t>
            </a:r>
            <a:r>
              <a:rPr lang="en-GB" sz="1200" dirty="0" smtClean="0"/>
              <a:t>.</a:t>
            </a:r>
            <a:endParaRPr lang="en-GB" sz="1200" dirty="0"/>
          </a:p>
          <a:p>
            <a:r>
              <a:rPr lang="en-GB" sz="1400" dirty="0"/>
              <a:t>School of Science, Engineering and </a:t>
            </a:r>
            <a:r>
              <a:rPr lang="en-GB" sz="1400" dirty="0" smtClean="0"/>
              <a:t>Technology</a:t>
            </a:r>
            <a:endParaRPr lang="en-GB" sz="1400" dirty="0"/>
          </a:p>
          <a:p>
            <a:pPr lvl="1"/>
            <a:r>
              <a:rPr lang="en-GB" sz="1200" dirty="0"/>
              <a:t>With full time to part time postgraduate and undergraduate courses, the school offers a wide range of disciplines. Food, Nutrition &amp; Health, Forensic sciences, Energy, Water and Environmental Management and Food and Drink innovation are just a few areas in which the school excel in</a:t>
            </a:r>
            <a:r>
              <a:rPr lang="en-GB" sz="1200" dirty="0" smtClean="0"/>
              <a:t>.</a:t>
            </a:r>
            <a:endParaRPr lang="en-GB" sz="1200" dirty="0"/>
          </a:p>
          <a:p>
            <a:r>
              <a:rPr lang="en-GB" sz="1400" dirty="0"/>
              <a:t>Dundee Business </a:t>
            </a:r>
            <a:r>
              <a:rPr lang="en-GB" sz="1400" dirty="0" smtClean="0"/>
              <a:t>School</a:t>
            </a:r>
          </a:p>
          <a:p>
            <a:pPr lvl="1"/>
            <a:r>
              <a:rPr lang="en-GB" sz="1200" dirty="0" smtClean="0"/>
              <a:t>From </a:t>
            </a:r>
            <a:r>
              <a:rPr lang="en-GB" sz="1200" dirty="0"/>
              <a:t>Business studies to EU Security and Transnational Criminal Justice, the school offers an exciting range of courses for national and international students</a:t>
            </a:r>
            <a:r>
              <a:rPr lang="en-GB" sz="1200" dirty="0" smtClean="0"/>
              <a:t>.</a:t>
            </a:r>
            <a:endParaRPr lang="en-GB" sz="1200" dirty="0"/>
          </a:p>
          <a:p>
            <a:r>
              <a:rPr lang="en-GB" sz="1400" dirty="0"/>
              <a:t>School of Social Health and </a:t>
            </a:r>
            <a:r>
              <a:rPr lang="en-GB" sz="1400" dirty="0" smtClean="0"/>
              <a:t>Sciences</a:t>
            </a:r>
          </a:p>
          <a:p>
            <a:pPr lvl="1"/>
            <a:r>
              <a:rPr lang="en-GB" sz="1200" dirty="0" smtClean="0"/>
              <a:t>Four </a:t>
            </a:r>
            <a:r>
              <a:rPr lang="en-GB" sz="1200" dirty="0"/>
              <a:t>specialised divisions of Mental Health Nursing and Counselling, Psychology, Sociology and Sport and Exercise Sciences enable students to study the specific and universal skills needed to succeed in their future careers.</a:t>
            </a:r>
          </a:p>
        </p:txBody>
      </p:sp>
      <p:pic>
        <p:nvPicPr>
          <p:cNvPr id="4" name="Picture 3"/>
          <p:cNvPicPr>
            <a:picLocks noChangeAspect="1"/>
          </p:cNvPicPr>
          <p:nvPr/>
        </p:nvPicPr>
        <p:blipFill>
          <a:blip r:embed="rId2"/>
          <a:stretch>
            <a:fillRect/>
          </a:stretch>
        </p:blipFill>
        <p:spPr>
          <a:xfrm>
            <a:off x="449216" y="6362700"/>
            <a:ext cx="2435651" cy="495300"/>
          </a:xfrm>
          <a:prstGeom prst="rect">
            <a:avLst/>
          </a:prstGeom>
        </p:spPr>
      </p:pic>
    </p:spTree>
    <p:extLst>
      <p:ext uri="{BB962C8B-B14F-4D97-AF65-F5344CB8AC3E}">
        <p14:creationId xmlns:p14="http://schemas.microsoft.com/office/powerpoint/2010/main" val="1778132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Abertay: Sustainability</a:t>
            </a:r>
            <a:endParaRPr lang="en-GB" dirty="0"/>
          </a:p>
        </p:txBody>
      </p:sp>
      <p:sp>
        <p:nvSpPr>
          <p:cNvPr id="3" name="Content Placeholder 2"/>
          <p:cNvSpPr>
            <a:spLocks noGrp="1"/>
          </p:cNvSpPr>
          <p:nvPr>
            <p:ph idx="1"/>
          </p:nvPr>
        </p:nvSpPr>
        <p:spPr/>
        <p:txBody>
          <a:bodyPr/>
          <a:lstStyle/>
          <a:p>
            <a:r>
              <a:rPr lang="en-GB" dirty="0" smtClean="0"/>
              <a:t>As part of the Universities Strategic Plan, we are committed to:</a:t>
            </a:r>
          </a:p>
          <a:p>
            <a:endParaRPr lang="en-GB" dirty="0" smtClean="0"/>
          </a:p>
          <a:p>
            <a:pPr marL="0" indent="0" algn="ctr">
              <a:buNone/>
            </a:pPr>
            <a:r>
              <a:rPr lang="en-GB" sz="2000" dirty="0" smtClean="0"/>
              <a:t>“promoting a clear understanding of and commitment to sustainable development so that all people can contribute to the overall goal through their individual decision”</a:t>
            </a:r>
          </a:p>
          <a:p>
            <a:r>
              <a:rPr lang="en-GB" dirty="0" smtClean="0"/>
              <a:t>Two aspects to this policy:</a:t>
            </a:r>
          </a:p>
          <a:p>
            <a:pPr marL="800100" lvl="1" indent="-342900">
              <a:buFont typeface="+mj-lt"/>
              <a:buAutoNum type="arabicPeriod"/>
            </a:pPr>
            <a:r>
              <a:rPr lang="en-GB" dirty="0" smtClean="0"/>
              <a:t>Estate Strategy; and,</a:t>
            </a:r>
          </a:p>
          <a:p>
            <a:pPr marL="800100" lvl="1" indent="-342900">
              <a:buFont typeface="+mj-lt"/>
              <a:buAutoNum type="arabicPeriod"/>
            </a:pPr>
            <a:r>
              <a:rPr lang="en-GB" dirty="0" smtClean="0"/>
              <a:t>Academic Strategy</a:t>
            </a:r>
            <a:endParaRPr lang="en-GB" dirty="0"/>
          </a:p>
        </p:txBody>
      </p:sp>
      <p:pic>
        <p:nvPicPr>
          <p:cNvPr id="4" name="Picture 3"/>
          <p:cNvPicPr>
            <a:picLocks noChangeAspect="1"/>
          </p:cNvPicPr>
          <p:nvPr/>
        </p:nvPicPr>
        <p:blipFill>
          <a:blip r:embed="rId2"/>
          <a:stretch>
            <a:fillRect/>
          </a:stretch>
        </p:blipFill>
        <p:spPr>
          <a:xfrm>
            <a:off x="449216" y="6362700"/>
            <a:ext cx="2435651" cy="495300"/>
          </a:xfrm>
          <a:prstGeom prst="rect">
            <a:avLst/>
          </a:prstGeom>
        </p:spPr>
      </p:pic>
    </p:spTree>
    <p:extLst>
      <p:ext uri="{BB962C8B-B14F-4D97-AF65-F5344CB8AC3E}">
        <p14:creationId xmlns:p14="http://schemas.microsoft.com/office/powerpoint/2010/main" val="389286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mph" presetSubtype="0" fill="hold" nodeType="clickEffect">
                                  <p:stCondLst>
                                    <p:cond delay="0"/>
                                  </p:stCondLst>
                                  <p:iterate type="lt">
                                    <p:tmPct val="4000"/>
                                  </p:iterate>
                                  <p:childTnLst>
                                    <p:set>
                                      <p:cBhvr override="childStyle">
                                        <p:cTn id="3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and Learning Enhancement Strategy: Objectives</a:t>
            </a:r>
            <a:endParaRPr lang="en-GB" dirty="0"/>
          </a:p>
        </p:txBody>
      </p:sp>
      <p:sp>
        <p:nvSpPr>
          <p:cNvPr id="3" name="Content Placeholder 2"/>
          <p:cNvSpPr>
            <a:spLocks noGrp="1"/>
          </p:cNvSpPr>
          <p:nvPr>
            <p:ph idx="1"/>
          </p:nvPr>
        </p:nvSpPr>
        <p:spPr/>
        <p:txBody>
          <a:bodyPr/>
          <a:lstStyle/>
          <a:p>
            <a:pPr lvl="0"/>
            <a:r>
              <a:rPr lang="en-GB" b="1" dirty="0"/>
              <a:t>Reforming our curriculum </a:t>
            </a:r>
            <a:r>
              <a:rPr lang="en-GB" dirty="0"/>
              <a:t>to revolutionise the delivery and design of our programmes which will advance students’ knowledge; enhance students’ preparedness for post-graduation and the world of work; and recognises and facilitates different modes of learner journey.</a:t>
            </a:r>
          </a:p>
          <a:p>
            <a:pPr lvl="0"/>
            <a:r>
              <a:rPr lang="en-GB" b="1" dirty="0"/>
              <a:t>Incentivising students’ performance</a:t>
            </a:r>
            <a:r>
              <a:rPr lang="en-GB" dirty="0"/>
              <a:t> through a new integrated approach to all aspects of assessment (formative, summative and recording achievement) with a focus on programme level learning outcomes, joint Honours/ GPA degree classification and implementation of the HEAR for 2014-15 entrants.</a:t>
            </a:r>
          </a:p>
          <a:p>
            <a:pPr lvl="0"/>
            <a:r>
              <a:rPr lang="en-GB" b="1" dirty="0"/>
              <a:t>Raising the status of teaching</a:t>
            </a:r>
            <a:r>
              <a:rPr lang="en-GB" dirty="0"/>
              <a:t> in the institution in terms of: leadership, professional recognition, reward and development by developing a holistic, staff centred approach to L and T CPD from 2014-15</a:t>
            </a:r>
            <a:r>
              <a:rPr lang="en-GB" dirty="0" smtClean="0"/>
              <a:t>.</a:t>
            </a:r>
            <a:endParaRPr lang="en-GB" dirty="0"/>
          </a:p>
        </p:txBody>
      </p:sp>
      <p:pic>
        <p:nvPicPr>
          <p:cNvPr id="4" name="Picture 3"/>
          <p:cNvPicPr>
            <a:picLocks noChangeAspect="1"/>
          </p:cNvPicPr>
          <p:nvPr/>
        </p:nvPicPr>
        <p:blipFill>
          <a:blip r:embed="rId2"/>
          <a:stretch>
            <a:fillRect/>
          </a:stretch>
        </p:blipFill>
        <p:spPr>
          <a:xfrm>
            <a:off x="449216" y="6362700"/>
            <a:ext cx="2435651" cy="495300"/>
          </a:xfrm>
          <a:prstGeom prst="rect">
            <a:avLst/>
          </a:prstGeom>
        </p:spPr>
      </p:pic>
    </p:spTree>
    <p:extLst>
      <p:ext uri="{BB962C8B-B14F-4D97-AF65-F5344CB8AC3E}">
        <p14:creationId xmlns:p14="http://schemas.microsoft.com/office/powerpoint/2010/main" val="343119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and Learning Enhancement Strategy: Outcomes</a:t>
            </a:r>
            <a:endParaRPr lang="en-GB" dirty="0"/>
          </a:p>
        </p:txBody>
      </p:sp>
      <p:sp>
        <p:nvSpPr>
          <p:cNvPr id="3" name="Content Placeholder 2"/>
          <p:cNvSpPr>
            <a:spLocks noGrp="1"/>
          </p:cNvSpPr>
          <p:nvPr>
            <p:ph idx="1"/>
          </p:nvPr>
        </p:nvSpPr>
        <p:spPr/>
        <p:txBody>
          <a:bodyPr/>
          <a:lstStyle/>
          <a:p>
            <a:pPr lvl="0"/>
            <a:r>
              <a:rPr lang="en-GB" b="1" dirty="0" smtClean="0"/>
              <a:t>“A </a:t>
            </a:r>
            <a:r>
              <a:rPr lang="en-GB" b="1" dirty="0"/>
              <a:t>distinctive, transformational </a:t>
            </a:r>
            <a:r>
              <a:rPr lang="en-GB" b="1" dirty="0" err="1"/>
              <a:t>Abertay</a:t>
            </a:r>
            <a:r>
              <a:rPr lang="en-GB" b="1" dirty="0"/>
              <a:t> student experience </a:t>
            </a:r>
            <a:r>
              <a:rPr lang="en-GB" dirty="0"/>
              <a:t>supported by high quality learning and teaching</a:t>
            </a:r>
            <a:r>
              <a:rPr lang="en-GB" dirty="0" smtClean="0"/>
              <a:t>.”</a:t>
            </a:r>
            <a:endParaRPr lang="en-GB" dirty="0"/>
          </a:p>
          <a:p>
            <a:pPr lvl="0"/>
            <a:r>
              <a:rPr lang="en-GB" b="1" dirty="0" smtClean="0"/>
              <a:t>“Excellent </a:t>
            </a:r>
            <a:r>
              <a:rPr lang="en-GB" b="1" dirty="0" err="1"/>
              <a:t>Abertay</a:t>
            </a:r>
            <a:r>
              <a:rPr lang="en-GB" b="1" dirty="0"/>
              <a:t> Graduates, </a:t>
            </a:r>
            <a:r>
              <a:rPr lang="en-GB" dirty="0"/>
              <a:t>knowledgeable in their subjects, able to work independently and with others, extending their boundaries through curiosity and creativity</a:t>
            </a:r>
            <a:r>
              <a:rPr lang="en-GB" dirty="0" smtClean="0"/>
              <a:t>.”</a:t>
            </a:r>
            <a:endParaRPr lang="en-GB" dirty="0"/>
          </a:p>
          <a:p>
            <a:pPr lvl="0"/>
            <a:r>
              <a:rPr lang="en-GB" b="1" dirty="0" smtClean="0"/>
              <a:t>“Our </a:t>
            </a:r>
            <a:r>
              <a:rPr lang="en-GB" b="1" dirty="0"/>
              <a:t>teaching staff </a:t>
            </a:r>
            <a:r>
              <a:rPr lang="en-GB" dirty="0"/>
              <a:t>will feel empowered, valued and confident professionals who employ a range of innovative, efficient and effective learning, teaching and assessment methods all of whom, from 2017, will have achieved appropriate national recognition of their teaching professionalism e.g. through the HEA</a:t>
            </a:r>
            <a:r>
              <a:rPr lang="en-GB" dirty="0" smtClean="0"/>
              <a:t>.” </a:t>
            </a:r>
            <a:endParaRPr lang="en-GB" dirty="0"/>
          </a:p>
          <a:p>
            <a:endParaRPr lang="en-GB" dirty="0"/>
          </a:p>
        </p:txBody>
      </p:sp>
      <p:pic>
        <p:nvPicPr>
          <p:cNvPr id="4" name="Picture 3"/>
          <p:cNvPicPr>
            <a:picLocks noChangeAspect="1"/>
          </p:cNvPicPr>
          <p:nvPr/>
        </p:nvPicPr>
        <p:blipFill>
          <a:blip r:embed="rId2"/>
          <a:stretch>
            <a:fillRect/>
          </a:stretch>
        </p:blipFill>
        <p:spPr>
          <a:xfrm>
            <a:off x="449216" y="6362700"/>
            <a:ext cx="2435651" cy="495300"/>
          </a:xfrm>
          <a:prstGeom prst="rect">
            <a:avLst/>
          </a:prstGeom>
        </p:spPr>
      </p:pic>
    </p:spTree>
    <p:extLst>
      <p:ext uri="{BB962C8B-B14F-4D97-AF65-F5344CB8AC3E}">
        <p14:creationId xmlns:p14="http://schemas.microsoft.com/office/powerpoint/2010/main" val="309873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nodeType="clickEffect">
                                  <p:stCondLst>
                                    <p:cond delay="0"/>
                                  </p:stCondLst>
                                  <p:iterate type="lt">
                                    <p:tmPct val="4000"/>
                                  </p:iterate>
                                  <p:childTnLst>
                                    <p:set>
                                      <p:cBhvr override="childStyle">
                                        <p:cTn id="24" dur="500" fill="hold"/>
                                        <p:tgtEl>
                                          <p:spTgt spid="3">
                                            <p:txEl>
                                              <p:pRg st="0" end="0"/>
                                            </p:txEl>
                                          </p:spTgt>
                                        </p:tgtEl>
                                        <p:attrNameLst>
                                          <p:attrName>style.textDecorationUnderline</p:attrName>
                                        </p:attrNameLst>
                                      </p:cBhvr>
                                      <p:to>
                                        <p:strVal val="true"/>
                                      </p:to>
                                    </p:set>
                                  </p:childTnLst>
                                </p:cTn>
                              </p:par>
                              <p:par>
                                <p:cTn id="25" presetID="18" presetClass="emph" presetSubtype="0" fill="hold" nodeType="withEffect">
                                  <p:stCondLst>
                                    <p:cond delay="0"/>
                                  </p:stCondLst>
                                  <p:iterate type="lt">
                                    <p:tmPct val="4000"/>
                                  </p:iterate>
                                  <p:childTnLst>
                                    <p:set>
                                      <p:cBhvr override="childStyle">
                                        <p:cTn id="2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Transformational Experience</a:t>
            </a:r>
            <a:endParaRPr lang="en-GB" dirty="0"/>
          </a:p>
        </p:txBody>
      </p:sp>
      <p:sp>
        <p:nvSpPr>
          <p:cNvPr id="3" name="Content Placeholder 2"/>
          <p:cNvSpPr>
            <a:spLocks noGrp="1"/>
          </p:cNvSpPr>
          <p:nvPr>
            <p:ph idx="1"/>
          </p:nvPr>
        </p:nvSpPr>
        <p:spPr/>
        <p:txBody>
          <a:bodyPr/>
          <a:lstStyle/>
          <a:p>
            <a:pPr marL="342900" lvl="1" indent="-342900"/>
            <a:r>
              <a:rPr lang="en-GB" dirty="0" smtClean="0"/>
              <a:t>“Starting </a:t>
            </a:r>
            <a:r>
              <a:rPr lang="en-GB" dirty="0"/>
              <a:t>in 2014, we will review the first and second stages of all undergraduate programmes as part of a whole institutional curriculum reform that will also support student transitions into higher education</a:t>
            </a:r>
            <a:r>
              <a:rPr lang="en-GB" dirty="0" smtClean="0"/>
              <a:t>.” </a:t>
            </a:r>
          </a:p>
          <a:p>
            <a:pPr marL="342900" lvl="1" indent="-342900"/>
            <a:r>
              <a:rPr lang="en-GB" dirty="0" smtClean="0"/>
              <a:t>“The </a:t>
            </a:r>
            <a:r>
              <a:rPr lang="en-GB" dirty="0"/>
              <a:t>first year will form an important foundation, critically engaging students in university education, offering a combination of breadth and depth of knowledge and experiences that will provide wider inspiration developed further during programmes’ following stages</a:t>
            </a:r>
            <a:r>
              <a:rPr lang="en-GB" dirty="0" smtClean="0"/>
              <a:t>.” </a:t>
            </a:r>
          </a:p>
          <a:p>
            <a:pPr marL="342900" lvl="1" indent="-342900"/>
            <a:r>
              <a:rPr lang="en-GB" dirty="0" smtClean="0"/>
              <a:t>“From </a:t>
            </a:r>
            <a:r>
              <a:rPr lang="en-GB" dirty="0"/>
              <a:t>2015-16, all students at levels 1-3 will be required to choose and undertake a module from a new suite of cross-disciplinary themes with emphases on interdisciplinary, enquiry-based, state of the art technology-enhanced teaching and learning</a:t>
            </a:r>
            <a:r>
              <a:rPr lang="en-GB" dirty="0" smtClean="0"/>
              <a:t>.” </a:t>
            </a:r>
          </a:p>
          <a:p>
            <a:pPr marL="742950" lvl="2" indent="-342900"/>
            <a:r>
              <a:rPr lang="en-GB" sz="1200" dirty="0" smtClean="0">
                <a:hlinkClick r:id="rId2" action="ppaction://hlinkfile"/>
              </a:rPr>
              <a:t>Electives</a:t>
            </a:r>
            <a:r>
              <a:rPr lang="en-GB" sz="1200" dirty="0" smtClean="0"/>
              <a:t> </a:t>
            </a:r>
            <a:endParaRPr lang="en-GB" sz="1200" dirty="0"/>
          </a:p>
          <a:p>
            <a:pPr marL="0" indent="0">
              <a:buNone/>
            </a:pPr>
            <a:endParaRPr lang="en-GB" dirty="0"/>
          </a:p>
        </p:txBody>
      </p:sp>
      <p:pic>
        <p:nvPicPr>
          <p:cNvPr id="4" name="Picture 3"/>
          <p:cNvPicPr>
            <a:picLocks noChangeAspect="1"/>
          </p:cNvPicPr>
          <p:nvPr/>
        </p:nvPicPr>
        <p:blipFill>
          <a:blip r:embed="rId3"/>
          <a:stretch>
            <a:fillRect/>
          </a:stretch>
        </p:blipFill>
        <p:spPr>
          <a:xfrm>
            <a:off x="449216" y="6362700"/>
            <a:ext cx="2435651" cy="495300"/>
          </a:xfrm>
          <a:prstGeom prst="rect">
            <a:avLst/>
          </a:prstGeom>
        </p:spPr>
      </p:pic>
    </p:spTree>
    <p:extLst>
      <p:ext uri="{BB962C8B-B14F-4D97-AF65-F5344CB8AC3E}">
        <p14:creationId xmlns:p14="http://schemas.microsoft.com/office/powerpoint/2010/main" val="38892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Abertay Attributes"/>
          <p:cNvPicPr>
            <a:picLocks noChangeAspect="1"/>
          </p:cNvPicPr>
          <p:nvPr/>
        </p:nvPicPr>
        <p:blipFill rotWithShape="1">
          <a:blip r:embed="rId2"/>
          <a:srcRect r="2346" b="5981"/>
          <a:stretch/>
        </p:blipFill>
        <p:spPr>
          <a:xfrm>
            <a:off x="4813013" y="951744"/>
            <a:ext cx="4160648" cy="44097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a:stretch>
            <a:fillRect/>
          </a:stretch>
        </p:blipFill>
        <p:spPr>
          <a:xfrm>
            <a:off x="449216" y="6362700"/>
            <a:ext cx="2435651" cy="495300"/>
          </a:xfrm>
          <a:prstGeom prst="rect">
            <a:avLst/>
          </a:prstGeom>
        </p:spPr>
      </p:pic>
      <p:sp>
        <p:nvSpPr>
          <p:cNvPr id="7" name="Title 6"/>
          <p:cNvSpPr>
            <a:spLocks noGrp="1"/>
          </p:cNvSpPr>
          <p:nvPr>
            <p:ph type="title"/>
          </p:nvPr>
        </p:nvSpPr>
        <p:spPr>
          <a:xfrm>
            <a:off x="677334" y="579882"/>
            <a:ext cx="3584792" cy="1196006"/>
          </a:xfrm>
        </p:spPr>
        <p:txBody>
          <a:bodyPr>
            <a:normAutofit/>
          </a:bodyPr>
          <a:lstStyle/>
          <a:p>
            <a:r>
              <a:rPr lang="en-GB" sz="3600" dirty="0" smtClean="0"/>
              <a:t>Abertay Attributes</a:t>
            </a:r>
            <a:endParaRPr lang="en-GB" sz="3600" dirty="0"/>
          </a:p>
        </p:txBody>
      </p:sp>
      <p:sp>
        <p:nvSpPr>
          <p:cNvPr id="9" name="Text Placeholder 8"/>
          <p:cNvSpPr>
            <a:spLocks noGrp="1"/>
          </p:cNvSpPr>
          <p:nvPr>
            <p:ph type="body" sz="half" idx="2"/>
          </p:nvPr>
        </p:nvSpPr>
        <p:spPr>
          <a:xfrm>
            <a:off x="677334" y="1775887"/>
            <a:ext cx="3584792" cy="3585631"/>
          </a:xfrm>
        </p:spPr>
        <p:txBody>
          <a:bodyPr/>
          <a:lstStyle/>
          <a:p>
            <a:r>
              <a:rPr lang="en-GB" dirty="0" smtClean="0"/>
              <a:t>“We </a:t>
            </a:r>
            <a:r>
              <a:rPr lang="en-GB" dirty="0"/>
              <a:t>will enhance our graduates’ employability and enterprising skills through evolving our Graduate Attributes to provide a framework for student progression throughout their time at the University and inform staff development and strategic planning</a:t>
            </a:r>
            <a:r>
              <a:rPr lang="en-GB" dirty="0" smtClean="0"/>
              <a:t>.” </a:t>
            </a:r>
            <a:endParaRPr lang="en-GB" dirty="0"/>
          </a:p>
        </p:txBody>
      </p:sp>
    </p:spTree>
    <p:extLst>
      <p:ext uri="{BB962C8B-B14F-4D97-AF65-F5344CB8AC3E}">
        <p14:creationId xmlns:p14="http://schemas.microsoft.com/office/powerpoint/2010/main" val="21408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Geddes: Hand, Herat and Head.</a:t>
            </a:r>
            <a:endParaRPr lang="en-GB" dirty="0"/>
          </a:p>
        </p:txBody>
      </p:sp>
      <p:sp>
        <p:nvSpPr>
          <p:cNvPr id="3" name="Content Placeholder 2"/>
          <p:cNvSpPr>
            <a:spLocks noGrp="1"/>
          </p:cNvSpPr>
          <p:nvPr>
            <p:ph sz="half" idx="1"/>
          </p:nvPr>
        </p:nvSpPr>
        <p:spPr>
          <a:xfrm>
            <a:off x="677334" y="2160589"/>
            <a:ext cx="5442112" cy="3880772"/>
          </a:xfrm>
        </p:spPr>
        <p:txBody>
          <a:bodyPr>
            <a:normAutofit fontScale="92500" lnSpcReduction="10000"/>
          </a:bodyPr>
          <a:lstStyle/>
          <a:p>
            <a:r>
              <a:rPr lang="en-GB" b="1" dirty="0"/>
              <a:t>Learning by doing</a:t>
            </a:r>
          </a:p>
          <a:p>
            <a:pPr lvl="1"/>
            <a:r>
              <a:rPr lang="en-GB" dirty="0"/>
              <a:t>Patrick Geddes believed that education was a catalyst for social change and active citizenship. He explored the ways in which people learn most effectively. He developed an educational philosophy which emphasised the combination of 'hand, heart, and head', in that order of priority.</a:t>
            </a:r>
          </a:p>
          <a:p>
            <a:pPr lvl="1"/>
            <a:r>
              <a:rPr lang="en-GB" dirty="0"/>
              <a:t>He believed learning should engage the emotions, and include physical activity. This included 'learning by doing', as well as more traditional methods of learning from books and lectures.</a:t>
            </a:r>
          </a:p>
          <a:p>
            <a:pPr lvl="1"/>
            <a:r>
              <a:rPr lang="en-GB" dirty="0"/>
              <a:t>Geddes also promoted an interdisciplinary approach to learning, highlighting the useful connections and synergies between different subject areas and </a:t>
            </a:r>
            <a:r>
              <a:rPr lang="en-GB" dirty="0" smtClean="0"/>
              <a:t>disciplines.</a:t>
            </a:r>
            <a:endParaRPr lang="en-GB" dirty="0" smtClean="0"/>
          </a:p>
          <a:p>
            <a:endParaRPr lang="en-GB" dirty="0"/>
          </a:p>
        </p:txBody>
      </p:sp>
      <p:sp>
        <p:nvSpPr>
          <p:cNvPr id="20" name="Content Placeholder 19"/>
          <p:cNvSpPr>
            <a:spLocks noGrp="1"/>
          </p:cNvSpPr>
          <p:nvPr>
            <p:ph sz="half" idx="2"/>
          </p:nvPr>
        </p:nvSpPr>
        <p:spPr>
          <a:xfrm>
            <a:off x="6499274" y="2160589"/>
            <a:ext cx="2774730" cy="3880773"/>
          </a:xfrm>
        </p:spPr>
        <p:txBody>
          <a:bodyPr>
            <a:normAutofit fontScale="92500" lnSpcReduction="10000"/>
          </a:bodyPr>
          <a:lstStyle/>
          <a:p>
            <a:r>
              <a:rPr lang="en-GB" b="1" dirty="0" err="1" smtClean="0"/>
              <a:t>Abertay</a:t>
            </a:r>
            <a:r>
              <a:rPr lang="en-GB" b="1" dirty="0" smtClean="0"/>
              <a:t> Attributes</a:t>
            </a:r>
          </a:p>
          <a:p>
            <a:pPr lvl="1"/>
            <a:r>
              <a:rPr lang="en-GB" dirty="0" smtClean="0"/>
              <a:t>Professional related to Hand</a:t>
            </a:r>
          </a:p>
          <a:p>
            <a:pPr lvl="1"/>
            <a:r>
              <a:rPr lang="en-GB" dirty="0" smtClean="0"/>
              <a:t>Personal related to </a:t>
            </a:r>
            <a:r>
              <a:rPr lang="en-GB" dirty="0" smtClean="0"/>
              <a:t>Heart</a:t>
            </a:r>
            <a:endParaRPr lang="en-GB" dirty="0" smtClean="0"/>
          </a:p>
          <a:p>
            <a:pPr lvl="1"/>
            <a:r>
              <a:rPr lang="en-GB" dirty="0" smtClean="0"/>
              <a:t>Intellectual Related to Head</a:t>
            </a:r>
          </a:p>
          <a:p>
            <a:r>
              <a:rPr lang="en-GB" dirty="0" smtClean="0"/>
              <a:t>Taken together, our attributes lead to active citizenship; </a:t>
            </a:r>
          </a:p>
          <a:p>
            <a:r>
              <a:rPr lang="en-GB" dirty="0" smtClean="0"/>
              <a:t>a </a:t>
            </a:r>
            <a:r>
              <a:rPr lang="en-GB" dirty="0" smtClean="0"/>
              <a:t>‘civic consciousness’.</a:t>
            </a:r>
            <a:endParaRPr lang="en-GB" dirty="0"/>
          </a:p>
        </p:txBody>
      </p:sp>
      <p:pic>
        <p:nvPicPr>
          <p:cNvPr id="4" name="Picture 3"/>
          <p:cNvPicPr>
            <a:picLocks noChangeAspect="1"/>
          </p:cNvPicPr>
          <p:nvPr/>
        </p:nvPicPr>
        <p:blipFill>
          <a:blip r:embed="rId2"/>
          <a:stretch>
            <a:fillRect/>
          </a:stretch>
        </p:blipFill>
        <p:spPr>
          <a:xfrm>
            <a:off x="449216" y="6362700"/>
            <a:ext cx="2435651" cy="495300"/>
          </a:xfrm>
          <a:prstGeom prst="rect">
            <a:avLst/>
          </a:prstGeom>
        </p:spPr>
      </p:pic>
    </p:spTree>
    <p:extLst>
      <p:ext uri="{BB962C8B-B14F-4D97-AF65-F5344CB8AC3E}">
        <p14:creationId xmlns:p14="http://schemas.microsoft.com/office/powerpoint/2010/main" val="22266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 calcmode="lin" valueType="num">
                                      <p:cBhvr additive="base">
                                        <p:cTn id="3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anim calcmode="lin" valueType="num">
                                      <p:cBhvr additive="base">
                                        <p:cTn id="4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anim calcmode="lin" valueType="num">
                                      <p:cBhvr additive="base">
                                        <p:cTn id="49"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xEl>
                                              <p:pRg st="4" end="4"/>
                                            </p:txEl>
                                          </p:spTgt>
                                        </p:tgtEl>
                                        <p:attrNameLst>
                                          <p:attrName>style.visibility</p:attrName>
                                        </p:attrNameLst>
                                      </p:cBhvr>
                                      <p:to>
                                        <p:strVal val="visible"/>
                                      </p:to>
                                    </p:set>
                                    <p:anim calcmode="lin" valueType="num">
                                      <p:cBhvr additive="base">
                                        <p:cTn id="55"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anim calcmode="lin" valueType="num">
                                      <p:cBhvr additive="base">
                                        <p:cTn id="61"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20" grpId="0" build="p" bldLvl="4"/>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251</TotalTime>
  <Words>1007</Words>
  <Application>Microsoft Office PowerPoint</Application>
  <PresentationFormat>Custom</PresentationFormat>
  <Paragraphs>63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Facet</vt:lpstr>
      <vt:lpstr>EAUC Scotland Forum Meeting University of Abertay Case Study</vt:lpstr>
      <vt:lpstr>Abertay: It’s Genesis</vt:lpstr>
      <vt:lpstr>Abertay: Academic Structure</vt:lpstr>
      <vt:lpstr>Abertay: Sustainability</vt:lpstr>
      <vt:lpstr>Teaching and Learning Enhancement Strategy: Objectives</vt:lpstr>
      <vt:lpstr>Teaching and Learning Enhancement Strategy: Outcomes</vt:lpstr>
      <vt:lpstr>A Transformational Experience</vt:lpstr>
      <vt:lpstr>Abertay Attributes</vt:lpstr>
      <vt:lpstr>Geddes: Hand, Herat and Head.</vt:lpstr>
      <vt:lpstr>Sustainability and Tertiary Ed., in Scotland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External Communities Community Engagement and Education for Sustainable Development  in Higher Education Topic Support Networks</dc:title>
  <dc:creator>Andrew Samuel</dc:creator>
  <cp:lastModifiedBy>Samuel, Andrew</cp:lastModifiedBy>
  <cp:revision>42</cp:revision>
  <cp:lastPrinted>2015-12-04T08:25:44Z</cp:lastPrinted>
  <dcterms:created xsi:type="dcterms:W3CDTF">2015-04-14T09:58:39Z</dcterms:created>
  <dcterms:modified xsi:type="dcterms:W3CDTF">2015-12-04T08:29:37Z</dcterms:modified>
</cp:coreProperties>
</file>