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72" r:id="rId2"/>
    <p:sldId id="313" r:id="rId3"/>
    <p:sldId id="302" r:id="rId4"/>
    <p:sldId id="300" r:id="rId5"/>
    <p:sldId id="314" r:id="rId6"/>
    <p:sldId id="257" r:id="rId7"/>
    <p:sldId id="301" r:id="rId8"/>
    <p:sldId id="274" r:id="rId9"/>
    <p:sldId id="315" r:id="rId10"/>
    <p:sldId id="271" r:id="rId11"/>
    <p:sldId id="316" r:id="rId12"/>
    <p:sldId id="275" r:id="rId13"/>
    <p:sldId id="299" r:id="rId14"/>
    <p:sldId id="307" r:id="rId15"/>
    <p:sldId id="308" r:id="rId16"/>
    <p:sldId id="304" r:id="rId17"/>
    <p:sldId id="303" r:id="rId18"/>
    <p:sldId id="294" r:id="rId19"/>
    <p:sldId id="295" r:id="rId20"/>
    <p:sldId id="296" r:id="rId21"/>
    <p:sldId id="258" r:id="rId22"/>
    <p:sldId id="309" r:id="rId23"/>
    <p:sldId id="312" r:id="rId24"/>
    <p:sldId id="259" r:id="rId25"/>
    <p:sldId id="310" r:id="rId26"/>
    <p:sldId id="311" r:id="rId27"/>
    <p:sldId id="317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40"/>
    <p:restoredTop sz="94580"/>
  </p:normalViewPr>
  <p:slideViewPr>
    <p:cSldViewPr snapToGrid="0" snapToObjects="1">
      <p:cViewPr>
        <p:scale>
          <a:sx n="110" d="100"/>
          <a:sy n="110" d="100"/>
        </p:scale>
        <p:origin x="672" y="4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2" d="100"/>
        <a:sy n="11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D8A30-A2E2-0C46-B7CB-1088310EF043}" type="datetimeFigureOut">
              <a:rPr lang="en-US" smtClean="0"/>
              <a:t>5/5/21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821B2-CD61-6746-81E8-8878F254D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37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1425-CA42-2944-A898-4B1747E3DB55}" type="datetimeFigureOut">
              <a:rPr lang="en-US" smtClean="0"/>
              <a:t>5/5/21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EEC4C-E7E8-4441-87FB-DB72380BEB6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4C72A5F-D320-524F-9D8D-E5B582C90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03744" y="5924550"/>
            <a:ext cx="2040256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53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1425-CA42-2944-A898-4B1747E3DB55}" type="datetimeFigureOut">
              <a:rPr lang="en-US" smtClean="0"/>
              <a:t>5/5/21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EEC4C-E7E8-4441-87FB-DB72380BE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00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1425-CA42-2944-A898-4B1747E3DB55}" type="datetimeFigureOut">
              <a:rPr lang="en-US" smtClean="0"/>
              <a:t>5/5/21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EEC4C-E7E8-4441-87FB-DB72380BE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66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1425-CA42-2944-A898-4B1747E3DB55}" type="datetimeFigureOut">
              <a:rPr lang="en-US" smtClean="0"/>
              <a:t>5/5/21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EEC4C-E7E8-4441-87FB-DB72380BEB6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F99FB00-95C8-0348-8729-D32D641BB7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37664" y="5848565"/>
            <a:ext cx="2206336" cy="100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47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1425-CA42-2944-A898-4B1747E3DB55}" type="datetimeFigureOut">
              <a:rPr lang="en-US" smtClean="0"/>
              <a:t>5/5/21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EEC4C-E7E8-4441-87FB-DB72380BE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8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1425-CA42-2944-A898-4B1747E3DB55}" type="datetimeFigureOut">
              <a:rPr lang="en-US" smtClean="0"/>
              <a:t>5/5/21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EEC4C-E7E8-4441-87FB-DB72380BE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72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1425-CA42-2944-A898-4B1747E3DB55}" type="datetimeFigureOut">
              <a:rPr lang="en-US" smtClean="0"/>
              <a:t>5/5/21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EEC4C-E7E8-4441-87FB-DB72380BE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94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1425-CA42-2944-A898-4B1747E3DB55}" type="datetimeFigureOut">
              <a:rPr lang="en-US" smtClean="0"/>
              <a:t>5/5/21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EEC4C-E7E8-4441-87FB-DB72380BE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8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1425-CA42-2944-A898-4B1747E3DB55}" type="datetimeFigureOut">
              <a:rPr lang="en-US" smtClean="0"/>
              <a:t>5/5/21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EEC4C-E7E8-4441-87FB-DB72380BE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73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1425-CA42-2944-A898-4B1747E3DB55}" type="datetimeFigureOut">
              <a:rPr lang="en-US" smtClean="0"/>
              <a:t>5/5/21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EEC4C-E7E8-4441-87FB-DB72380BE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46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1425-CA42-2944-A898-4B1747E3DB55}" type="datetimeFigureOut">
              <a:rPr lang="en-US" smtClean="0"/>
              <a:t>5/5/21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EEC4C-E7E8-4441-87FB-DB72380BE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85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E1425-CA42-2944-A898-4B1747E3DB55}" type="datetimeFigureOut">
              <a:rPr lang="en-US" smtClean="0"/>
              <a:t>5/5/21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EEC4C-E7E8-4441-87FB-DB72380BE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8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83328"/>
            <a:ext cx="7772400" cy="1470025"/>
          </a:xfrm>
        </p:spPr>
        <p:txBody>
          <a:bodyPr/>
          <a:lstStyle/>
          <a:p>
            <a:r>
              <a:rPr lang="en-US" dirty="0"/>
              <a:t>Plastic waste in Life Sciences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4166" y="3128348"/>
            <a:ext cx="6815667" cy="1011166"/>
          </a:xfrm>
        </p:spPr>
        <p:txBody>
          <a:bodyPr>
            <a:normAutofit/>
          </a:bodyPr>
          <a:lstStyle/>
          <a:p>
            <a:r>
              <a:rPr lang="en-US" sz="2800" dirty="0"/>
              <a:t>Towards a sustainable solution for plastic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CDBCBD-4163-FE4F-8477-F1C00C8B543C}"/>
              </a:ext>
            </a:extLst>
          </p:cNvPr>
          <p:cNvSpPr txBox="1"/>
          <p:nvPr/>
        </p:nvSpPr>
        <p:spPr>
          <a:xfrm>
            <a:off x="1882577" y="4594303"/>
            <a:ext cx="5378844" cy="880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Dr Axel </a:t>
            </a:r>
            <a:r>
              <a:rPr lang="en-US" dirty="0" err="1"/>
              <a:t>Knebel</a:t>
            </a:r>
            <a:r>
              <a:rPr lang="en-US" dirty="0"/>
              <a:t>, Staff Biochemist, 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MRC-PPU, School of Life Sciences, University of Dundee</a:t>
            </a:r>
          </a:p>
        </p:txBody>
      </p:sp>
    </p:spTree>
    <p:extLst>
      <p:ext uri="{BB962C8B-B14F-4D97-AF65-F5344CB8AC3E}">
        <p14:creationId xmlns:p14="http://schemas.microsoft.com/office/powerpoint/2010/main" val="1511424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HDPE ( High density polyethylene )</a:t>
            </a:r>
          </a:p>
        </p:txBody>
      </p:sp>
      <p:pic>
        <p:nvPicPr>
          <p:cNvPr id="5" name="Picture 4" descr="VWR : Fisher 2.5L HDPE bottle sm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59" y="3660705"/>
            <a:ext cx="2096069" cy="2966202"/>
          </a:xfrm>
          <a:prstGeom prst="rect">
            <a:avLst/>
          </a:prstGeom>
        </p:spPr>
      </p:pic>
      <p:pic>
        <p:nvPicPr>
          <p:cNvPr id="6" name="Picture 5" descr="MERCK 5kg LB vessel smal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91" y="3427728"/>
            <a:ext cx="2455077" cy="3474243"/>
          </a:xfrm>
          <a:prstGeom prst="rect">
            <a:avLst/>
          </a:prstGeom>
        </p:spPr>
      </p:pic>
      <p:pic>
        <p:nvPicPr>
          <p:cNvPr id="8" name="Picture 7" descr="HDPE chemical tub smal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10" y="3911245"/>
            <a:ext cx="1733937" cy="2453738"/>
          </a:xfrm>
          <a:prstGeom prst="rect">
            <a:avLst/>
          </a:prstGeom>
        </p:spPr>
      </p:pic>
      <p:pic>
        <p:nvPicPr>
          <p:cNvPr id="10" name="Picture 9" descr="Qiagen HDPE bottle small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38" y="537962"/>
            <a:ext cx="2828312" cy="4002419"/>
          </a:xfrm>
          <a:prstGeom prst="rect">
            <a:avLst/>
          </a:prstGeom>
        </p:spPr>
      </p:pic>
      <p:pic>
        <p:nvPicPr>
          <p:cNvPr id="11" name="Picture 10" descr="Sigma 2.5L HDPE bottl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627" y="1362002"/>
            <a:ext cx="1180793" cy="2354339"/>
          </a:xfrm>
          <a:prstGeom prst="rect">
            <a:avLst/>
          </a:prstGeom>
        </p:spPr>
      </p:pic>
      <p:pic>
        <p:nvPicPr>
          <p:cNvPr id="12" name="Picture 11" descr="A picture containing cup, milk, Dixie cup&#10;&#10;Description automatically generated">
            <a:extLst>
              <a:ext uri="{FF2B5EF4-FFF2-40B4-BE49-F238E27FC236}">
                <a16:creationId xmlns:a16="http://schemas.microsoft.com/office/drawing/2014/main" id="{53027AEE-06E1-F944-9ADB-3DB2813731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4044" y="1362002"/>
            <a:ext cx="2539165" cy="235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84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0CE8153F-5226-014A-BD1F-C13BBC5733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9000"/>
          </a:blip>
          <a:stretch>
            <a:fillRect/>
          </a:stretch>
        </p:blipFill>
        <p:spPr>
          <a:xfrm>
            <a:off x="4408214" y="3301821"/>
            <a:ext cx="3753854" cy="1975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FBA866-9C93-EE40-A99F-D634ECDD6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Disposal routes of plastic waste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89941A-96C5-B444-AA57-04310FC45432}"/>
              </a:ext>
            </a:extLst>
          </p:cNvPr>
          <p:cNvSpPr txBox="1"/>
          <p:nvPr/>
        </p:nvSpPr>
        <p:spPr>
          <a:xfrm>
            <a:off x="986653" y="1580924"/>
            <a:ext cx="566257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Until 2018 almost all the plastic waste was sent to landfill</a:t>
            </a:r>
          </a:p>
          <a:p>
            <a:endParaRPr lang="en-US" b="1" dirty="0"/>
          </a:p>
          <a:p>
            <a:r>
              <a:rPr lang="en-US" b="1" dirty="0"/>
              <a:t>Some of us did guerilla - recycling. </a:t>
            </a:r>
          </a:p>
          <a:p>
            <a:endParaRPr lang="en-US" b="1" dirty="0"/>
          </a:p>
          <a:p>
            <a:r>
              <a:rPr lang="en-US" b="1" dirty="0"/>
              <a:t>A plastic waste management policy existed.</a:t>
            </a:r>
          </a:p>
          <a:p>
            <a:endParaRPr lang="en-US" b="1" dirty="0"/>
          </a:p>
          <a:p>
            <a:r>
              <a:rPr lang="en-US" b="1" dirty="0"/>
              <a:t>The policy was hidden away.</a:t>
            </a:r>
          </a:p>
          <a:p>
            <a:endParaRPr lang="en-US" b="1" dirty="0"/>
          </a:p>
          <a:p>
            <a:r>
              <a:rPr lang="en-US" b="1" dirty="0"/>
              <a:t>The policy was not implemented</a:t>
            </a:r>
          </a:p>
        </p:txBody>
      </p:sp>
    </p:spTree>
    <p:extLst>
      <p:ext uri="{BB962C8B-B14F-4D97-AF65-F5344CB8AC3E}">
        <p14:creationId xmlns:p14="http://schemas.microsoft.com/office/powerpoint/2010/main" val="3840993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172" y="489263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100" dirty="0"/>
              <a:t>Disposal route:  </a:t>
            </a:r>
            <a:br>
              <a:rPr lang="en-US" sz="2700" dirty="0"/>
            </a:br>
            <a:r>
              <a:rPr lang="en-US" sz="2700" dirty="0"/>
              <a:t>autoclaved and land filled after single use</a:t>
            </a:r>
          </a:p>
        </p:txBody>
      </p:sp>
      <p:pic>
        <p:nvPicPr>
          <p:cNvPr id="4" name="Picture 3" descr="Pipett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14" y="1632263"/>
            <a:ext cx="2127042" cy="3010032"/>
          </a:xfrm>
          <a:prstGeom prst="rect">
            <a:avLst/>
          </a:prstGeom>
        </p:spPr>
      </p:pic>
      <p:pic>
        <p:nvPicPr>
          <p:cNvPr id="5" name="Picture 4" descr="TC wast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623" y="1891562"/>
            <a:ext cx="1736714" cy="2457669"/>
          </a:xfrm>
          <a:prstGeom prst="rect">
            <a:avLst/>
          </a:prstGeom>
        </p:spPr>
      </p:pic>
      <p:pic>
        <p:nvPicPr>
          <p:cNvPr id="6" name="Picture 5" descr="PP waste.pdf">
            <a:extLst>
              <a:ext uri="{FF2B5EF4-FFF2-40B4-BE49-F238E27FC236}">
                <a16:creationId xmlns:a16="http://schemas.microsoft.com/office/drawing/2014/main" id="{76C3E389-C517-1E4E-9ECA-843A14EDD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104" y="1125209"/>
            <a:ext cx="2843662" cy="402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94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2018: time for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4802" y="1679734"/>
            <a:ext cx="7054396" cy="34985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000" dirty="0"/>
              <a:t>Me and others became increasingly frustrated at the situation.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2000" dirty="0">
              <a:cs typeface="Calibri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000" dirty="0">
                <a:cs typeface="Calibri"/>
              </a:rPr>
              <a:t>This was seriously undermining my motivation to do research.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2000" dirty="0">
              <a:cs typeface="Calibri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000" dirty="0">
                <a:cs typeface="Calibri"/>
              </a:rPr>
              <a:t>After many years of unofficial recycling efforts, I contacted our Dean of Research to highlight the issue.</a:t>
            </a:r>
          </a:p>
        </p:txBody>
      </p:sp>
    </p:spTree>
    <p:extLst>
      <p:ext uri="{BB962C8B-B14F-4D97-AF65-F5344CB8AC3E}">
        <p14:creationId xmlns:p14="http://schemas.microsoft.com/office/powerpoint/2010/main" val="369391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1B412-EBF5-7947-A22B-B5BE502A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Setting up a Sustainability Action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0850F-5C91-3746-AC61-EE81540E2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0" y="1685925"/>
            <a:ext cx="7200900" cy="42576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000" dirty="0"/>
              <a:t>In early 2019 Letitia Gibson, our Technical Services Manager got involved: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Letitia Gibson and I set up a </a:t>
            </a:r>
            <a:r>
              <a:rPr lang="en-US" sz="2000" b="1" dirty="0"/>
              <a:t>Sustainability Action Team</a:t>
            </a:r>
          </a:p>
          <a:p>
            <a:pPr marL="0" indent="0" algn="ctr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000" dirty="0"/>
              <a:t>Members include:</a:t>
            </a:r>
          </a:p>
          <a:p>
            <a:pPr marL="0" indent="0" algn="ctr">
              <a:buNone/>
            </a:pPr>
            <a:r>
              <a:rPr lang="en-US" sz="2000" dirty="0"/>
              <a:t>Michael Hannan ( Stores Manager )</a:t>
            </a:r>
          </a:p>
          <a:p>
            <a:pPr marL="0" indent="0" algn="ctr">
              <a:buNone/>
            </a:pPr>
            <a:r>
              <a:rPr lang="en-US" sz="2000" dirty="0"/>
              <a:t>Dr Ryan Webster (Central Technical Services )</a:t>
            </a:r>
          </a:p>
          <a:p>
            <a:pPr marL="0" indent="0" algn="ctr">
              <a:buNone/>
            </a:pPr>
            <a:r>
              <a:rPr lang="en-US" sz="2000" dirty="0"/>
              <a:t>Technicians</a:t>
            </a:r>
          </a:p>
          <a:p>
            <a:pPr marL="0" indent="0" algn="ctr">
              <a:buNone/>
            </a:pPr>
            <a:r>
              <a:rPr lang="en-US" sz="2000" dirty="0"/>
              <a:t>PhD students</a:t>
            </a:r>
          </a:p>
          <a:p>
            <a:pPr marL="0" indent="0" algn="ctr">
              <a:buNone/>
            </a:pPr>
            <a:r>
              <a:rPr lang="en-US" sz="2000" dirty="0"/>
              <a:t>Postdocs</a:t>
            </a:r>
          </a:p>
          <a:p>
            <a:pPr marL="0" indent="0" algn="ctr">
              <a:buNone/>
            </a:pPr>
            <a:r>
              <a:rPr lang="en-US" sz="2000" dirty="0"/>
              <a:t>One academic ( Prof Kate </a:t>
            </a:r>
            <a:r>
              <a:rPr lang="en-US" sz="2000" dirty="0" err="1"/>
              <a:t>Storey</a:t>
            </a:r>
            <a:r>
              <a:rPr lang="en-US" sz="2000" dirty="0"/>
              <a:t> )</a:t>
            </a:r>
          </a:p>
          <a:p>
            <a:pPr marL="0" indent="0" algn="ctr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8576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13A1-6BAC-9C4D-82F8-93416F5D5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Sustainability Action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B0B4A-BE23-0E49-9892-1226AF834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172" y="1580457"/>
            <a:ext cx="6625653" cy="304800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900" dirty="0"/>
              <a:t>The team met once a months to look into sustainability issues: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sz="2000" dirty="0"/>
              <a:t>Plastic waste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sz="2000" dirty="0"/>
              <a:t>Other waste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sz="2000" dirty="0"/>
              <a:t>Energy ( e.g. ULT freezers, computers etc.)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sz="2000" dirty="0"/>
              <a:t>Travel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6667C4-6647-FD41-A378-40E454168F69}"/>
              </a:ext>
            </a:extLst>
          </p:cNvPr>
          <p:cNvSpPr txBox="1"/>
          <p:nvPr/>
        </p:nvSpPr>
        <p:spPr>
          <a:xfrm>
            <a:off x="783206" y="4886793"/>
            <a:ext cx="757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the purpose of plastic recycling we needed to identify relevant stakeholders</a:t>
            </a:r>
          </a:p>
        </p:txBody>
      </p:sp>
    </p:spTree>
    <p:extLst>
      <p:ext uri="{BB962C8B-B14F-4D97-AF65-F5344CB8AC3E}">
        <p14:creationId xmlns:p14="http://schemas.microsoft.com/office/powerpoint/2010/main" val="3983378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Stakeholders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5E94EA0-ADD2-4A40-BFB6-D46FEC67E12E}"/>
              </a:ext>
            </a:extLst>
          </p:cNvPr>
          <p:cNvSpPr/>
          <p:nvPr/>
        </p:nvSpPr>
        <p:spPr>
          <a:xfrm>
            <a:off x="3969611" y="3079020"/>
            <a:ext cx="1851452" cy="1396913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User = Lab scientist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652CCA-F862-B240-BFF0-B4992C19D750}"/>
              </a:ext>
            </a:extLst>
          </p:cNvPr>
          <p:cNvSpPr/>
          <p:nvPr/>
        </p:nvSpPr>
        <p:spPr>
          <a:xfrm>
            <a:off x="5695434" y="1546239"/>
            <a:ext cx="1754659" cy="1353063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Waste collection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4F8572A-8597-4741-8FA8-7E1479EA9A55}"/>
              </a:ext>
            </a:extLst>
          </p:cNvPr>
          <p:cNvSpPr/>
          <p:nvPr/>
        </p:nvSpPr>
        <p:spPr>
          <a:xfrm>
            <a:off x="7033053" y="3100945"/>
            <a:ext cx="1754659" cy="1353064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Waste storage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BB596D-4327-8E46-85EB-227026A80A25}"/>
              </a:ext>
            </a:extLst>
          </p:cNvPr>
          <p:cNvSpPr/>
          <p:nvPr/>
        </p:nvSpPr>
        <p:spPr>
          <a:xfrm>
            <a:off x="6058930" y="4784251"/>
            <a:ext cx="1851452" cy="1353065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Commercial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Waste collection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335E9DC-86D1-FD4E-B72A-F07D84E6D08E}"/>
              </a:ext>
            </a:extLst>
          </p:cNvPr>
          <p:cNvSpPr/>
          <p:nvPr/>
        </p:nvSpPr>
        <p:spPr>
          <a:xfrm>
            <a:off x="3646274" y="4915791"/>
            <a:ext cx="1851452" cy="1353066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Recycling facility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6C802D9-341F-BB46-B124-9C9ADBDB9A15}"/>
              </a:ext>
            </a:extLst>
          </p:cNvPr>
          <p:cNvSpPr/>
          <p:nvPr/>
        </p:nvSpPr>
        <p:spPr>
          <a:xfrm>
            <a:off x="3322939" y="1364633"/>
            <a:ext cx="1754659" cy="1353062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Purchase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Dept.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56513C-32EC-5C47-BAE4-3338A1049E44}"/>
              </a:ext>
            </a:extLst>
          </p:cNvPr>
          <p:cNvSpPr/>
          <p:nvPr/>
        </p:nvSpPr>
        <p:spPr>
          <a:xfrm>
            <a:off x="1339682" y="2379429"/>
            <a:ext cx="1851452" cy="1353066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Vendors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BCBD327-6F8B-6445-AE4C-4D28A4023166}"/>
              </a:ext>
            </a:extLst>
          </p:cNvPr>
          <p:cNvSpPr/>
          <p:nvPr/>
        </p:nvSpPr>
        <p:spPr>
          <a:xfrm>
            <a:off x="1339682" y="4196173"/>
            <a:ext cx="1851452" cy="1353066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Producers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887FB5B-0C2E-F942-8CB4-14A6D9AA2EE3}"/>
              </a:ext>
            </a:extLst>
          </p:cNvPr>
          <p:cNvCxnSpPr/>
          <p:nvPr/>
        </p:nvCxnSpPr>
        <p:spPr>
          <a:xfrm flipV="1">
            <a:off x="3191134" y="2557849"/>
            <a:ext cx="231688" cy="1598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971C62F-5029-294E-BDBA-513D69140E97}"/>
              </a:ext>
            </a:extLst>
          </p:cNvPr>
          <p:cNvCxnSpPr>
            <a:cxnSpLocks/>
          </p:cNvCxnSpPr>
          <p:nvPr/>
        </p:nvCxnSpPr>
        <p:spPr>
          <a:xfrm>
            <a:off x="4395920" y="2801782"/>
            <a:ext cx="131805" cy="2772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820CA0C-A56B-1546-84C4-6D357606A579}"/>
              </a:ext>
            </a:extLst>
          </p:cNvPr>
          <p:cNvCxnSpPr>
            <a:cxnSpLocks/>
          </p:cNvCxnSpPr>
          <p:nvPr/>
        </p:nvCxnSpPr>
        <p:spPr>
          <a:xfrm flipV="1">
            <a:off x="5680847" y="2943268"/>
            <a:ext cx="237870" cy="2800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F7AEF4F-4870-C841-844B-31B81CB1ACF1}"/>
              </a:ext>
            </a:extLst>
          </p:cNvPr>
          <p:cNvCxnSpPr>
            <a:cxnSpLocks/>
          </p:cNvCxnSpPr>
          <p:nvPr/>
        </p:nvCxnSpPr>
        <p:spPr>
          <a:xfrm>
            <a:off x="7175157" y="2870455"/>
            <a:ext cx="223452" cy="2721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27799DD-8A17-C346-8900-53283AC1C132}"/>
              </a:ext>
            </a:extLst>
          </p:cNvPr>
          <p:cNvCxnSpPr>
            <a:cxnSpLocks/>
          </p:cNvCxnSpPr>
          <p:nvPr/>
        </p:nvCxnSpPr>
        <p:spPr>
          <a:xfrm flipH="1">
            <a:off x="7450093" y="4468745"/>
            <a:ext cx="251081" cy="3520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0445D9B-ABD9-3F49-A9A7-1B11E17BC1AD}"/>
              </a:ext>
            </a:extLst>
          </p:cNvPr>
          <p:cNvCxnSpPr>
            <a:cxnSpLocks/>
          </p:cNvCxnSpPr>
          <p:nvPr/>
        </p:nvCxnSpPr>
        <p:spPr>
          <a:xfrm flipH="1">
            <a:off x="5604647" y="5592324"/>
            <a:ext cx="390270" cy="801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0EF4108-26B6-EA4B-BF5B-1636894CAE1E}"/>
              </a:ext>
            </a:extLst>
          </p:cNvPr>
          <p:cNvCxnSpPr>
            <a:cxnSpLocks/>
          </p:cNvCxnSpPr>
          <p:nvPr/>
        </p:nvCxnSpPr>
        <p:spPr>
          <a:xfrm flipH="1" flipV="1">
            <a:off x="2265408" y="3782638"/>
            <a:ext cx="1" cy="3405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FD90CE4C-AC3F-5041-BB6A-2C9583C70B21}"/>
              </a:ext>
            </a:extLst>
          </p:cNvPr>
          <p:cNvSpPr/>
          <p:nvPr/>
        </p:nvSpPr>
        <p:spPr>
          <a:xfrm>
            <a:off x="7350210" y="590144"/>
            <a:ext cx="1570850" cy="114300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Policy makers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F6FE794-5FA0-FE48-A49E-558CE35AF4B1}"/>
              </a:ext>
            </a:extLst>
          </p:cNvPr>
          <p:cNvSpPr/>
          <p:nvPr/>
        </p:nvSpPr>
        <p:spPr>
          <a:xfrm>
            <a:off x="554257" y="590144"/>
            <a:ext cx="1570850" cy="114300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Health &amp;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233769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E9E73-6DC0-244B-8169-E7F1E6B75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4577"/>
            <a:ext cx="8229600" cy="109622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Communicate with Stakeholders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4EF083-E2D3-1A43-9523-8F5BD576C54E}"/>
              </a:ext>
            </a:extLst>
          </p:cNvPr>
          <p:cNvSpPr txBox="1"/>
          <p:nvPr/>
        </p:nvSpPr>
        <p:spPr>
          <a:xfrm>
            <a:off x="1484025" y="2400234"/>
            <a:ext cx="5954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Internal: Lab managers, local waste collectors, storage facility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998E93-2623-8542-9A4A-C8EB946805BD}"/>
              </a:ext>
            </a:extLst>
          </p:cNvPr>
          <p:cNvSpPr txBox="1"/>
          <p:nvPr/>
        </p:nvSpPr>
        <p:spPr>
          <a:xfrm>
            <a:off x="1484025" y="3429000"/>
            <a:ext cx="3537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External: Waste contractor, Vendors</a:t>
            </a:r>
          </a:p>
        </p:txBody>
      </p:sp>
    </p:spTree>
    <p:extLst>
      <p:ext uri="{BB962C8B-B14F-4D97-AF65-F5344CB8AC3E}">
        <p14:creationId xmlns:p14="http://schemas.microsoft.com/office/powerpoint/2010/main" val="408185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Vendor sustainability exhibition (2019)</a:t>
            </a:r>
          </a:p>
        </p:txBody>
      </p:sp>
      <p:pic>
        <p:nvPicPr>
          <p:cNvPr id="6" name="Picture 5" descr="Sustainability Coffee Morning Rya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646" y="274638"/>
            <a:ext cx="4704708" cy="665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Active communication between stakeholders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02" y="1567669"/>
            <a:ext cx="3814198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/>
              <a:t>In 2019 </a:t>
            </a:r>
            <a:r>
              <a:rPr lang="en-US" sz="1800" dirty="0"/>
              <a:t>we organized a visit to our waste collector NWH.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/>
              <a:t>We discussed the details of plastic recycling.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/>
              <a:t>This led to an agreement that we can recycle certain types of laboratory waste</a:t>
            </a:r>
          </a:p>
        </p:txBody>
      </p:sp>
      <p:pic>
        <p:nvPicPr>
          <p:cNvPr id="4" name="Picture 3" descr="NWH visit group photo 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633" y="-42842"/>
            <a:ext cx="3569465" cy="5051244"/>
          </a:xfrm>
          <a:prstGeom prst="rect">
            <a:avLst/>
          </a:prstGeom>
        </p:spPr>
      </p:pic>
      <p:pic>
        <p:nvPicPr>
          <p:cNvPr id="5" name="Picture 4" descr="NWH visit group photo 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633" y="2127620"/>
            <a:ext cx="3569465" cy="50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5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87A74-CE1A-4344-B4CA-4B2E69C28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 problem of scale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3C133B6-586B-A24E-B439-A9955C1A2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144" y="2114275"/>
            <a:ext cx="6613711" cy="399742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Global Life Sciences plastics usage reported as 5.5m tons per year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= &gt;  similar to the total annual plastics use of the UK !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35 - 40 tons annually at the School of Life Sciences, Dundee</a:t>
            </a:r>
            <a:endParaRPr lang="en-US" sz="1800" dirty="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cs typeface="Calibri"/>
              </a:rPr>
              <a:t>=&gt; We produce much more plastic waste at work than at home !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cs typeface="Calibri"/>
              </a:rPr>
              <a:t>Difficult to get national data ( is this even accounted for ? )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cs typeface="Calibri"/>
              </a:rPr>
              <a:t>Net impact: are we producing more detriment than benefit?</a:t>
            </a:r>
          </a:p>
        </p:txBody>
      </p:sp>
    </p:spTree>
    <p:extLst>
      <p:ext uri="{BB962C8B-B14F-4D97-AF65-F5344CB8AC3E}">
        <p14:creationId xmlns:p14="http://schemas.microsoft.com/office/powerpoint/2010/main" val="354804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3AAB93-1121-CA4A-A2C3-B30000000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108" y="1551150"/>
            <a:ext cx="5358806" cy="3741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BC14EF-36D6-6B4D-BFFB-3783B60CF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Recycling: guiding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708EF-587E-C64D-89B9-81A539448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2838" y="1925128"/>
            <a:ext cx="5412259" cy="326836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Maximum impact with minimum effort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Numerous, large or heavy items are best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Compatible with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	laboratory management practices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	effective lab work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	Health and Safety</a:t>
            </a:r>
          </a:p>
        </p:txBody>
      </p:sp>
    </p:spTree>
    <p:extLst>
      <p:ext uri="{BB962C8B-B14F-4D97-AF65-F5344CB8AC3E}">
        <p14:creationId xmlns:p14="http://schemas.microsoft.com/office/powerpoint/2010/main" val="157765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We agreed a recycling strategy with NWH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3766" y="2303556"/>
            <a:ext cx="6017741" cy="225088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Plastic must be clean, uncontaminated and firm (</a:t>
            </a:r>
            <a:r>
              <a:rPr lang="en-US" sz="1800" dirty="0" err="1"/>
              <a:t>millable</a:t>
            </a:r>
            <a:r>
              <a:rPr lang="en-US" sz="180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HDPE bottles and tubs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PET bottles e.g. cell culture media and PBS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Some packaging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Plates from </a:t>
            </a:r>
            <a:r>
              <a:rPr lang="en-US" sz="1800" dirty="0" err="1"/>
              <a:t>Novex</a:t>
            </a:r>
            <a:r>
              <a:rPr lang="en-US" sz="1800" dirty="0"/>
              <a:t> gels….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4122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DE917-73DD-4FAF-857D-B8FCA27E2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cs typeface="Calibri"/>
              </a:rPr>
              <a:t>Implementation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B18CE-7457-49CC-BEAA-68F98F827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923"/>
            <a:ext cx="8229600" cy="44569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cs typeface="Calibri"/>
              </a:rPr>
              <a:t>Letty Gibson oversaw the implementation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cs typeface="Calibri"/>
              </a:rPr>
              <a:t>Michael Hannan ( Stores ) helped with storage space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cs typeface="Calibri"/>
              </a:rPr>
              <a:t>Ryan Webster (CTS) agreed to pick up from labs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cs typeface="Calibri"/>
              </a:rPr>
              <a:t>Lab Managers found space and organized bins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cs typeface="Calibri"/>
              </a:rPr>
              <a:t>NWH agreed to pick up and recycle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cs typeface="Calibri"/>
              </a:rPr>
              <a:t>Research staff agreed to collect, clean and dry items.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1800" dirty="0">
              <a:cs typeface="Calibri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cs typeface="Calibri"/>
              </a:rPr>
              <a:t>This is working well </a:t>
            </a:r>
            <a:r>
              <a:rPr lang="en-US" sz="1800">
                <a:cs typeface="Calibri"/>
              </a:rPr>
              <a:t>now.</a:t>
            </a:r>
            <a:endParaRPr lang="en-US" sz="1800" dirty="0">
              <a:cs typeface="Calibri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1800" dirty="0">
                <a:cs typeface="Calibri"/>
              </a:rPr>
              <a:t>We should probably work out how much we recycle.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837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95F28-88B0-3743-A0F5-9DD4FA0FF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4256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Plastic waste streams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B28B1B-C8DF-8949-A3BF-752A9EF4DEDE}"/>
              </a:ext>
            </a:extLst>
          </p:cNvPr>
          <p:cNvGrpSpPr/>
          <p:nvPr/>
        </p:nvGrpSpPr>
        <p:grpSpPr>
          <a:xfrm>
            <a:off x="1110342" y="1338942"/>
            <a:ext cx="2487694" cy="2022630"/>
            <a:chOff x="1016002" y="560917"/>
            <a:chExt cx="7926921" cy="6662589"/>
          </a:xfrm>
        </p:grpSpPr>
        <p:pic>
          <p:nvPicPr>
            <p:cNvPr id="5" name="Picture 4" descr="VWR : Fisher 2.5L HDPE bottle small.pdf">
              <a:extLst>
                <a:ext uri="{FF2B5EF4-FFF2-40B4-BE49-F238E27FC236}">
                  <a16:creationId xmlns:a16="http://schemas.microsoft.com/office/drawing/2014/main" id="{6DC7E5A1-79EC-3C44-BDC3-762973E3D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3621" y="1047748"/>
              <a:ext cx="2445542" cy="3460751"/>
            </a:xfrm>
            <a:prstGeom prst="rect">
              <a:avLst/>
            </a:prstGeom>
          </p:spPr>
        </p:pic>
        <p:pic>
          <p:nvPicPr>
            <p:cNvPr id="6" name="Picture 5" descr="MERCK 5kg LB vessel small.pdf">
              <a:extLst>
                <a:ext uri="{FF2B5EF4-FFF2-40B4-BE49-F238E27FC236}">
                  <a16:creationId xmlns:a16="http://schemas.microsoft.com/office/drawing/2014/main" id="{9681062A-00A7-0046-B76E-59B79D58E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5813" y="3780018"/>
              <a:ext cx="2257324" cy="3194398"/>
            </a:xfrm>
            <a:prstGeom prst="rect">
              <a:avLst/>
            </a:prstGeom>
          </p:spPr>
        </p:pic>
        <p:pic>
          <p:nvPicPr>
            <p:cNvPr id="7" name="Picture 6" descr="Invitrogen PET media : PBS bottles small .pdf">
              <a:extLst>
                <a:ext uri="{FF2B5EF4-FFF2-40B4-BE49-F238E27FC236}">
                  <a16:creationId xmlns:a16="http://schemas.microsoft.com/office/drawing/2014/main" id="{9C5DF100-C748-9348-B739-25CB2FD63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02" y="3524249"/>
              <a:ext cx="2614083" cy="3699257"/>
            </a:xfrm>
            <a:prstGeom prst="rect">
              <a:avLst/>
            </a:prstGeom>
          </p:spPr>
        </p:pic>
        <p:pic>
          <p:nvPicPr>
            <p:cNvPr id="8" name="Picture 7" descr="HDPE chemical tub small.pdf">
              <a:extLst>
                <a:ext uri="{FF2B5EF4-FFF2-40B4-BE49-F238E27FC236}">
                  <a16:creationId xmlns:a16="http://schemas.microsoft.com/office/drawing/2014/main" id="{E0A1EA48-0659-AC4F-A593-B47441468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000" y="1349866"/>
              <a:ext cx="2007691" cy="2841134"/>
            </a:xfrm>
            <a:prstGeom prst="rect">
              <a:avLst/>
            </a:prstGeom>
          </p:spPr>
        </p:pic>
        <p:pic>
          <p:nvPicPr>
            <p:cNvPr id="9" name="Picture 8" descr="Stericup PS bottles small.pdf">
              <a:extLst>
                <a:ext uri="{FF2B5EF4-FFF2-40B4-BE49-F238E27FC236}">
                  <a16:creationId xmlns:a16="http://schemas.microsoft.com/office/drawing/2014/main" id="{804EA08A-72D2-5345-AAF8-E948CC4C0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255" y="3816876"/>
              <a:ext cx="2208843" cy="3125791"/>
            </a:xfrm>
            <a:prstGeom prst="rect">
              <a:avLst/>
            </a:prstGeom>
          </p:spPr>
        </p:pic>
        <p:pic>
          <p:nvPicPr>
            <p:cNvPr id="10" name="Picture 9" descr="Qiagen HDPE bottle small.pdf">
              <a:extLst>
                <a:ext uri="{FF2B5EF4-FFF2-40B4-BE49-F238E27FC236}">
                  <a16:creationId xmlns:a16="http://schemas.microsoft.com/office/drawing/2014/main" id="{B12F34CD-19A6-DB42-9495-B89815610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0831" y="560917"/>
              <a:ext cx="3122092" cy="4418155"/>
            </a:xfrm>
            <a:prstGeom prst="rect">
              <a:avLst/>
            </a:prstGeom>
          </p:spPr>
        </p:pic>
        <p:pic>
          <p:nvPicPr>
            <p:cNvPr id="11" name="Picture 10" descr="Sigma 2.5L HDPE bottle.jpg">
              <a:extLst>
                <a:ext uri="{FF2B5EF4-FFF2-40B4-BE49-F238E27FC236}">
                  <a16:creationId xmlns:a16="http://schemas.microsoft.com/office/drawing/2014/main" id="{4B3B60F6-C606-DF45-8D5D-030CB5A1F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291" y="1449918"/>
              <a:ext cx="1321681" cy="2635250"/>
            </a:xfrm>
            <a:prstGeom prst="rect">
              <a:avLst/>
            </a:prstGeom>
          </p:spPr>
        </p:pic>
      </p:grpSp>
      <p:pic>
        <p:nvPicPr>
          <p:cNvPr id="12" name="Picture 11" descr="PP waste.pdf">
            <a:extLst>
              <a:ext uri="{FF2B5EF4-FFF2-40B4-BE49-F238E27FC236}">
                <a16:creationId xmlns:a16="http://schemas.microsoft.com/office/drawing/2014/main" id="{1BAD264A-0CE7-544A-912F-1F11D1DFEA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835" y="862955"/>
            <a:ext cx="2152933" cy="3046671"/>
          </a:xfrm>
          <a:prstGeom prst="rect">
            <a:avLst/>
          </a:prstGeom>
        </p:spPr>
      </p:pic>
      <p:pic>
        <p:nvPicPr>
          <p:cNvPr id="13" name="Picture 12" descr="Nitrile waste.pdf">
            <a:extLst>
              <a:ext uri="{FF2B5EF4-FFF2-40B4-BE49-F238E27FC236}">
                <a16:creationId xmlns:a16="http://schemas.microsoft.com/office/drawing/2014/main" id="{A7B7506E-9422-9B40-95D8-E3442B8DE6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209" y="862954"/>
            <a:ext cx="2152933" cy="3046671"/>
          </a:xfrm>
          <a:prstGeom prst="rect">
            <a:avLst/>
          </a:prstGeom>
        </p:spPr>
      </p:pic>
      <p:sp>
        <p:nvSpPr>
          <p:cNvPr id="14" name="Down Arrow 13">
            <a:extLst>
              <a:ext uri="{FF2B5EF4-FFF2-40B4-BE49-F238E27FC236}">
                <a16:creationId xmlns:a16="http://schemas.microsoft.com/office/drawing/2014/main" id="{49EFF41B-4DE2-7546-B3DA-637D636F931D}"/>
              </a:ext>
            </a:extLst>
          </p:cNvPr>
          <p:cNvSpPr/>
          <p:nvPr/>
        </p:nvSpPr>
        <p:spPr>
          <a:xfrm>
            <a:off x="2029495" y="3561282"/>
            <a:ext cx="395046" cy="696686"/>
          </a:xfrm>
          <a:prstGeom prst="down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77323A-5245-7B4C-A2D1-E48EFB843585}"/>
              </a:ext>
            </a:extLst>
          </p:cNvPr>
          <p:cNvSpPr txBox="1"/>
          <p:nvPr/>
        </p:nvSpPr>
        <p:spPr>
          <a:xfrm>
            <a:off x="1723001" y="4653590"/>
            <a:ext cx="105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Recycling</a:t>
            </a:r>
          </a:p>
        </p:txBody>
      </p:sp>
      <p:pic>
        <p:nvPicPr>
          <p:cNvPr id="16" name="Picture 15" descr="Pipettes.pdf">
            <a:extLst>
              <a:ext uri="{FF2B5EF4-FFF2-40B4-BE49-F238E27FC236}">
                <a16:creationId xmlns:a16="http://schemas.microsoft.com/office/drawing/2014/main" id="{61BED98A-6452-554A-BE78-F1F352B225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328" y="2901309"/>
            <a:ext cx="1661276" cy="2350914"/>
          </a:xfrm>
          <a:prstGeom prst="rect">
            <a:avLst/>
          </a:prstGeom>
        </p:spPr>
      </p:pic>
      <p:pic>
        <p:nvPicPr>
          <p:cNvPr id="17" name="Picture 16" descr="TC waste.pdf">
            <a:extLst>
              <a:ext uri="{FF2B5EF4-FFF2-40B4-BE49-F238E27FC236}">
                <a16:creationId xmlns:a16="http://schemas.microsoft.com/office/drawing/2014/main" id="{3BF3C16D-85F9-DF45-98BE-4B64C12603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19" y="3049651"/>
            <a:ext cx="1451622" cy="2054229"/>
          </a:xfrm>
          <a:prstGeom prst="rect">
            <a:avLst/>
          </a:prstGeom>
        </p:spPr>
      </p:pic>
      <p:sp>
        <p:nvSpPr>
          <p:cNvPr id="18" name="Down Arrow 17">
            <a:extLst>
              <a:ext uri="{FF2B5EF4-FFF2-40B4-BE49-F238E27FC236}">
                <a16:creationId xmlns:a16="http://schemas.microsoft.com/office/drawing/2014/main" id="{58F90C71-268B-FB47-A24F-0061BB4522D0}"/>
              </a:ext>
            </a:extLst>
          </p:cNvPr>
          <p:cNvSpPr/>
          <p:nvPr/>
        </p:nvSpPr>
        <p:spPr>
          <a:xfrm>
            <a:off x="5922686" y="5101417"/>
            <a:ext cx="395046" cy="696686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2A3F9E-1343-594B-8EB6-A8F72D45996C}"/>
              </a:ext>
            </a:extLst>
          </p:cNvPr>
          <p:cNvSpPr txBox="1"/>
          <p:nvPr/>
        </p:nvSpPr>
        <p:spPr>
          <a:xfrm>
            <a:off x="5687237" y="5857042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Landfill</a:t>
            </a:r>
          </a:p>
        </p:txBody>
      </p:sp>
    </p:spTree>
    <p:extLst>
      <p:ext uri="{BB962C8B-B14F-4D97-AF65-F5344CB8AC3E}">
        <p14:creationId xmlns:p14="http://schemas.microsoft.com/office/powerpoint/2010/main" val="2478023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Currently not suitable for recycling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8159" y="1546446"/>
            <a:ext cx="6267682" cy="463268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Why ?  =&gt; Contaminated or not </a:t>
            </a:r>
            <a:r>
              <a:rPr lang="en-US" sz="2400" dirty="0" err="1"/>
              <a:t>millable</a:t>
            </a:r>
            <a:r>
              <a:rPr lang="en-US" sz="2400" dirty="0"/>
              <a:t> / firm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Such as: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latex and nitrile gloves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Contaminated tubes, vials, reaction vessels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cell culture plastic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pipettes, pipette tips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multi-well plates and blocks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Mixed plastics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Foils and membranes</a:t>
            </a:r>
          </a:p>
        </p:txBody>
      </p:sp>
    </p:spTree>
    <p:extLst>
      <p:ext uri="{BB962C8B-B14F-4D97-AF65-F5344CB8AC3E}">
        <p14:creationId xmlns:p14="http://schemas.microsoft.com/office/powerpoint/2010/main" val="407254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5E68E-85BD-AA45-9EDF-E2CB2EA9E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Can we do better?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D4378-CC48-8243-8AC7-FCB9DB158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371" y="1531504"/>
            <a:ext cx="6865257" cy="41211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/>
              <a:t>Suppliers are working hard to reduce plastic content &amp; complexity</a:t>
            </a:r>
          </a:p>
          <a:p>
            <a:pPr marL="0" indent="0">
              <a:buNone/>
            </a:pPr>
            <a:r>
              <a:rPr lang="en-US" sz="1800" dirty="0"/>
              <a:t>in their products and shipping containers.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We reuse certain items multiple times </a:t>
            </a:r>
          </a:p>
          <a:p>
            <a:pPr marL="0" indent="0">
              <a:buNone/>
            </a:pPr>
            <a:r>
              <a:rPr lang="en-US" sz="1800" dirty="0"/>
              <a:t>	( e.g. 96 well deep well blocks and 50ml tubes for protein work 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We may need to review our provider of gloves.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Should we use glass pipettes again?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The polypropylene waste may be suitable for pyrolysis.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Pyrolysis breaks down plastic into char, wax, oil and gas components.</a:t>
            </a:r>
          </a:p>
        </p:txBody>
      </p:sp>
    </p:spTree>
    <p:extLst>
      <p:ext uri="{BB962C8B-B14F-4D97-AF65-F5344CB8AC3E}">
        <p14:creationId xmlns:p14="http://schemas.microsoft.com/office/powerpoint/2010/main" val="261926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13CA6-E46F-4F41-B71D-8FC929ACC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New plastic sorting and pyrolysis facility in Perth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F98AD-6015-F04E-B4D4-CD58D7404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907" y="2442069"/>
            <a:ext cx="6856186" cy="19738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Recycling Technologies are building an </a:t>
            </a:r>
          </a:p>
          <a:p>
            <a:pPr marL="0" indent="0" algn="ctr">
              <a:buNone/>
            </a:pPr>
            <a:r>
              <a:rPr lang="en-US" sz="1800" dirty="0"/>
              <a:t>advanced sorting and pyrolysis facility in Perth.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I have contact to John Ferguson, who is involved with this.</a:t>
            </a:r>
          </a:p>
        </p:txBody>
      </p:sp>
    </p:spTree>
    <p:extLst>
      <p:ext uri="{BB962C8B-B14F-4D97-AF65-F5344CB8AC3E}">
        <p14:creationId xmlns:p14="http://schemas.microsoft.com/office/powerpoint/2010/main" val="1356714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C813A-C6DC-CD42-AD37-4DD0FD6D3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32383"/>
            <a:ext cx="8229600" cy="2565543"/>
          </a:xfrm>
        </p:spPr>
        <p:txBody>
          <a:bodyPr>
            <a:normAutofit/>
          </a:bodyPr>
          <a:lstStyle/>
          <a:p>
            <a:r>
              <a:rPr lang="en-US" sz="2800" dirty="0"/>
              <a:t>So, can we do better ?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Let’s discuss !</a:t>
            </a:r>
          </a:p>
        </p:txBody>
      </p:sp>
    </p:spTree>
    <p:extLst>
      <p:ext uri="{BB962C8B-B14F-4D97-AF65-F5344CB8AC3E}">
        <p14:creationId xmlns:p14="http://schemas.microsoft.com/office/powerpoint/2010/main" val="622024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E9E73-6DC0-244B-8169-E7F1E6B75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1451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Why do we use so much plastic in the Life Sciences?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AE2BC0-B0A2-F54F-BB61-F0EE4913B838}"/>
              </a:ext>
            </a:extLst>
          </p:cNvPr>
          <p:cNvSpPr/>
          <p:nvPr/>
        </p:nvSpPr>
        <p:spPr>
          <a:xfrm>
            <a:off x="1752600" y="1820387"/>
            <a:ext cx="5638800" cy="3788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 indent="0">
              <a:lnSpc>
                <a:spcPct val="150000"/>
              </a:lnSpc>
              <a:buNone/>
            </a:pPr>
            <a:r>
              <a:rPr lang="en-US" dirty="0">
                <a:cs typeface="Calibri"/>
              </a:rPr>
              <a:t>Plastic laboratory consumables are:</a:t>
            </a:r>
          </a:p>
          <a:p>
            <a:pPr marL="857250" lvl="2">
              <a:lnSpc>
                <a:spcPct val="150000"/>
              </a:lnSpc>
            </a:pPr>
            <a:r>
              <a:rPr lang="en-US" dirty="0">
                <a:cs typeface="Calibri"/>
              </a:rPr>
              <a:t>sterile, </a:t>
            </a:r>
          </a:p>
          <a:p>
            <a:pPr marL="857250" lvl="2">
              <a:lnSpc>
                <a:spcPct val="150000"/>
              </a:lnSpc>
            </a:pPr>
            <a:r>
              <a:rPr lang="en-US" dirty="0">
                <a:cs typeface="Calibri"/>
              </a:rPr>
              <a:t>safe,</a:t>
            </a:r>
          </a:p>
          <a:p>
            <a:pPr marL="857250" lvl="2">
              <a:lnSpc>
                <a:spcPct val="150000"/>
              </a:lnSpc>
            </a:pPr>
            <a:r>
              <a:rPr lang="en-US" dirty="0">
                <a:cs typeface="Calibri"/>
              </a:rPr>
              <a:t>avoiding cross contamination,</a:t>
            </a:r>
          </a:p>
          <a:p>
            <a:pPr marL="857250" lvl="2">
              <a:lnSpc>
                <a:spcPct val="150000"/>
              </a:lnSpc>
            </a:pPr>
            <a:r>
              <a:rPr lang="en-US" dirty="0">
                <a:cs typeface="Calibri"/>
              </a:rPr>
              <a:t>transparent, compatible with microscopy,</a:t>
            </a:r>
          </a:p>
          <a:p>
            <a:pPr marL="857250" lvl="2">
              <a:lnSpc>
                <a:spcPct val="150000"/>
              </a:lnSpc>
            </a:pPr>
            <a:r>
              <a:rPr lang="en-US" dirty="0">
                <a:cs typeface="Calibri"/>
              </a:rPr>
              <a:t>mechanically strong ( e.g. centrifuge vials),</a:t>
            </a:r>
          </a:p>
          <a:p>
            <a:pPr marL="857250" lvl="2">
              <a:lnSpc>
                <a:spcPct val="150000"/>
              </a:lnSpc>
            </a:pPr>
            <a:r>
              <a:rPr lang="en-US" dirty="0">
                <a:cs typeface="Calibri"/>
              </a:rPr>
              <a:t>easy to work with,</a:t>
            </a:r>
          </a:p>
          <a:p>
            <a:pPr marL="857250" lvl="2">
              <a:lnSpc>
                <a:spcPct val="150000"/>
              </a:lnSpc>
            </a:pPr>
            <a:r>
              <a:rPr lang="en-US" dirty="0">
                <a:cs typeface="Calibri"/>
              </a:rPr>
              <a:t>light,</a:t>
            </a:r>
          </a:p>
          <a:p>
            <a:pPr marL="857250" lvl="2">
              <a:lnSpc>
                <a:spcPct val="150000"/>
              </a:lnSpc>
            </a:pPr>
            <a:r>
              <a:rPr lang="en-US" dirty="0">
                <a:cs typeface="Calibri"/>
              </a:rPr>
              <a:t>cheap</a:t>
            </a:r>
          </a:p>
        </p:txBody>
      </p:sp>
    </p:spTree>
    <p:extLst>
      <p:ext uri="{BB962C8B-B14F-4D97-AF65-F5344CB8AC3E}">
        <p14:creationId xmlns:p14="http://schemas.microsoft.com/office/powerpoint/2010/main" val="8670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E9E73-6DC0-244B-8169-E7F1E6B75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969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Why do we not recycle plastic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45510F-2020-CB43-B532-154675D8FB59}"/>
              </a:ext>
            </a:extLst>
          </p:cNvPr>
          <p:cNvSpPr txBox="1"/>
          <p:nvPr/>
        </p:nvSpPr>
        <p:spPr>
          <a:xfrm>
            <a:off x="1553609" y="2090057"/>
            <a:ext cx="5529719" cy="3373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1) Plastic items in the life sciences may be contaminated</a:t>
            </a:r>
          </a:p>
          <a:p>
            <a:pPr>
              <a:lnSpc>
                <a:spcPct val="150000"/>
              </a:lnSpc>
            </a:pPr>
            <a:r>
              <a:rPr lang="en-US" dirty="0"/>
              <a:t>	- biologically (DNA, RNA, proteins, micro-organisms)</a:t>
            </a:r>
          </a:p>
          <a:p>
            <a:pPr>
              <a:lnSpc>
                <a:spcPct val="150000"/>
              </a:lnSpc>
            </a:pPr>
            <a:r>
              <a:rPr lang="en-US" dirty="0"/>
              <a:t>	- chemically (acids, bases, toxic compounds )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2) Laboratories are simply not used to recycling</a:t>
            </a:r>
          </a:p>
          <a:p>
            <a:pPr>
              <a:lnSpc>
                <a:spcPct val="150000"/>
              </a:lnSpc>
            </a:pPr>
            <a:r>
              <a:rPr lang="en-US" dirty="0"/>
              <a:t>	-&gt; no infrastructure</a:t>
            </a:r>
          </a:p>
          <a:p>
            <a:pPr>
              <a:lnSpc>
                <a:spcPct val="150000"/>
              </a:lnSpc>
            </a:pPr>
            <a:r>
              <a:rPr lang="en-US" dirty="0"/>
              <a:t>	-&gt; no dedicated space</a:t>
            </a:r>
          </a:p>
          <a:p>
            <a:pPr>
              <a:lnSpc>
                <a:spcPct val="150000"/>
              </a:lnSpc>
            </a:pPr>
            <a:r>
              <a:rPr lang="en-US" dirty="0"/>
              <a:t>	-&gt; not been considered during the planning phases</a:t>
            </a:r>
          </a:p>
        </p:txBody>
      </p:sp>
    </p:spTree>
    <p:extLst>
      <p:ext uri="{BB962C8B-B14F-4D97-AF65-F5344CB8AC3E}">
        <p14:creationId xmlns:p14="http://schemas.microsoft.com/office/powerpoint/2010/main" val="158526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43F7E-9B43-784C-AC72-A5FEC144D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Main types of plastic in the life sciences: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B099C-7779-5E48-A2B3-3AD758D2D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264" y="2857500"/>
            <a:ext cx="1669472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2563362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device, caliper&#10;&#10;Description automatically generated">
            <a:extLst>
              <a:ext uri="{FF2B5EF4-FFF2-40B4-BE49-F238E27FC236}">
                <a16:creationId xmlns:a16="http://schemas.microsoft.com/office/drawing/2014/main" id="{510AE5D5-0C73-4B4A-892F-2AC0E161A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402" y="3348192"/>
            <a:ext cx="3251200" cy="86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8169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Polystyrene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5144" y="1522946"/>
            <a:ext cx="6613711" cy="43465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In cell culture: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Dishes, flasks and pipettes</a:t>
            </a:r>
            <a:endParaRPr lang="en-US" sz="1800" dirty="0">
              <a:cs typeface="Calibri"/>
            </a:endParaRPr>
          </a:p>
        </p:txBody>
      </p:sp>
      <p:pic>
        <p:nvPicPr>
          <p:cNvPr id="5" name="Picture 4" descr="A close-up of a bowl&#10;&#10;Description automatically generated with medium confidence">
            <a:extLst>
              <a:ext uri="{FF2B5EF4-FFF2-40B4-BE49-F238E27FC236}">
                <a16:creationId xmlns:a16="http://schemas.microsoft.com/office/drawing/2014/main" id="{D986E550-0C91-A147-AD96-302DC2E18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476" y="1726434"/>
            <a:ext cx="2835416" cy="1837896"/>
          </a:xfrm>
          <a:prstGeom prst="rect">
            <a:avLst/>
          </a:prstGeom>
        </p:spPr>
      </p:pic>
      <p:pic>
        <p:nvPicPr>
          <p:cNvPr id="9" name="Picture 8" descr="A close-up of a syringe&#10;&#10;Description automatically generated with medium confidence">
            <a:extLst>
              <a:ext uri="{FF2B5EF4-FFF2-40B4-BE49-F238E27FC236}">
                <a16:creationId xmlns:a16="http://schemas.microsoft.com/office/drawing/2014/main" id="{2AF2F17A-FBFD-7845-8C3F-E142BDC6D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531" y="4215125"/>
            <a:ext cx="2997200" cy="82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421382-E779-2045-AEE7-AB30D5ADE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605" y="3553247"/>
            <a:ext cx="2591158" cy="214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2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8169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Polypropylene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0520925-E30A-D744-8489-4E16F89CF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735" y="3004745"/>
            <a:ext cx="1504121" cy="1381911"/>
          </a:xfrm>
          <a:prstGeom prst="rect">
            <a:avLst/>
          </a:prstGeom>
        </p:spPr>
      </p:pic>
      <p:pic>
        <p:nvPicPr>
          <p:cNvPr id="12" name="Picture 11" descr="Diagram, engineering drawing&#10;&#10;Description automatically generated">
            <a:extLst>
              <a:ext uri="{FF2B5EF4-FFF2-40B4-BE49-F238E27FC236}">
                <a16:creationId xmlns:a16="http://schemas.microsoft.com/office/drawing/2014/main" id="{31B254DF-04CB-654A-8169-6FF92BF31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579" y="4980581"/>
            <a:ext cx="1914910" cy="1024477"/>
          </a:xfrm>
          <a:prstGeom prst="rect">
            <a:avLst/>
          </a:prstGeom>
        </p:spPr>
      </p:pic>
      <p:pic>
        <p:nvPicPr>
          <p:cNvPr id="10" name="Picture 9" descr="A close-up of a measuring device&#10;&#10;Description automatically generated with low confidence">
            <a:extLst>
              <a:ext uri="{FF2B5EF4-FFF2-40B4-BE49-F238E27FC236}">
                <a16:creationId xmlns:a16="http://schemas.microsoft.com/office/drawing/2014/main" id="{C51E2C8B-B1E2-4243-A905-F60AEBD4E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972" y="4311497"/>
            <a:ext cx="1908541" cy="1024476"/>
          </a:xfrm>
          <a:prstGeom prst="rect">
            <a:avLst/>
          </a:prstGeom>
        </p:spPr>
      </p:pic>
      <p:pic>
        <p:nvPicPr>
          <p:cNvPr id="14" name="Picture 13" descr="A close-up of a white server box&#10;&#10;Description automatically generated with low confidence">
            <a:extLst>
              <a:ext uri="{FF2B5EF4-FFF2-40B4-BE49-F238E27FC236}">
                <a16:creationId xmlns:a16="http://schemas.microsoft.com/office/drawing/2014/main" id="{73170EF7-E0FC-B84B-9373-73608FEB1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418" y="3004745"/>
            <a:ext cx="1897070" cy="1485698"/>
          </a:xfrm>
          <a:prstGeom prst="rect">
            <a:avLst/>
          </a:prstGeom>
        </p:spPr>
      </p:pic>
      <p:pic>
        <p:nvPicPr>
          <p:cNvPr id="16" name="Picture 15" descr="A picture containing container, bin&#10;&#10;Description automatically generated">
            <a:extLst>
              <a:ext uri="{FF2B5EF4-FFF2-40B4-BE49-F238E27FC236}">
                <a16:creationId xmlns:a16="http://schemas.microsoft.com/office/drawing/2014/main" id="{1D6EC038-FED4-C94C-893E-DBCA8CF80D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582" y="2887695"/>
            <a:ext cx="1771650" cy="14033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18EE47-28EF-B146-B0A8-FBAF11E4D3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1103" y="4354687"/>
            <a:ext cx="1771650" cy="15753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8871" y="1587854"/>
            <a:ext cx="6613711" cy="45936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For molecular biology, biochemistry, cell culture...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Liquid handling: Vials, tubes, pipette tips</a:t>
            </a:r>
          </a:p>
          <a:p>
            <a:pPr marL="400050" lvl="1" indent="0">
              <a:lnSpc>
                <a:spcPct val="150000"/>
              </a:lnSpc>
              <a:buNone/>
            </a:pPr>
            <a:endParaRPr lang="en-US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770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885" y="410561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Nitrile gloves</a:t>
            </a:r>
          </a:p>
        </p:txBody>
      </p:sp>
      <p:pic>
        <p:nvPicPr>
          <p:cNvPr id="3" name="Picture 2" descr="Nitrile wast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539" y="980661"/>
            <a:ext cx="3792279" cy="53665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546E65-3040-3E46-8A9B-A3E5F74FFAE9}"/>
              </a:ext>
            </a:extLst>
          </p:cNvPr>
          <p:cNvSpPr txBox="1"/>
          <p:nvPr/>
        </p:nvSpPr>
        <p:spPr>
          <a:xfrm>
            <a:off x="811709" y="2270835"/>
            <a:ext cx="29998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every type of lab work</a:t>
            </a:r>
          </a:p>
          <a:p>
            <a:endParaRPr lang="en-US" dirty="0"/>
          </a:p>
          <a:p>
            <a:r>
              <a:rPr lang="en-US" dirty="0"/>
              <a:t>Protecting scientist &amp; samples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358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PET (polyethylene terephthalate )</a:t>
            </a:r>
          </a:p>
        </p:txBody>
      </p:sp>
      <p:pic>
        <p:nvPicPr>
          <p:cNvPr id="7" name="Picture 6" descr="Invitrogen PET media : PBS bottles small 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32781"/>
            <a:ext cx="3386580" cy="4792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4A7D6A-2AD6-D542-8E5B-C54C4D6E79A8}"/>
              </a:ext>
            </a:extLst>
          </p:cNvPr>
          <p:cNvSpPr txBox="1"/>
          <p:nvPr/>
        </p:nvSpPr>
        <p:spPr>
          <a:xfrm>
            <a:off x="903514" y="1867102"/>
            <a:ext cx="3416128" cy="2542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PET flasks are used for cell culture </a:t>
            </a:r>
          </a:p>
          <a:p>
            <a:pPr>
              <a:lnSpc>
                <a:spcPct val="150000"/>
              </a:lnSpc>
            </a:pPr>
            <a:r>
              <a:rPr lang="en-US" dirty="0"/>
              <a:t> - PBS</a:t>
            </a:r>
          </a:p>
          <a:p>
            <a:pPr>
              <a:lnSpc>
                <a:spcPct val="150000"/>
              </a:lnSpc>
            </a:pPr>
            <a:r>
              <a:rPr lang="en-US" dirty="0"/>
              <a:t> - Media</a:t>
            </a:r>
          </a:p>
          <a:p>
            <a:pPr>
              <a:lnSpc>
                <a:spcPct val="150000"/>
              </a:lnSpc>
            </a:pPr>
            <a:r>
              <a:rPr lang="en-US" dirty="0"/>
              <a:t> - Supplements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Used in very large numbers.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B2544F-63AB-244B-9ED1-CF9ABF77A990}"/>
              </a:ext>
            </a:extLst>
          </p:cNvPr>
          <p:cNvSpPr txBox="1"/>
          <p:nvPr/>
        </p:nvSpPr>
        <p:spPr>
          <a:xfrm>
            <a:off x="2104209" y="5640552"/>
            <a:ext cx="491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These are normally not biologically contaminated !</a:t>
            </a:r>
          </a:p>
        </p:txBody>
      </p:sp>
    </p:spTree>
    <p:extLst>
      <p:ext uri="{BB962C8B-B14F-4D97-AF65-F5344CB8AC3E}">
        <p14:creationId xmlns:p14="http://schemas.microsoft.com/office/powerpoint/2010/main" val="2661021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4204</TotalTime>
  <Words>920</Words>
  <Application>Microsoft Macintosh PowerPoint</Application>
  <PresentationFormat>On-screen Show (4:3)</PresentationFormat>
  <Paragraphs>168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Plastic waste in Life Sciences</vt:lpstr>
      <vt:lpstr>A problem of scale</vt:lpstr>
      <vt:lpstr>Why do we use so much plastic in the Life Sciences?</vt:lpstr>
      <vt:lpstr>Why do we not recycle plastic ?</vt:lpstr>
      <vt:lpstr>Main types of plastic in the life sciences:</vt:lpstr>
      <vt:lpstr>Polystyrene </vt:lpstr>
      <vt:lpstr>Polypropylene</vt:lpstr>
      <vt:lpstr>Nitrile gloves</vt:lpstr>
      <vt:lpstr>PET (polyethylene terephthalate )</vt:lpstr>
      <vt:lpstr>HDPE ( High density polyethylene )</vt:lpstr>
      <vt:lpstr>Disposal routes of plastic waste</vt:lpstr>
      <vt:lpstr>Disposal route:   autoclaved and land filled after single use</vt:lpstr>
      <vt:lpstr>2018: time for change</vt:lpstr>
      <vt:lpstr>Setting up a Sustainability Action Team</vt:lpstr>
      <vt:lpstr>Sustainability Action Team</vt:lpstr>
      <vt:lpstr>Stakeholders </vt:lpstr>
      <vt:lpstr>Communicate with Stakeholders</vt:lpstr>
      <vt:lpstr>Vendor sustainability exhibition (2019)</vt:lpstr>
      <vt:lpstr>Active communication between stakeholders</vt:lpstr>
      <vt:lpstr>Recycling: guiding principles</vt:lpstr>
      <vt:lpstr>We agreed a recycling strategy with NWH</vt:lpstr>
      <vt:lpstr>Implementation</vt:lpstr>
      <vt:lpstr>Plastic waste streams</vt:lpstr>
      <vt:lpstr>Currently not suitable for recycling</vt:lpstr>
      <vt:lpstr>Can we do better?</vt:lpstr>
      <vt:lpstr>New plastic sorting and pyrolysis facility in Perth</vt:lpstr>
      <vt:lpstr>So, can we do better ?  Let’s discuss !</vt:lpstr>
    </vt:vector>
  </TitlesOfParts>
  <Company>MRC-PPU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Plastic waste in Life Sciences</dc:title>
  <dc:creator>Axel Knebel</dc:creator>
  <cp:lastModifiedBy>Matt Woodthorpe</cp:lastModifiedBy>
  <cp:revision>570</cp:revision>
  <dcterms:created xsi:type="dcterms:W3CDTF">2020-08-13T07:47:45Z</dcterms:created>
  <dcterms:modified xsi:type="dcterms:W3CDTF">2021-05-05T14:49:13Z</dcterms:modified>
</cp:coreProperties>
</file>