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4" r:id="rId4"/>
    <p:sldMasterId id="2147483736" r:id="rId5"/>
    <p:sldMasterId id="2147483899" r:id="rId6"/>
    <p:sldMasterId id="2147483791" r:id="rId7"/>
    <p:sldMasterId id="2147483660" r:id="rId8"/>
    <p:sldMasterId id="2147483672" r:id="rId9"/>
    <p:sldMasterId id="2147483684" r:id="rId10"/>
    <p:sldMasterId id="2147483696" r:id="rId11"/>
    <p:sldMasterId id="2147483885" r:id="rId12"/>
    <p:sldMasterId id="2147483708" r:id="rId13"/>
    <p:sldMasterId id="2147483913" r:id="rId14"/>
  </p:sldMasterIdLst>
  <p:notesMasterIdLst>
    <p:notesMasterId r:id="rId29"/>
  </p:notesMasterIdLst>
  <p:handoutMasterIdLst>
    <p:handoutMasterId r:id="rId30"/>
  </p:handoutMasterIdLst>
  <p:sldIdLst>
    <p:sldId id="388" r:id="rId15"/>
    <p:sldId id="393" r:id="rId16"/>
    <p:sldId id="486" r:id="rId17"/>
    <p:sldId id="416" r:id="rId18"/>
    <p:sldId id="478" r:id="rId19"/>
    <p:sldId id="488" r:id="rId20"/>
    <p:sldId id="487" r:id="rId21"/>
    <p:sldId id="489" r:id="rId22"/>
    <p:sldId id="490" r:id="rId23"/>
    <p:sldId id="479" r:id="rId24"/>
    <p:sldId id="480" r:id="rId25"/>
    <p:sldId id="481" r:id="rId26"/>
    <p:sldId id="482" r:id="rId27"/>
    <p:sldId id="386" r:id="rId28"/>
  </p:sldIdLst>
  <p:sldSz cx="12192000" cy="6858000"/>
  <p:notesSz cx="9872663" cy="6797675"/>
  <p:embeddedFontLst>
    <p:embeddedFont>
      <p:font typeface="Roboto Light" panose="02000000000000000000" pitchFamily="2" charset="0"/>
      <p:regular r:id="rId31"/>
      <p:italic r:id="rId32"/>
    </p:embeddedFont>
    <p:embeddedFont>
      <p:font typeface="Roboto Thin" panose="02000000000000000000" pitchFamily="2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C7994A"/>
    <a:srgbClr val="09091E"/>
    <a:srgbClr val="537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4A8EC-6530-10EE-5F71-73445C7EDD4B}" v="8" dt="2021-03-23T12:44:05.901"/>
    <p1510:client id="{0D73443B-01D6-1BE7-0FB6-4C22C85E3069}" v="573" dt="2021-03-12T08:31:18.846"/>
    <p1510:client id="{110CE517-6D57-B8CF-ECA0-62DFC4ACEE1E}" v="1489" dt="2020-04-21T18:37:14.377"/>
    <p1510:client id="{112D9A36-0FF5-972C-601D-08D084A7A840}" v="195" dt="2021-04-28T09:55:55.116"/>
    <p1510:client id="{2433E9B5-6DCF-C0CD-33EE-E0A7BAC97F60}" v="47" dt="2021-03-05T10:12:36.809"/>
    <p1510:client id="{4097AB1A-D44F-7A08-E70D-400187B7D8DE}" v="417" dt="2020-04-23T08:58:09.310"/>
    <p1510:client id="{5329F8A3-C39D-82D1-C949-86E9D316A8C7}" v="713" dt="2021-03-02T12:27:00.439"/>
    <p1510:client id="{8EFB9E13-AAB3-2701-5550-0AB715BCC988}" v="40" dt="2020-07-21T14:24:48.413"/>
    <p1510:client id="{A9D80827-57B0-7EFD-DBF4-049721DCC749}" v="1226" dt="2021-05-04T10:20:47.344"/>
    <p1510:client id="{AD389AF0-B040-F6A0-9F16-5E42BDD5770A}" v="1932" dt="2021-03-11T15:59:01.612"/>
    <p1510:client id="{ADE0C91C-6441-93D0-DEFC-86DD78EBF821}" v="5" dt="2020-04-21T18:50:24.271"/>
    <p1510:client id="{B5A1D14E-ADE3-07CB-03B8-F5B75F33021A}" v="207" dt="2020-11-26T14:05:27.849"/>
    <p1510:client id="{BE2585F2-4745-A54F-A9CC-2792912FF8A8}" v="92" dt="2020-07-22T14:31:39.610"/>
    <p1510:client id="{CEBA3D61-EDC7-485F-742E-3F906ADF0F11}" v="5" dt="2021-04-28T09:15:10.412"/>
    <p1510:client id="{D08CD1EF-882B-2FAE-FA40-02A3A56936E0}" v="4" dt="2021-04-01T11:05:37.990"/>
    <p1510:client id="{DF5EADA0-2492-3C35-74AA-44435DDF3264}" v="8" dt="2020-11-26T14:21:41.211"/>
    <p1510:client id="{F9D7D949-5B0F-A45E-4E5F-6DF495197401}" v="1024" dt="2021-04-01T11:04:11.558"/>
    <p1510:client id="{FA168E6A-F78D-ADAE-D217-2C6E13F0C5DA}" v="1" dt="2020-04-24T10:07:02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microsoft.com/office/2015/10/relationships/revisionInfo" Target="revisionInfo.xml"/><Relationship Id="rId21" Type="http://schemas.openxmlformats.org/officeDocument/2006/relationships/slide" Target="slides/slide7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B90B-3E92-4040-8515-4B7B7D794F0E}" type="datetimeFigureOut">
              <a:rPr lang="en-GB" smtClean="0">
                <a:latin typeface="Roboto light" panose="02000000000000000000" pitchFamily="2" charset="0"/>
              </a:rPr>
              <a:t>04/05/2021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DA63-E671-401F-81A1-C41B66BAC9F5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1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C88A1B0B-2D92-4365-B9C9-142CE6E595C2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26C41743-05EC-479F-B057-C8422EB32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3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Uni has a target to net Zero Carbon by 2040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We are going to do this through lowering our carbon footprint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Investing in renewable energy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41743-05EC-479F-B057-C8422EB32A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7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5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5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9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1743-05EC-479F-B057-C8422EB32A5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3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81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9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6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09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50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73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Recommendation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glass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Falcon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Pipettes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Filter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Petri dishes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Bijou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Test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Replace plastic weigh boats with watch glass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Washing and autoclave capabilities are necessary for sterile procedure. Baskets or boxes recommended for storage and autoclaving.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single-use plastic for other reusable materials, or reuse current single-use items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Substitutions which have been found effective are: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pipettes and pipette tips when aliquoting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 (decontaminate with ethanol)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Substitute plastic pipette tips with metal ones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(with a rinse between)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beaker or tip-collecting container, rather than single-use ‘dispo jars’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Reusable items can have comparable performance to single-use items, even in sterile procedures.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However, if there is concern, consider starting these substitutions in situations where sterile procedure is not necessary, such as bench work. </a:t>
            </a: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packaging plastics.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Suggested ways to reduce are: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Purchase bagged falcons and reuse original racks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pipette tip boxes and refill with bulk tips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the number of suppliers, thereby reducing number of deliveries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Only purchase single-packaged stripettes when specifically necessary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Increase laboratory plastic recycling.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NOTE (October 2019) To be updated. – Discussions are ongoing with our waste contractor about this, so this action cannot be taken immediately, but see below for future actions.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Commonly accepted items: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Tip boxes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media bottles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solvent bottles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Items accepted in specific locations: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Many buildings and schools have collection points for lab items (particularly gloves and tip boxes). Identify the closest or coordinate a new one. </a:t>
            </a:r>
            <a:endParaRPr lang="en-GB" sz="1200" b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Consider implementing a further recycling scheme</a:t>
            </a:r>
            <a:r>
              <a:rPr lang="en-GB" sz="1200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: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Non-contaminated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Collection points for packaging take-back schemes from suppliers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Create a decontamination station for recyclable plastics (</a:t>
            </a:r>
            <a:r>
              <a:rPr lang="en-GB" sz="1200" i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see note above about discussions with waste contractor)</a:t>
            </a:r>
          </a:p>
          <a:p>
            <a:pPr lvl="0"/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Ensure your decontamination process is appropriate for the materials you work with.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Example decontamination process: 24-hour soak in a high-level disinfectant followed by a rinse for chemical decontamination.</a:t>
            </a:r>
            <a:endParaRPr lang="en-GB" sz="1200" i="1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Plan experiments to reduce single-use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effective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Calculate minimum tubes/plates required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bulk master mix to reduce tips and tubes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the smallest container possible for aliquots, tubes, bottles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Prepare culture media in bulk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aliquot numbers and procedure steps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rather than using new bottles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Where possible, share common items to reduce ordering.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examples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Building-wide sharing programmes for reagents and consumables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Utilise bottle top dispensers.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This can reduce tips, pipettes, and other intermediary containers.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Reduce plastic used for labelling.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methods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Wipe labels with ethanol and reuse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Cut labels in half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When plastic is unavoidable, use recycled sources rather than virgin plastic.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Some substitutions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Reaction tubes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Make changes in teaching labs where sterile procedure is not as high priority.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Suggestions include: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multi-media aids, such as having students load a sample then use a video to model the gel</a:t>
            </a:r>
            <a:r>
              <a:rPr lang="en-GB" sz="1200" b="1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Refill solutions between practicals, rather than using a new bottle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bottle top dispensers for measuring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gloves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weigh boats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Reuse tubes and cuvettes with a rinse between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Use paper cups, wooden coffee stirs, wooden swabs, wooden toothpicks in place of plastic items </a:t>
            </a:r>
          </a:p>
          <a:p>
            <a:r>
              <a:rPr lang="en-GB" sz="1200" b="1" u="sng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+mn-ea"/>
                <a:cs typeface="+mn-cs"/>
              </a:rPr>
              <a:t>If reliant on bottled ultra-pure water, consider replacing with an in house system</a:t>
            </a:r>
            <a:endParaRPr lang="en-GB" sz="1200" kern="1200">
              <a:solidFill>
                <a:schemeClr val="tx1"/>
              </a:solidFill>
              <a:effectLst/>
              <a:latin typeface="Roboto light" panose="02000000000000000000" pitchFamily="2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EE22-D2DC-4736-8E41-CE50CA2C79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6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1443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21928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62845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22632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06719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99308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/>
          </p:nvPr>
        </p:nvSpPr>
        <p:spPr>
          <a:xfrm>
            <a:off x="11928475" y="1820636"/>
            <a:ext cx="274638" cy="3927021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59478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99150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841699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77775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69432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735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14232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34553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53639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54233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04340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83333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27217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66078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25752571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99076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6799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13040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95246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2044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39647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27121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29158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34240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39709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16069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46351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705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99598568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8775454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857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190740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89095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7970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3063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36534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80427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6905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5250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02874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45369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28590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8638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35658166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0"/>
            <a:ext cx="12192000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5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84704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007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1725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174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795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94169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4218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7619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9023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9890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3132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17766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4880032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3445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43703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678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983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9301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8861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872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6227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5378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8210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0887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3777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67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847205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6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0320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285087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8488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92154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1385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7151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1834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2998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6691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92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84016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3680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3091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50585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86246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72262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3157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8195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560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3828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243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46398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162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93981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7813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5523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66782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5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31214196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62709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415092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0997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201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88762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64139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5024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00483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58812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19426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90904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47750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692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76759653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027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569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277194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96999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Roboto thi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49434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97082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Roboto light" panose="02000000000000000000" pitchFamily="2" charset="0"/>
              </a:defRPr>
            </a:lvl1pPr>
            <a:lvl2pPr>
              <a:lnSpc>
                <a:spcPct val="150000"/>
              </a:lnSpc>
              <a:defRPr>
                <a:latin typeface="Roboto light" panose="02000000000000000000" pitchFamily="2" charset="0"/>
              </a:defRPr>
            </a:lvl2pPr>
            <a:lvl3pPr>
              <a:lnSpc>
                <a:spcPct val="150000"/>
              </a:lnSpc>
              <a:defRPr>
                <a:latin typeface="Roboto light" panose="02000000000000000000" pitchFamily="2" charset="0"/>
              </a:defRPr>
            </a:lvl3pPr>
            <a:lvl4pPr>
              <a:lnSpc>
                <a:spcPct val="150000"/>
              </a:lnSpc>
              <a:defRPr>
                <a:latin typeface="Roboto light" panose="02000000000000000000" pitchFamily="2" charset="0"/>
              </a:defRPr>
            </a:lvl4pPr>
            <a:lvl5pPr>
              <a:lnSpc>
                <a:spcPct val="150000"/>
              </a:lnSpc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04899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63488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30879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80084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97014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6561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54848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65492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give the timeline a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add description</a:t>
            </a:r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Roboto thin" panose="02000000000000000000" pitchFamily="2" charset="0"/>
              </a:defRPr>
            </a:lvl1pPr>
          </a:lstStyle>
          <a:p>
            <a:pPr lvl="0"/>
            <a:r>
              <a:rPr lang="en-US"/>
              <a:t>20XX</a:t>
            </a:r>
            <a:endParaRPr lang="en-GB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8022883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70001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20764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18657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59498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646171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32251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26818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3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5" y="6361689"/>
            <a:ext cx="217935" cy="210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83" y="6358724"/>
            <a:ext cx="216452" cy="216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29" y="6366137"/>
            <a:ext cx="247586" cy="201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797" y="6373549"/>
            <a:ext cx="263895" cy="1868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092696" y="6348368"/>
            <a:ext cx="182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</a:rPr>
              <a:t>edinburghsustainability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02862" y="6334763"/>
            <a:ext cx="149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</a:rPr>
              <a:t>uoe_sustainability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817442" y="6334763"/>
            <a:ext cx="74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</a:rPr>
              <a:t>edsust</a:t>
            </a: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00" y="6227573"/>
            <a:ext cx="1734646" cy="4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5" y="6361689"/>
            <a:ext cx="217935" cy="210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83" y="6358724"/>
            <a:ext cx="216452" cy="216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29" y="6366137"/>
            <a:ext cx="247586" cy="201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797" y="6373549"/>
            <a:ext cx="263895" cy="1868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092696" y="6348368"/>
            <a:ext cx="182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</a:rPr>
              <a:t>edinburghsustainability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02862" y="6334763"/>
            <a:ext cx="149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</a:rPr>
              <a:t>uoe_sustainability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817442" y="6334763"/>
            <a:ext cx="74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</a:rPr>
              <a:t>edsust</a:t>
            </a: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6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Relationship Id="rId6" Type="http://schemas.openxmlformats.org/officeDocument/2006/relationships/hyperlink" Target="mailto:ella.thornton@ed.ac.uk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microbiologyresearch.org/content/journal/acmi/10.1099/acmi.0.00017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files/atoms/files/lab_plastic_guidance_list_oct_2019_-_for_websit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Lab Plastic Waste Reduction </a:t>
            </a:r>
            <a:br>
              <a:rPr lang="en-GB" dirty="0"/>
            </a:br>
            <a:r>
              <a:rPr lang="en-GB" dirty="0"/>
              <a:t>at University of Edinburgh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Andrew Arnott</a:t>
            </a:r>
          </a:p>
          <a:p>
            <a:r>
              <a:rPr lang="en-GB"/>
              <a:t>Department for Social Responsibility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1325814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/>
              <a:t>Lab Plastics – </a:t>
            </a:r>
            <a:r>
              <a:rPr lang="en-GB">
                <a:ea typeface="+mn-lt"/>
                <a:cs typeface="+mn-lt"/>
              </a:rPr>
              <a:t>Pilot study 1- Roslin</a:t>
            </a:r>
            <a:endParaRPr lang="en-GB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1A652F3-0ADC-4375-B8C9-F2DC9F98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027" y="104341"/>
            <a:ext cx="2446150" cy="2710167"/>
          </a:xfrm>
          <a:prstGeom prst="rect">
            <a:avLst/>
          </a:prstGeom>
        </p:spPr>
      </p:pic>
      <p:pic>
        <p:nvPicPr>
          <p:cNvPr id="3" name="Picture 4" descr="Chart&#10;&#10;Description automatically generated">
            <a:extLst>
              <a:ext uri="{FF2B5EF4-FFF2-40B4-BE49-F238E27FC236}">
                <a16:creationId xmlns:a16="http://schemas.microsoft.com/office/drawing/2014/main" id="{98BF092A-096E-4768-954C-BDCEB64E3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11" y="1315505"/>
            <a:ext cx="8167606" cy="48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94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/>
              <a:t>Lab Plastics – </a:t>
            </a:r>
            <a:r>
              <a:rPr lang="en-GB">
                <a:ea typeface="+mn-lt"/>
                <a:cs typeface="+mn-lt"/>
              </a:rPr>
              <a:t>Pilot study 1- Roslin</a:t>
            </a:r>
            <a:endParaRPr lang="en-GB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1A652F3-0ADC-4375-B8C9-F2DC9F98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027" y="104341"/>
            <a:ext cx="2446150" cy="27101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A446AE-DEBD-4113-94C0-21B52D67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90" y="1576240"/>
            <a:ext cx="8785188" cy="4589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>
                <a:latin typeface="Roboto light"/>
                <a:ea typeface="Roboto light"/>
                <a:cs typeface="Roboto light"/>
              </a:rPr>
              <a:t>Lessons learned</a:t>
            </a:r>
            <a:endParaRPr lang="en-GB">
              <a:latin typeface="Roboto light"/>
              <a:ea typeface="Roboto light"/>
              <a:cs typeface="Roboto light"/>
            </a:endParaRPr>
          </a:p>
          <a:p>
            <a:pPr lvl="1">
              <a:spcBef>
                <a:spcPts val="0"/>
              </a:spcBef>
            </a:pPr>
            <a:r>
              <a:rPr lang="en-GB" sz="2800">
                <a:latin typeface="Roboto light"/>
                <a:ea typeface="Roboto light"/>
                <a:cs typeface="Roboto light"/>
              </a:rPr>
              <a:t>Speak to everyone first!</a:t>
            </a:r>
            <a:endParaRPr lang="en-GB" sz="280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Take your team with you</a:t>
            </a:r>
            <a:endParaRPr lang="en-GB" sz="240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H&amp;S</a:t>
            </a: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Facilities/washup (these people are key!)</a:t>
            </a:r>
            <a:endParaRPr lang="en-GB" sz="240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Sustainability</a:t>
            </a:r>
          </a:p>
          <a:p>
            <a:pPr lvl="1">
              <a:spcBef>
                <a:spcPts val="0"/>
              </a:spcBef>
            </a:pPr>
            <a:r>
              <a:rPr lang="en-GB" sz="2800">
                <a:latin typeface="Roboto light"/>
                <a:ea typeface="Roboto light"/>
                <a:cs typeface="Roboto light"/>
              </a:rPr>
              <a:t>Measure impact to communicate progress</a:t>
            </a:r>
            <a:endParaRPr lang="en-GB" sz="280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098733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/>
              <a:t>Lab Plastics – </a:t>
            </a:r>
            <a:r>
              <a:rPr lang="en-GB">
                <a:ea typeface="+mn-lt"/>
                <a:cs typeface="+mn-lt"/>
              </a:rPr>
              <a:t>Pilot study 2 - Biology</a:t>
            </a:r>
            <a:endParaRPr lang="en-GB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1A652F3-0ADC-4375-B8C9-F2DC9F98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027" y="104341"/>
            <a:ext cx="2446150" cy="27101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A446AE-DEBD-4113-94C0-21B52D67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90" y="1576240"/>
            <a:ext cx="8785188" cy="4008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>
                <a:latin typeface="Roboto light"/>
                <a:ea typeface="Roboto light"/>
                <a:cs typeface="Roboto light"/>
              </a:rPr>
              <a:t>What worked:</a:t>
            </a:r>
            <a:endParaRPr lang="en-GB">
              <a:latin typeface="Roboto light"/>
              <a:ea typeface="Roboto light"/>
              <a:cs typeface="Roboto light"/>
            </a:endParaRPr>
          </a:p>
          <a:p>
            <a:pPr lvl="1">
              <a:spcBef>
                <a:spcPts val="0"/>
              </a:spcBef>
            </a:pPr>
            <a:r>
              <a:rPr lang="en-GB" sz="2800">
                <a:latin typeface="Roboto light"/>
                <a:ea typeface="Roboto light"/>
                <a:cs typeface="Roboto light"/>
              </a:rPr>
              <a:t>Glass substitutes</a:t>
            </a:r>
          </a:p>
          <a:p>
            <a:pPr lvl="2">
              <a:spcBef>
                <a:spcPts val="0"/>
              </a:spcBef>
            </a:pPr>
            <a:r>
              <a:rPr lang="en-GB" sz="2400" err="1">
                <a:latin typeface="Roboto light"/>
                <a:ea typeface="Roboto light"/>
                <a:cs typeface="Roboto light"/>
              </a:rPr>
              <a:t>Stripettes</a:t>
            </a: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Falcon tubes replaced with small glass bottles</a:t>
            </a: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Glass beads for plating cells</a:t>
            </a:r>
          </a:p>
          <a:p>
            <a:pPr lvl="1">
              <a:spcBef>
                <a:spcPts val="0"/>
              </a:spcBef>
            </a:pPr>
            <a:r>
              <a:rPr lang="en-GB" sz="2800">
                <a:latin typeface="Roboto light"/>
                <a:ea typeface="Roboto light"/>
                <a:cs typeface="Roboto light"/>
              </a:rPr>
              <a:t>Making their own resources (e.g. protein gels)</a:t>
            </a:r>
          </a:p>
          <a:p>
            <a:pPr lvl="1">
              <a:spcBef>
                <a:spcPts val="0"/>
              </a:spcBef>
            </a:pPr>
            <a:r>
              <a:rPr lang="en-GB" sz="2800">
                <a:latin typeface="Roboto light"/>
                <a:ea typeface="Roboto light"/>
                <a:cs typeface="Roboto light"/>
              </a:rPr>
              <a:t>Tip box and insert recycling - Starlab</a:t>
            </a:r>
          </a:p>
        </p:txBody>
      </p:sp>
    </p:spTree>
    <p:extLst>
      <p:ext uri="{BB962C8B-B14F-4D97-AF65-F5344CB8AC3E}">
        <p14:creationId xmlns:p14="http://schemas.microsoft.com/office/powerpoint/2010/main" val="5061907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/>
              <a:t>Lab Plastics – </a:t>
            </a:r>
            <a:r>
              <a:rPr lang="en-GB">
                <a:ea typeface="+mn-lt"/>
                <a:cs typeface="+mn-lt"/>
              </a:rPr>
              <a:t>Pilot studies</a:t>
            </a:r>
            <a:endParaRPr lang="en-GB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1A652F3-0ADC-4375-B8C9-F2DC9F98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027" y="104341"/>
            <a:ext cx="2446150" cy="27101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A446AE-DEBD-4113-94C0-21B52D67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90" y="1576240"/>
            <a:ext cx="8785188" cy="1722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>
                <a:latin typeface="Roboto light"/>
                <a:ea typeface="Roboto light"/>
                <a:cs typeface="Roboto light"/>
              </a:rPr>
              <a:t>Next steps</a:t>
            </a:r>
          </a:p>
          <a:p>
            <a:pPr lvl="1">
              <a:spcBef>
                <a:spcPts val="0"/>
              </a:spcBef>
            </a:pPr>
            <a:r>
              <a:rPr lang="en-GB" sz="2800">
                <a:latin typeface="Roboto light"/>
                <a:ea typeface="Roboto light"/>
                <a:cs typeface="Roboto light"/>
              </a:rPr>
              <a:t>Consider purchasing tip washers</a:t>
            </a:r>
          </a:p>
          <a:p>
            <a:pPr lvl="2">
              <a:spcBef>
                <a:spcPts val="0"/>
              </a:spcBef>
            </a:pPr>
            <a:r>
              <a:rPr lang="en-GB" sz="2400">
                <a:latin typeface="Roboto light"/>
                <a:ea typeface="Roboto light"/>
                <a:cs typeface="Roboto light"/>
              </a:rPr>
              <a:t>IF we can get enough neighbouring groups to join 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9394E-B150-45C1-991C-8CE4C2880A8D}"/>
              </a:ext>
            </a:extLst>
          </p:cNvPr>
          <p:cNvSpPr txBox="1"/>
          <p:nvPr/>
        </p:nvSpPr>
        <p:spPr>
          <a:xfrm>
            <a:off x="462366" y="3432874"/>
            <a:ext cx="114868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Roslin case study write-up published in Access Microbiology, October 2020</a:t>
            </a:r>
          </a:p>
          <a:p>
            <a:r>
              <a:rPr lang="en-US">
                <a:ea typeface="+mn-lt"/>
                <a:cs typeface="+mn-lt"/>
                <a:hlinkClick r:id="rId4"/>
              </a:rPr>
              <a:t>https://www.microbiologyresearch.org/content/journal/acmi/10.1099/acmi.0.000173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90E53D4-1628-4000-B482-3056CE8F0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66" y="4370031"/>
            <a:ext cx="4267199" cy="1462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69CEA-E561-4C1A-8A06-E236CFC30FB4}"/>
              </a:ext>
            </a:extLst>
          </p:cNvPr>
          <p:cNvSpPr txBox="1"/>
          <p:nvPr/>
        </p:nvSpPr>
        <p:spPr>
          <a:xfrm>
            <a:off x="5873858" y="4479009"/>
            <a:ext cx="597201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Roboto light"/>
                <a:cs typeface="Roboto light"/>
              </a:rPr>
              <a:t>Roslin contact =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amy.pickering@ed.ac.uk</a:t>
            </a:r>
          </a:p>
          <a:p>
            <a:endParaRPr lang="en-US">
              <a:solidFill>
                <a:srgbClr val="FF0000"/>
              </a:solidFill>
              <a:ea typeface="Roboto light"/>
              <a:cs typeface="Roboto light"/>
            </a:endParaRPr>
          </a:p>
          <a:p>
            <a:r>
              <a:rPr lang="en-US">
                <a:solidFill>
                  <a:schemeClr val="bg1"/>
                </a:solidFill>
                <a:ea typeface="Roboto light"/>
                <a:cs typeface="Roboto light"/>
              </a:rPr>
              <a:t>Biology contact = 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ella.thornton@ed.ac.uk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08212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389" y="1997839"/>
            <a:ext cx="10918208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Questions?</a:t>
            </a:r>
            <a:endParaRPr lang="en-GB" sz="32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  <a:latin typeface="+mj-lt"/>
                <a:ea typeface="Roboto thin"/>
                <a:cs typeface="Roboto thin"/>
              </a:rPr>
              <a:t>andrew.arnott@ed.ac.uk</a:t>
            </a:r>
          </a:p>
          <a:p>
            <a:endParaRPr lang="en-GB" sz="320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0" y="3124414"/>
            <a:ext cx="3125620" cy="849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7908" y="3880908"/>
            <a:ext cx="4691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www.ed.ac.uk/sustainability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93" y="1542385"/>
            <a:ext cx="1592771" cy="2252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56" y="1542386"/>
            <a:ext cx="1592348" cy="2252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7809" y="1542387"/>
            <a:ext cx="1071577" cy="2252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B7BFB-0931-4294-B3F6-C59CC9B45C99}"/>
              </a:ext>
            </a:extLst>
          </p:cNvPr>
          <p:cNvSpPr txBox="1"/>
          <p:nvPr/>
        </p:nvSpPr>
        <p:spPr>
          <a:xfrm>
            <a:off x="991891" y="901484"/>
            <a:ext cx="223950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edin.ac/labs</a:t>
            </a:r>
          </a:p>
        </p:txBody>
      </p:sp>
    </p:spTree>
    <p:extLst>
      <p:ext uri="{BB962C8B-B14F-4D97-AF65-F5344CB8AC3E}">
        <p14:creationId xmlns:p14="http://schemas.microsoft.com/office/powerpoint/2010/main" val="11329502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95667" y="1379395"/>
            <a:ext cx="6654802" cy="3763613"/>
            <a:chOff x="4571999" y="383822"/>
            <a:chExt cx="6654802" cy="3763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837" y="638701"/>
              <a:ext cx="5797779" cy="323127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94837" y="383822"/>
              <a:ext cx="2351030" cy="801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75771" y="818443"/>
              <a:ext cx="2351030" cy="801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1999" y="2801574"/>
              <a:ext cx="1687689" cy="801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31926" y="3345924"/>
              <a:ext cx="1687689" cy="801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3" y="1708987"/>
            <a:ext cx="2321185" cy="206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4838" y="603849"/>
            <a:ext cx="1117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University Targets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08" y="3921060"/>
            <a:ext cx="1218785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FFFF"/>
                </a:solidFill>
              </a:rPr>
              <a:t>Reducing </a:t>
            </a:r>
            <a:r>
              <a:rPr lang="en-GB" sz="2000" dirty="0">
                <a:solidFill>
                  <a:srgbClr val="FFFFFF"/>
                </a:solidFill>
              </a:rPr>
              <a:t>the amount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of carbon we </a:t>
            </a:r>
            <a:r>
              <a:rPr lang="en-GB" dirty="0">
                <a:solidFill>
                  <a:srgbClr val="FFFFFF"/>
                </a:solidFill>
              </a:rPr>
              <a:t>produce</a:t>
            </a:r>
            <a:endParaRPr lang="en-US" sz="1100">
              <a:ea typeface="Roboto light"/>
              <a:cs typeface="Roboto ligh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Investing in </a:t>
            </a:r>
            <a:r>
              <a:rPr lang="en-GB" sz="2000" b="1" dirty="0">
                <a:solidFill>
                  <a:srgbClr val="FFFFFF"/>
                </a:solidFill>
              </a:rPr>
              <a:t>renewable energy</a:t>
            </a:r>
            <a:r>
              <a:rPr lang="en-GB" sz="2000" dirty="0">
                <a:solidFill>
                  <a:srgbClr val="FFFFFF"/>
                </a:solidFill>
              </a:rPr>
              <a:t> and legitimate land—based </a:t>
            </a:r>
            <a:r>
              <a:rPr lang="en-GB" sz="2000" b="1" dirty="0">
                <a:solidFill>
                  <a:srgbClr val="FFFFFF"/>
                </a:solidFill>
              </a:rPr>
              <a:t>offsetting </a:t>
            </a:r>
            <a:r>
              <a:rPr lang="en-GB" sz="2000" dirty="0">
                <a:solidFill>
                  <a:srgbClr val="FFFFFF"/>
                </a:solidFill>
              </a:rPr>
              <a:t>(e.g. peatland restoration and forestry)</a:t>
            </a:r>
            <a:endParaRPr lang="en-GB" sz="2000" dirty="0">
              <a:solidFill>
                <a:srgbClr val="FFFFFF"/>
              </a:solidFill>
              <a:ea typeface="Roboto ligh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  <a:ea typeface="Roboto light"/>
                <a:cs typeface="Roboto light"/>
              </a:rPr>
              <a:t>Eliminating </a:t>
            </a:r>
            <a:r>
              <a:rPr lang="en-GB" sz="2000" b="1" dirty="0">
                <a:solidFill>
                  <a:srgbClr val="FFFFFF"/>
                </a:solidFill>
                <a:ea typeface="Roboto light"/>
                <a:cs typeface="Roboto light"/>
              </a:rPr>
              <a:t>avoidable plastic waste</a:t>
            </a:r>
            <a:r>
              <a:rPr lang="en-GB" sz="2000" dirty="0">
                <a:solidFill>
                  <a:srgbClr val="FFFFFF"/>
                </a:solidFill>
                <a:ea typeface="Roboto light"/>
                <a:cs typeface="Roboto light"/>
              </a:rPr>
              <a:t> by 2030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  <a:ea typeface="Roboto light"/>
                <a:cs typeface="Roboto light"/>
              </a:rPr>
              <a:t>Commitment to </a:t>
            </a:r>
            <a:r>
              <a:rPr lang="en-GB" sz="2000" b="1" dirty="0">
                <a:solidFill>
                  <a:srgbClr val="FFFFFF"/>
                </a:solidFill>
                <a:ea typeface="Roboto light"/>
                <a:cs typeface="Roboto light"/>
              </a:rPr>
              <a:t>civic and social responsibility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>
              <a:solidFill>
                <a:srgbClr val="FFFFFF"/>
              </a:solidFill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2141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 dirty="0"/>
              <a:t>Lab Plastics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570" y="2196173"/>
            <a:ext cx="8785188" cy="4512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endParaRPr lang="en-GB" sz="3200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1">
              <a:spcBef>
                <a:spcPts val="0"/>
              </a:spcBef>
            </a:pPr>
            <a:r>
              <a:rPr lang="en-GB" sz="2800" dirty="0">
                <a:latin typeface="Roboto light"/>
                <a:ea typeface="Roboto light"/>
                <a:cs typeface="Roboto light"/>
              </a:rPr>
              <a:t>Choose suppliers who offer: </a:t>
            </a:r>
          </a:p>
          <a:p>
            <a:pPr lvl="2">
              <a:spcBef>
                <a:spcPts val="0"/>
              </a:spcBef>
            </a:pPr>
            <a:r>
              <a:rPr lang="en-GB" sz="2400" dirty="0">
                <a:latin typeface="Roboto light"/>
                <a:ea typeface="Roboto light"/>
                <a:cs typeface="Roboto light"/>
              </a:rPr>
              <a:t>take-back schemes for packaging (and even old products)</a:t>
            </a:r>
            <a:endParaRPr lang="en-GB" sz="2400" dirty="0">
              <a:ea typeface="Roboto light"/>
              <a:cs typeface="Roboto light"/>
            </a:endParaRPr>
          </a:p>
          <a:p>
            <a:pPr lvl="2">
              <a:spcBef>
                <a:spcPts val="0"/>
              </a:spcBef>
            </a:pPr>
            <a:r>
              <a:rPr lang="en-GB" sz="2400" dirty="0">
                <a:latin typeface="Roboto light"/>
                <a:ea typeface="Roboto light"/>
                <a:cs typeface="Roboto light"/>
              </a:rPr>
              <a:t>reduced packaging (especially polystyrene)</a:t>
            </a:r>
            <a:endParaRPr lang="en-GB" sz="2400" dirty="0">
              <a:ea typeface="Roboto light"/>
              <a:cs typeface="Roboto light"/>
            </a:endParaRPr>
          </a:p>
          <a:p>
            <a:pPr lvl="2">
              <a:spcBef>
                <a:spcPts val="0"/>
              </a:spcBef>
            </a:pPr>
            <a:r>
              <a:rPr lang="en-GB" sz="2400" dirty="0">
                <a:latin typeface="Roboto light"/>
                <a:ea typeface="Roboto light"/>
                <a:cs typeface="Roboto light"/>
              </a:rPr>
              <a:t>recyclable packaging (even for cold chain)</a:t>
            </a:r>
            <a:endParaRPr lang="en-GB" sz="2400">
              <a:latin typeface="Roboto light"/>
              <a:ea typeface="Roboto light"/>
              <a:cs typeface="Robot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67F33-083E-4C7E-BD13-7446C9C15DFD}"/>
              </a:ext>
            </a:extLst>
          </p:cNvPr>
          <p:cNvSpPr txBox="1"/>
          <p:nvPr/>
        </p:nvSpPr>
        <p:spPr>
          <a:xfrm>
            <a:off x="371959" y="1521416"/>
            <a:ext cx="63594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Purchasing power!</a:t>
            </a:r>
            <a:endParaRPr lang="en-US" sz="2800" b="1" dirty="0">
              <a:solidFill>
                <a:srgbClr val="FFFFFF"/>
              </a:solidFill>
              <a:ea typeface="Roboto light"/>
              <a:cs typeface="Roboto light"/>
            </a:endParaRPr>
          </a:p>
        </p:txBody>
      </p:sp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93A34548-2253-4F97-B596-A68269C69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027" y="104341"/>
            <a:ext cx="2446150" cy="27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1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/>
              <a:t>Lab Plastics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91" y="2389901"/>
            <a:ext cx="10037967" cy="4008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GB" sz="4000" dirty="0">
                <a:latin typeface="Roboto light"/>
                <a:ea typeface="Roboto light"/>
              </a:rPr>
              <a:t>Specific </a:t>
            </a:r>
            <a:r>
              <a:rPr lang="en-GB" sz="4000" dirty="0">
                <a:latin typeface="Roboto light"/>
                <a:ea typeface="Roboto light"/>
                <a:hlinkClick r:id="rId3"/>
              </a:rPr>
              <a:t>guidance</a:t>
            </a:r>
            <a:r>
              <a:rPr lang="en-GB" sz="4000" dirty="0">
                <a:latin typeface="Roboto light"/>
                <a:ea typeface="Roboto light"/>
              </a:rPr>
              <a:t> on lab plastics 2019:</a:t>
            </a:r>
            <a:endParaRPr lang="en-US" sz="4000" dirty="0">
              <a:latin typeface="Roboto light"/>
              <a:ea typeface="Roboto light"/>
            </a:endParaRPr>
          </a:p>
          <a:p>
            <a:pPr lvl="1">
              <a:spcBef>
                <a:spcPts val="0"/>
              </a:spcBef>
            </a:pPr>
            <a:r>
              <a:rPr lang="en-GB" sz="3600" b="1" u="sng" dirty="0">
                <a:latin typeface="Roboto light"/>
                <a:ea typeface="Roboto light"/>
                <a:cs typeface="Roboto light"/>
              </a:rPr>
              <a:t>Re-use</a:t>
            </a:r>
            <a:r>
              <a:rPr lang="en-GB" sz="3600" dirty="0">
                <a:latin typeface="Roboto light"/>
                <a:ea typeface="Roboto light"/>
                <a:cs typeface="Roboto light"/>
              </a:rPr>
              <a:t> your durable plastic items where possible </a:t>
            </a:r>
            <a:endParaRPr lang="en-GB" sz="3600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1">
              <a:spcBef>
                <a:spcPts val="0"/>
              </a:spcBef>
            </a:pPr>
            <a:r>
              <a:rPr lang="en-GB" sz="3600" b="1" dirty="0">
                <a:latin typeface="Roboto light"/>
                <a:ea typeface="Roboto light"/>
                <a:cs typeface="Roboto light"/>
              </a:rPr>
              <a:t>Substitute </a:t>
            </a:r>
            <a:r>
              <a:rPr lang="en-GB" sz="3600" dirty="0">
                <a:latin typeface="Roboto light"/>
                <a:ea typeface="Roboto light"/>
                <a:cs typeface="Roboto light"/>
              </a:rPr>
              <a:t>single-use plastic for alternatives (glass, metal, wood durable plastic)</a:t>
            </a:r>
          </a:p>
          <a:p>
            <a:pPr marL="0" indent="0">
              <a:spcBef>
                <a:spcPts val="0"/>
              </a:spcBef>
              <a:buNone/>
            </a:pPr>
            <a:endParaRPr lang="en-GB" sz="4000" dirty="0"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9CF97-0585-485B-993E-D162A98E0CD4}"/>
              </a:ext>
            </a:extLst>
          </p:cNvPr>
          <p:cNvSpPr txBox="1"/>
          <p:nvPr/>
        </p:nvSpPr>
        <p:spPr>
          <a:xfrm>
            <a:off x="514027" y="1456839"/>
            <a:ext cx="6540283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54A4D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https://www.ed.ac.uk/files/atoms/files/lab_plastic_guidance_list_oct_2019_-_for_website.pdf</a:t>
            </a:r>
            <a:endParaRPr lang="en-US">
              <a:solidFill>
                <a:srgbClr val="54A4DA"/>
              </a:solidFill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1A652F3-0ADC-4375-B8C9-F2DC9F98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027" y="104341"/>
            <a:ext cx="2446150" cy="27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57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/>
              <a:t>Lab Plastics – Pilot study 1- Roslin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1A652F3-0ADC-4375-B8C9-F2DC9F98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027" y="104341"/>
            <a:ext cx="2446150" cy="2710167"/>
          </a:xfrm>
          <a:prstGeom prst="rect">
            <a:avLst/>
          </a:prstGeom>
        </p:spPr>
      </p:pic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A0A15326-92FC-4E16-A60B-CFA50CD4C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502" y="1370232"/>
            <a:ext cx="9174996" cy="48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415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Lab Plastics – Pilot study 1- Roslin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84" y="1627902"/>
            <a:ext cx="11368238" cy="45124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Roboto light"/>
                <a:ea typeface="Roboto light"/>
                <a:cs typeface="Roboto light"/>
              </a:rPr>
              <a:t>Reused:</a:t>
            </a:r>
            <a:endParaRPr lang="en-US" sz="3200" dirty="0">
              <a:ea typeface="Roboto light"/>
              <a:cs typeface="Roboto light"/>
            </a:endParaRP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Autoclavable pipette tips (and raised awareness about using these in preference to filter tips)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Weigh boats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Plastic </a:t>
            </a:r>
            <a:r>
              <a:rPr lang="en-US" sz="2800" dirty="0" err="1">
                <a:latin typeface="Roboto light"/>
                <a:ea typeface="Roboto light"/>
                <a:cs typeface="Roboto light"/>
              </a:rPr>
              <a:t>stripettes</a:t>
            </a:r>
            <a:r>
              <a:rPr lang="en-US" sz="2800" dirty="0">
                <a:latin typeface="Roboto light"/>
                <a:ea typeface="Roboto light"/>
                <a:cs typeface="Roboto light"/>
              </a:rPr>
              <a:t>/serological pipettes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latin typeface="Roboto light"/>
                <a:ea typeface="Roboto light"/>
                <a:cs typeface="Roboto light"/>
              </a:rPr>
              <a:t>For pipetting common non-sterile solutions (e.g. ethanol, concentrated buffered solutions)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Cuvettes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Tip collecting jars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Plastic petri dishes</a:t>
            </a:r>
            <a:endParaRPr lang="en-US" sz="2800" dirty="0">
              <a:ea typeface="Roboto light"/>
              <a:cs typeface="Roboto light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latin typeface="Roboto light"/>
                <a:ea typeface="Roboto light"/>
                <a:cs typeface="Roboto light"/>
              </a:rPr>
              <a:t>If used in with </a:t>
            </a:r>
            <a:r>
              <a:rPr lang="en-US" sz="2400" u="sng" dirty="0">
                <a:latin typeface="Roboto light"/>
                <a:ea typeface="Roboto light"/>
                <a:cs typeface="Roboto light"/>
              </a:rPr>
              <a:t>media only</a:t>
            </a:r>
            <a:r>
              <a:rPr lang="en-US" sz="2400" dirty="0">
                <a:latin typeface="Roboto light"/>
                <a:ea typeface="Roboto light"/>
                <a:cs typeface="Roboto light"/>
              </a:rPr>
              <a:t> can be reused for agar media with antibiotics</a:t>
            </a:r>
          </a:p>
          <a:p>
            <a:pPr lvl="1">
              <a:spcBef>
                <a:spcPts val="0"/>
              </a:spcBef>
            </a:pPr>
            <a:endParaRPr lang="en-US" sz="2800" dirty="0">
              <a:ea typeface="Roboto light"/>
              <a:cs typeface="Roboto light"/>
            </a:endParaRPr>
          </a:p>
          <a:p>
            <a:pPr lvl="1">
              <a:spcBef>
                <a:spcPts val="0"/>
              </a:spcBef>
            </a:pPr>
            <a:endParaRPr lang="en-US" sz="2800" dirty="0"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92163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Lab Plastics – Pilot study 1- Roslin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84" y="1627902"/>
            <a:ext cx="11368238" cy="45124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Roboto light"/>
                <a:ea typeface="Roboto light"/>
                <a:cs typeface="Roboto light"/>
              </a:rPr>
              <a:t>Replaced:</a:t>
            </a:r>
            <a:endParaRPr lang="en-US" sz="3200" dirty="0">
              <a:ea typeface="Roboto light"/>
              <a:cs typeface="Roboto light"/>
            </a:endParaRP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PS (non autoclavable) universal tubes with 15 and 50ml autoclavable falcon tubes (Greiner Bio-one) where autoclave sterility levels were acceptable</a:t>
            </a:r>
            <a:endParaRPr lang="en-US" sz="2800" dirty="0">
              <a:ea typeface="Roboto light"/>
              <a:cs typeface="Roboto light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latin typeface="Roboto light"/>
                <a:ea typeface="Roboto light"/>
                <a:cs typeface="Roboto light"/>
              </a:rPr>
              <a:t>Not used when non-pyrogenic conditions are required - i.e. tissue culture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Plastic inoculation loops with metal inoculation loops (flamed and cooled between uses)</a:t>
            </a:r>
            <a:endParaRPr lang="en-US" sz="2800" dirty="0">
              <a:ea typeface="Roboto light"/>
              <a:cs typeface="Roboto light"/>
            </a:endParaRP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Roboto light"/>
                <a:ea typeface="Roboto light"/>
                <a:cs typeface="Roboto light"/>
              </a:rPr>
              <a:t>Plastic stirrers with wooden stirrers (autoclavable) for bacterial colony picking from agar plates</a:t>
            </a:r>
            <a:endParaRPr lang="en-US" sz="2800" dirty="0"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2149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/>
              <a:t>Lab Plastics – Pilot study 1- Roslin</a:t>
            </a:r>
            <a:endParaRPr lang="en-US" dirty="0"/>
          </a:p>
        </p:txBody>
      </p:sp>
      <p:pic>
        <p:nvPicPr>
          <p:cNvPr id="7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D9A5979-61C9-4D25-AF55-E13F5CEAF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70" y="2612571"/>
            <a:ext cx="7833828" cy="35643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/>
              <a:t>Changed practices: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solidFill>
                  <a:schemeClr val="bg1"/>
                </a:solidFill>
              </a:rPr>
              <a:t>New method for colony unit counts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solidFill>
                  <a:schemeClr val="bg1"/>
                </a:solidFill>
              </a:rPr>
              <a:t>Drop or track instead of spread</a:t>
            </a:r>
          </a:p>
        </p:txBody>
      </p:sp>
    </p:spTree>
    <p:extLst>
      <p:ext uri="{BB962C8B-B14F-4D97-AF65-F5344CB8AC3E}">
        <p14:creationId xmlns:p14="http://schemas.microsoft.com/office/powerpoint/2010/main" val="3536086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GB"/>
              <a:t>Lab Plastics – Pilot study 1- Roslin</a:t>
            </a:r>
            <a:endParaRPr lang="en-US" dirty="0"/>
          </a:p>
        </p:txBody>
      </p:sp>
      <p:pic>
        <p:nvPicPr>
          <p:cNvPr id="9" name="Picture 4" descr="Text&#10;&#10;Description automatically generated">
            <a:extLst>
              <a:ext uri="{FF2B5EF4-FFF2-40B4-BE49-F238E27FC236}">
                <a16:creationId xmlns:a16="http://schemas.microsoft.com/office/drawing/2014/main" id="{905F488B-0548-4D65-9F9F-ED1CFBBC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69" y="1951264"/>
            <a:ext cx="10498631" cy="4225699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9E627E-4AE8-4668-A204-920714071287}"/>
              </a:ext>
            </a:extLst>
          </p:cNvPr>
          <p:cNvSpPr txBox="1">
            <a:spLocks/>
          </p:cNvSpPr>
          <p:nvPr/>
        </p:nvSpPr>
        <p:spPr>
          <a:xfrm>
            <a:off x="373223" y="1363437"/>
            <a:ext cx="10515600" cy="87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Roboto light"/>
                <a:ea typeface="Roboto light"/>
              </a:rPr>
              <a:t>Changed practices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7372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ld blue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2DBD480-06ED-46C7-B97F-CD2E815AE010}" vid="{59B76C56-0426-4EE3-A44E-EA1279598AA3}"/>
    </a:ext>
  </a:extLst>
</a:theme>
</file>

<file path=ppt/theme/theme10.xml><?xml version="1.0" encoding="utf-8"?>
<a:theme xmlns:a="http://schemas.openxmlformats.org/drawingml/2006/main" name="Awards bronze">
  <a:themeElements>
    <a:clrScheme name="Brand colours 2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A8754D"/>
      </a:accent1>
      <a:accent2>
        <a:srgbClr val="888F98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Lato Hairline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DBD480-06ED-46C7-B97F-CD2E815AE010}" vid="{61F496A8-8593-429D-8151-732EE86E642F}"/>
    </a:ext>
  </a:extLst>
</a:theme>
</file>

<file path=ppt/theme/theme11.xml><?xml version="1.0" encoding="utf-8"?>
<a:theme xmlns:a="http://schemas.openxmlformats.org/drawingml/2006/main" name="1_Optimistic blue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 Departmental presentation 2019" id="{AFEA1F2A-769F-4E97-AF13-F51663FBA5BB}" vid="{18A17218-3488-45A2-8763-AC9D4A2E8C3D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timistic blue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2DBD480-06ED-46C7-B97F-CD2E815AE010}" vid="{426726D6-2E67-4FA3-9DCE-FBC4A2BE354C}"/>
    </a:ext>
  </a:extLst>
</a:theme>
</file>

<file path=ppt/theme/theme3.xml><?xml version="1.0" encoding="utf-8"?>
<a:theme xmlns:a="http://schemas.openxmlformats.org/drawingml/2006/main" name="1_Nearly black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2DBD480-06ED-46C7-B97F-CD2E815AE010}" vid="{13958157-E8F4-430B-8C11-B08BE119E33C}"/>
    </a:ext>
  </a:extLst>
</a:theme>
</file>

<file path=ppt/theme/theme4.xml><?xml version="1.0" encoding="utf-8"?>
<a:theme xmlns:a="http://schemas.openxmlformats.org/drawingml/2006/main" name="Nearly black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2DBD480-06ED-46C7-B97F-CD2E815AE010}" vid="{13958157-E8F4-430B-8C11-B08BE119E33C}"/>
    </a:ext>
  </a:extLst>
</a:theme>
</file>

<file path=ppt/theme/theme5.xml><?xml version="1.0" encoding="utf-8"?>
<a:theme xmlns:a="http://schemas.openxmlformats.org/drawingml/2006/main" name="Energy red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DBD480-06ED-46C7-B97F-CD2E815AE010}" vid="{1143163B-5DA7-438D-A237-0DE35123A15A}"/>
    </a:ext>
  </a:extLst>
</a:theme>
</file>

<file path=ppt/theme/theme6.xml><?xml version="1.0" encoding="utf-8"?>
<a:theme xmlns:a="http://schemas.openxmlformats.org/drawingml/2006/main" name="Food green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DBD480-06ED-46C7-B97F-CD2E815AE010}" vid="{90925E01-33C5-4C49-A405-AECA46EDA21D}"/>
    </a:ext>
  </a:extLst>
</a:theme>
</file>

<file path=ppt/theme/theme7.xml><?xml version="1.0" encoding="utf-8"?>
<a:theme xmlns:a="http://schemas.openxmlformats.org/drawingml/2006/main" name="Serious turquoise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Lato Hairline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DBD480-06ED-46C7-B97F-CD2E815AE010}" vid="{E480022B-DFF7-49C0-9881-83769A28F2FD}"/>
    </a:ext>
  </a:extLst>
</a:theme>
</file>

<file path=ppt/theme/theme8.xml><?xml version="1.0" encoding="utf-8"?>
<a:theme xmlns:a="http://schemas.openxmlformats.org/drawingml/2006/main" name="Travel blue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DBD480-06ED-46C7-B97F-CD2E815AE010}" vid="{379550A0-0E5F-4159-B013-322E5F17A34A}"/>
    </a:ext>
  </a:extLst>
</a:theme>
</file>

<file path=ppt/theme/theme9.xml><?xml version="1.0" encoding="utf-8"?>
<a:theme xmlns:a="http://schemas.openxmlformats.org/drawingml/2006/main" name="Awards gold">
  <a:themeElements>
    <a:clrScheme name="Brand Colours">
      <a:dk1>
        <a:sysClr val="windowText" lastClr="000000"/>
      </a:dk1>
      <a:lt1>
        <a:srgbClr val="FFFFFF"/>
      </a:lt1>
      <a:dk2>
        <a:srgbClr val="00325F"/>
      </a:dk2>
      <a:lt2>
        <a:srgbClr val="EAEAEA"/>
      </a:lt2>
      <a:accent1>
        <a:srgbClr val="4D7BBC"/>
      </a:accent1>
      <a:accent2>
        <a:srgbClr val="54A4DA"/>
      </a:accent2>
      <a:accent3>
        <a:srgbClr val="751642"/>
      </a:accent3>
      <a:accent4>
        <a:srgbClr val="2C6D7A"/>
      </a:accent4>
      <a:accent5>
        <a:srgbClr val="D41E35"/>
      </a:accent5>
      <a:accent6>
        <a:srgbClr val="C69849"/>
      </a:accent6>
      <a:hlink>
        <a:srgbClr val="54A4DA"/>
      </a:hlink>
      <a:folHlink>
        <a:srgbClr val="C69849"/>
      </a:folHlink>
    </a:clrScheme>
    <a:fontScheme name="SRS 2015">
      <a:majorFont>
        <a:latin typeface="Lato Hairline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DBD480-06ED-46C7-B97F-CD2E815AE010}" vid="{E1378212-DECF-4D43-BA6A-E2C25B1793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0A95534E3A949BBC2645D1C4A1F33" ma:contentTypeVersion="12" ma:contentTypeDescription="Create a new document." ma:contentTypeScope="" ma:versionID="7252fa17ca99d35bd969e15ab4aed288">
  <xsd:schema xmlns:xsd="http://www.w3.org/2001/XMLSchema" xmlns:xs="http://www.w3.org/2001/XMLSchema" xmlns:p="http://schemas.microsoft.com/office/2006/metadata/properties" xmlns:ns2="e73cb9bb-a03f-4ef9-8a36-37e68a4c49dd" xmlns:ns3="bc7749e3-e07d-4cdf-9e26-a35dcb409b9b" targetNamespace="http://schemas.microsoft.com/office/2006/metadata/properties" ma:root="true" ma:fieldsID="baa62cb01c92433a22f57d090993880d" ns2:_="" ns3:_="">
    <xsd:import namespace="e73cb9bb-a03f-4ef9-8a36-37e68a4c49dd"/>
    <xsd:import namespace="bc7749e3-e07d-4cdf-9e26-a35dcb409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cb9bb-a03f-4ef9-8a36-37e68a4c4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749e3-e07d-4cdf-9e26-a35dcb409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7749e3-e07d-4cdf-9e26-a35dcb409b9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FD84AF-C23A-4484-946B-AE6FBC58C0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B5655-74F2-443F-967B-17F519611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cb9bb-a03f-4ef9-8a36-37e68a4c49dd"/>
    <ds:schemaRef ds:uri="bc7749e3-e07d-4cdf-9e26-a35dcb409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613219-52F3-45DF-B6BA-188E9AB60BE5}">
  <ds:schemaRefs>
    <ds:schemaRef ds:uri="5c0f9316-e970-4929-948f-d757cc768633"/>
    <ds:schemaRef ds:uri="9f3b7ebc-7f5c-4136-a061-e5df6ab403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c7749e3-e07d-4cdf-9e26-a35dcb409b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 ONLY Departmental presentation 2019</Template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Old blue</vt:lpstr>
      <vt:lpstr>Optimistic blue</vt:lpstr>
      <vt:lpstr>1_Nearly black</vt:lpstr>
      <vt:lpstr>Nearly black</vt:lpstr>
      <vt:lpstr>Energy red</vt:lpstr>
      <vt:lpstr>Food green</vt:lpstr>
      <vt:lpstr>Serious turquoise</vt:lpstr>
      <vt:lpstr>Travel blue</vt:lpstr>
      <vt:lpstr>Awards gold</vt:lpstr>
      <vt:lpstr>Awards bronze</vt:lpstr>
      <vt:lpstr>1_Optimistic blue</vt:lpstr>
      <vt:lpstr>Lab Plastic Waste Reduction  at University of Edinburgh</vt:lpstr>
      <vt:lpstr>PowerPoint Presentation</vt:lpstr>
      <vt:lpstr>Lab Plastics</vt:lpstr>
      <vt:lpstr>Lab Plastics</vt:lpstr>
      <vt:lpstr>Lab Plastics – Pilot study 1- Roslin</vt:lpstr>
      <vt:lpstr>Lab Plastics – Pilot study 1- Roslin</vt:lpstr>
      <vt:lpstr>Lab Plastics – Pilot study 1- Roslin</vt:lpstr>
      <vt:lpstr>Lab Plastics – Pilot study 1- Roslin</vt:lpstr>
      <vt:lpstr>Lab Plastics – Pilot study 1- Roslin</vt:lpstr>
      <vt:lpstr>Lab Plastics – Pilot study 1- Roslin</vt:lpstr>
      <vt:lpstr>Lab Plastics – Pilot study 1- Roslin</vt:lpstr>
      <vt:lpstr>Lab Plastics – Pilot study 2 - Biology</vt:lpstr>
      <vt:lpstr>Lab Plastics – Pilot studies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Sustainability  at University of Edinburgh</dc:title>
  <dc:creator>O'REILLY Aisling</dc:creator>
  <cp:revision>126</cp:revision>
  <cp:lastPrinted>2015-07-13T16:51:53Z</cp:lastPrinted>
  <dcterms:created xsi:type="dcterms:W3CDTF">2019-05-29T09:08:52Z</dcterms:created>
  <dcterms:modified xsi:type="dcterms:W3CDTF">2021-05-04T12:50:59Z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0x0101000BC0A95534E3A949BBC2645D1C4A1F33</vt:lpwstr>
  </property>
  <property fmtid="{D5CDD505-2E9C-101B-9397-08002B2CF9AE}" pid="3" name="Order">
    <vt:r8>87200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