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  <p:sldMasterId id="2147483794" r:id="rId2"/>
    <p:sldMasterId id="2147483746" r:id="rId3"/>
    <p:sldMasterId id="2147483768" r:id="rId4"/>
    <p:sldMasterId id="2147484102" r:id="rId5"/>
    <p:sldMasterId id="2147484263" r:id="rId6"/>
  </p:sldMasterIdLst>
  <p:notesMasterIdLst>
    <p:notesMasterId r:id="rId24"/>
  </p:notesMasterIdLst>
  <p:handoutMasterIdLst>
    <p:handoutMasterId r:id="rId25"/>
  </p:handoutMasterIdLst>
  <p:sldIdLst>
    <p:sldId id="300" r:id="rId7"/>
    <p:sldId id="475" r:id="rId8"/>
    <p:sldId id="476" r:id="rId9"/>
    <p:sldId id="477" r:id="rId10"/>
    <p:sldId id="478" r:id="rId11"/>
    <p:sldId id="479" r:id="rId12"/>
    <p:sldId id="484" r:id="rId13"/>
    <p:sldId id="485" r:id="rId14"/>
    <p:sldId id="488" r:id="rId15"/>
    <p:sldId id="480" r:id="rId16"/>
    <p:sldId id="481" r:id="rId17"/>
    <p:sldId id="487" r:id="rId18"/>
    <p:sldId id="482" r:id="rId19"/>
    <p:sldId id="483" r:id="rId20"/>
    <p:sldId id="489" r:id="rId21"/>
    <p:sldId id="490" r:id="rId22"/>
    <p:sldId id="276" r:id="rId23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B"/>
    <a:srgbClr val="FF0000"/>
    <a:srgbClr val="444444"/>
    <a:srgbClr val="001D7F"/>
    <a:srgbClr val="FF6600"/>
    <a:srgbClr val="808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336" autoAdjust="0"/>
  </p:normalViewPr>
  <p:slideViewPr>
    <p:cSldViewPr>
      <p:cViewPr varScale="1">
        <p:scale>
          <a:sx n="91" d="100"/>
          <a:sy n="91" d="100"/>
        </p:scale>
        <p:origin x="2166" y="7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1832" y="-104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071AE30-08F2-4311-B522-6F88F8E443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B030585-7FBF-4B13-BD88-C714F1D370A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52BA25A-C79F-4C48-8EEC-4782D51FB88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86059A3F-0D3F-4C35-806D-7E95FD7B402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21C332-E426-4082-95FA-C94429CCF9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3295B20-8A11-4629-9549-2308108F09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DA0BDB9-D1D0-4CA1-AC19-C0F7E3134D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253EAD50-5CDC-4C7A-A285-4CD99639E765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704FB7C4-C5C6-4E2E-8A3B-C76E39998B5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05350"/>
            <a:ext cx="49815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E0D19666-1171-4208-B3A5-E25E1EB58B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05358D2A-6862-4B65-B4BC-AFB9333A16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B19F0AC6-86A1-45CF-8DDD-E67505B96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MS PGothic" pitchFamily="34" charset="-128"/>
        <a:cs typeface="Arial" pitchFamily="-107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Arial" pitchFamily="-107" charset="0"/>
        <a:cs typeface="Arial" pitchFamily="-107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Arial" pitchFamily="-107" charset="0"/>
        <a:cs typeface="Arial" pitchFamily="-107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Arial" pitchFamily="-107" charset="0"/>
        <a:cs typeface="Arial" pitchFamily="-107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Arial" pitchFamily="-107" charset="0"/>
        <a:cs typeface="Arial" pitchFamily="-107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762DD24E-ECF2-4D9F-86A4-FD1FE20039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2BF8D55-EFC7-4BAC-8153-E4C3FDEA9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altLang="ja-JP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altLang="en-US">
                <a:latin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endParaRPr lang="en-GB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1682C86C-E258-4375-BACA-7399358BF4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CFD7CCD-E709-4D56-B85C-7182E9296E52}" type="slidenum">
              <a:rPr lang="en-US" altLang="en-US" sz="1200" smtClean="0">
                <a:latin typeface="Times" panose="02020603050405020304" pitchFamily="18" charset="0"/>
              </a:rPr>
              <a:pPr/>
              <a:t>1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071320E-1D7F-42F9-8BDD-DABBE43C84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11C7F79-1593-4D1C-B69D-E5EFC0E40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48A7C43-704C-4AFB-AD99-E96C0BBC7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9724746-C06B-4F4D-BA93-2DD82DB1CA77}" type="slidenum">
              <a:rPr lang="en-GB" altLang="en-US" sz="1200" smtClean="0">
                <a:latin typeface="Times" panose="02020603050405020304" pitchFamily="18" charset="0"/>
              </a:rPr>
              <a:pPr/>
              <a:t>10</a:t>
            </a:fld>
            <a:endParaRPr lang="en-GB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59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071320E-1D7F-42F9-8BDD-DABBE43C84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11C7F79-1593-4D1C-B69D-E5EFC0E40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48A7C43-704C-4AFB-AD99-E96C0BBC7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9724746-C06B-4F4D-BA93-2DD82DB1CA77}" type="slidenum">
              <a:rPr lang="en-GB" altLang="en-US" sz="1200" smtClean="0">
                <a:latin typeface="Times" panose="02020603050405020304" pitchFamily="18" charset="0"/>
              </a:rPr>
              <a:pPr/>
              <a:t>11</a:t>
            </a:fld>
            <a:endParaRPr lang="en-GB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097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071320E-1D7F-42F9-8BDD-DABBE43C84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11C7F79-1593-4D1C-B69D-E5EFC0E40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48A7C43-704C-4AFB-AD99-E96C0BBC7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9724746-C06B-4F4D-BA93-2DD82DB1CA77}" type="slidenum">
              <a:rPr lang="en-GB" altLang="en-US" sz="1200" smtClean="0">
                <a:latin typeface="Times" panose="02020603050405020304" pitchFamily="18" charset="0"/>
              </a:rPr>
              <a:pPr/>
              <a:t>12</a:t>
            </a:fld>
            <a:endParaRPr lang="en-GB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590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071320E-1D7F-42F9-8BDD-DABBE43C84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11C7F79-1593-4D1C-B69D-E5EFC0E40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48A7C43-704C-4AFB-AD99-E96C0BBC7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9724746-C06B-4F4D-BA93-2DD82DB1CA77}" type="slidenum">
              <a:rPr lang="en-GB" altLang="en-US" sz="1200" smtClean="0">
                <a:latin typeface="Times" panose="02020603050405020304" pitchFamily="18" charset="0"/>
              </a:rPr>
              <a:pPr/>
              <a:t>13</a:t>
            </a:fld>
            <a:endParaRPr lang="en-GB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11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071320E-1D7F-42F9-8BDD-DABBE43C84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11C7F79-1593-4D1C-B69D-E5EFC0E40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48A7C43-704C-4AFB-AD99-E96C0BBC7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9724746-C06B-4F4D-BA93-2DD82DB1CA77}" type="slidenum">
              <a:rPr lang="en-GB" altLang="en-US" sz="1200" smtClean="0">
                <a:latin typeface="Times" panose="02020603050405020304" pitchFamily="18" charset="0"/>
              </a:rPr>
              <a:pPr/>
              <a:t>14</a:t>
            </a:fld>
            <a:endParaRPr lang="en-GB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17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071320E-1D7F-42F9-8BDD-DABBE43C84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11C7F79-1593-4D1C-B69D-E5EFC0E40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48A7C43-704C-4AFB-AD99-E96C0BBC7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9724746-C06B-4F4D-BA93-2DD82DB1CA77}" type="slidenum">
              <a:rPr lang="en-GB" altLang="en-US" sz="1200" smtClean="0">
                <a:latin typeface="Times" panose="02020603050405020304" pitchFamily="18" charset="0"/>
              </a:rPr>
              <a:pPr/>
              <a:t>15</a:t>
            </a:fld>
            <a:endParaRPr lang="en-GB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71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071320E-1D7F-42F9-8BDD-DABBE43C84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11C7F79-1593-4D1C-B69D-E5EFC0E40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48A7C43-704C-4AFB-AD99-E96C0BBC7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9724746-C06B-4F4D-BA93-2DD82DB1CA77}" type="slidenum">
              <a:rPr lang="en-GB" altLang="en-US" sz="1200" smtClean="0">
                <a:latin typeface="Times" panose="02020603050405020304" pitchFamily="18" charset="0"/>
              </a:rPr>
              <a:pPr/>
              <a:t>16</a:t>
            </a:fld>
            <a:endParaRPr lang="en-GB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79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06D96036-9E66-44AC-BC34-19F0F1A092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86334888-11A5-4D09-930C-7454358D5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4F5F6B03-6739-4362-8D5C-9CDC9A0DDD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2C26F16-BA3B-428B-85D4-391915E621E2}" type="slidenum">
              <a:rPr lang="en-US" altLang="en-US" sz="1200" smtClean="0">
                <a:latin typeface="Times" panose="02020603050405020304" pitchFamily="18" charset="0"/>
              </a:rPr>
              <a:pPr/>
              <a:t>17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071320E-1D7F-42F9-8BDD-DABBE43C84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11C7F79-1593-4D1C-B69D-E5EFC0E40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48A7C43-704C-4AFB-AD99-E96C0BBC7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9724746-C06B-4F4D-BA93-2DD82DB1CA77}" type="slidenum">
              <a:rPr lang="en-GB" altLang="en-US" sz="1200" smtClean="0">
                <a:latin typeface="Times" panose="02020603050405020304" pitchFamily="18" charset="0"/>
              </a:rPr>
              <a:pPr/>
              <a:t>2</a:t>
            </a:fld>
            <a:endParaRPr lang="en-GB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252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071320E-1D7F-42F9-8BDD-DABBE43C84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11C7F79-1593-4D1C-B69D-E5EFC0E40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48A7C43-704C-4AFB-AD99-E96C0BBC7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9724746-C06B-4F4D-BA93-2DD82DB1CA77}" type="slidenum">
              <a:rPr lang="en-GB" altLang="en-US" sz="1200" smtClean="0">
                <a:latin typeface="Times" panose="02020603050405020304" pitchFamily="18" charset="0"/>
              </a:rPr>
              <a:pPr/>
              <a:t>3</a:t>
            </a:fld>
            <a:endParaRPr lang="en-GB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89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071320E-1D7F-42F9-8BDD-DABBE43C84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11C7F79-1593-4D1C-B69D-E5EFC0E40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48A7C43-704C-4AFB-AD99-E96C0BBC7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9724746-C06B-4F4D-BA93-2DD82DB1CA77}" type="slidenum">
              <a:rPr lang="en-GB" altLang="en-US" sz="1200" smtClean="0">
                <a:latin typeface="Times" panose="02020603050405020304" pitchFamily="18" charset="0"/>
              </a:rPr>
              <a:pPr/>
              <a:t>4</a:t>
            </a:fld>
            <a:endParaRPr lang="en-GB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803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071320E-1D7F-42F9-8BDD-DABBE43C84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11C7F79-1593-4D1C-B69D-E5EFC0E40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48A7C43-704C-4AFB-AD99-E96C0BBC7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9724746-C06B-4F4D-BA93-2DD82DB1CA77}" type="slidenum">
              <a:rPr lang="en-GB" altLang="en-US" sz="1200" smtClean="0">
                <a:latin typeface="Times" panose="02020603050405020304" pitchFamily="18" charset="0"/>
              </a:rPr>
              <a:pPr/>
              <a:t>5</a:t>
            </a:fld>
            <a:endParaRPr lang="en-GB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401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071320E-1D7F-42F9-8BDD-DABBE43C84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11C7F79-1593-4D1C-B69D-E5EFC0E40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48A7C43-704C-4AFB-AD99-E96C0BBC7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9724746-C06B-4F4D-BA93-2DD82DB1CA77}" type="slidenum">
              <a:rPr lang="en-GB" altLang="en-US" sz="1200" smtClean="0">
                <a:latin typeface="Times" panose="02020603050405020304" pitchFamily="18" charset="0"/>
              </a:rPr>
              <a:pPr/>
              <a:t>6</a:t>
            </a:fld>
            <a:endParaRPr lang="en-GB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21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071320E-1D7F-42F9-8BDD-DABBE43C84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11C7F79-1593-4D1C-B69D-E5EFC0E40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48A7C43-704C-4AFB-AD99-E96C0BBC7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9724746-C06B-4F4D-BA93-2DD82DB1CA77}" type="slidenum">
              <a:rPr lang="en-GB" altLang="en-US" sz="1200" smtClean="0">
                <a:latin typeface="Times" panose="02020603050405020304" pitchFamily="18" charset="0"/>
              </a:rPr>
              <a:pPr/>
              <a:t>7</a:t>
            </a:fld>
            <a:endParaRPr lang="en-GB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02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071320E-1D7F-42F9-8BDD-DABBE43C84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11C7F79-1593-4D1C-B69D-E5EFC0E40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48A7C43-704C-4AFB-AD99-E96C0BBC7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9724746-C06B-4F4D-BA93-2DD82DB1CA77}" type="slidenum">
              <a:rPr lang="en-GB" altLang="en-US" sz="1200" smtClean="0">
                <a:latin typeface="Times" panose="02020603050405020304" pitchFamily="18" charset="0"/>
              </a:rPr>
              <a:pPr/>
              <a:t>8</a:t>
            </a:fld>
            <a:endParaRPr lang="en-GB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067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071320E-1D7F-42F9-8BDD-DABBE43C84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11C7F79-1593-4D1C-B69D-E5EFC0E40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48A7C43-704C-4AFB-AD99-E96C0BBC7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9724746-C06B-4F4D-BA93-2DD82DB1CA77}" type="slidenum">
              <a:rPr lang="en-GB" altLang="en-US" sz="1200" smtClean="0">
                <a:latin typeface="Times" panose="02020603050405020304" pitchFamily="18" charset="0"/>
              </a:rPr>
              <a:pPr/>
              <a:t>9</a:t>
            </a:fld>
            <a:endParaRPr lang="en-GB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4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26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94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460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0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24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363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71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8DF4B-D90A-421D-A8FD-7ECF61C2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827FA-74F3-4847-8C19-88F1D56060B7}" type="datetimeFigureOut">
              <a:rPr lang="en-GB"/>
              <a:pPr>
                <a:defRPr/>
              </a:pPr>
              <a:t>25/06/2019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594AC-244F-4FC5-969F-09098070F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268F4-19DB-46AD-B2C4-3D6A604D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123C9-C430-46F7-B088-1580101DE6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33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F9299-7659-4CE1-AD7A-D93B72462D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ABEBA-50A6-435F-AFFC-3ADC18AE84FB}" type="datetimeFigureOut">
              <a:rPr lang="en-GB"/>
              <a:pPr>
                <a:defRPr/>
              </a:pPr>
              <a:t>25/06/2019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CEFBF-A924-43F0-AC56-557837C6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25EC8-2BA7-4358-A923-92A1342A9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29A29-E2B7-4B2C-9E3B-4710C9FFE2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6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684D8B-6AA8-4E67-9F75-1268B4075F9E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1BB967-992F-4151-86A8-C71122A28561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1705E0-F596-4EA1-BAB3-6B6F79C61CB5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AC6CFAD5-1A3B-4BA6-904E-42FACD4D4D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9BC1C508-7D27-47D4-ABEA-0769C61F090B}" type="datetimeFigureOut">
              <a:rPr lang="en-US"/>
              <a:pPr>
                <a:defRPr/>
              </a:pPr>
              <a:t>6/25/2019</a:t>
            </a:fld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24536870-BA44-42B4-85B3-852E137EC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A43C63-1ED6-4D7C-A491-93430126F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0DF0B7A3-4CEB-4520-B9CF-4D982098A2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28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7EAD8-0E7E-4FC2-A71B-E1433387D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2EE8C8A0-CB1C-4673-BC4A-542DD06171A5}" type="datetimeFigureOut">
              <a:rPr lang="en-US"/>
              <a:pPr>
                <a:defRPr/>
              </a:pPr>
              <a:t>6/25/2019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9A639-F13A-4E85-8C8C-4D9984FDD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A65AD-0CEB-4D8C-87E3-8307A5FD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DC9BF1-41FF-482E-BCEE-24B035B6F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9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63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280AF-5660-40A8-A27C-5B67E61FB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599" y="425450"/>
            <a:ext cx="9257853" cy="6171902"/>
          </a:xfrm>
          <a:prstGeom prst="rect">
            <a:avLst/>
          </a:prstGeom>
        </p:spPr>
      </p:pic>
      <p:pic>
        <p:nvPicPr>
          <p:cNvPr id="1027" name="Picture 5" descr="C:\Users\lw75\Desktop\Presentation Backgrounds\footer-title.jpg">
            <a:extLst>
              <a:ext uri="{FF2B5EF4-FFF2-40B4-BE49-F238E27FC236}">
                <a16:creationId xmlns:a16="http://schemas.microsoft.com/office/drawing/2014/main" id="{E463188C-E5A9-45B7-BA61-7F7409F43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157913"/>
            <a:ext cx="9217026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5" descr="C:\Users\lw75\Desktop\Presentation Backgrounds\Demos\header.jpg">
            <a:extLst>
              <a:ext uri="{FF2B5EF4-FFF2-40B4-BE49-F238E27FC236}">
                <a16:creationId xmlns:a16="http://schemas.microsoft.com/office/drawing/2014/main" id="{32FD99A7-D46C-4CAB-9361-7F74C038E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7026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</p:sldLayoutIdLst>
  <p:txStyles>
    <p:titleStyle>
      <a:lvl1pPr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Georgia" pitchFamily="18" charset="0"/>
          <a:ea typeface="MS PGothic" pitchFamily="34" charset="-128"/>
          <a:cs typeface="MS PGothic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Georgia" pitchFamily="18" charset="0"/>
          <a:ea typeface="MS PGothic" pitchFamily="34" charset="-128"/>
          <a:cs typeface="MS PGothic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Georgia" pitchFamily="18" charset="0"/>
          <a:ea typeface="MS PGothic" pitchFamily="34" charset="-128"/>
          <a:cs typeface="MS PGothic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Georgia" pitchFamily="18" charset="0"/>
          <a:ea typeface="MS PGothic" pitchFamily="34" charset="-128"/>
          <a:cs typeface="MS PGothic" charset="0"/>
        </a:defRPr>
      </a:lvl5pPr>
      <a:lvl6pPr marL="457200" algn="just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6pPr>
      <a:lvl7pPr marL="914400" algn="just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7pPr>
      <a:lvl8pPr marL="1371600" algn="just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8pPr>
      <a:lvl9pPr marL="1828800" algn="just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charset="2"/>
        <a:buChar char="n"/>
        <a:defRPr kumimoji="1"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B76A06-6A1C-4962-B130-DF801C92ED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Header 1</a:t>
            </a:r>
            <a:endParaRPr lang="en-GB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63BD199-E940-41F6-AF8D-631B3D5527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  <p:pic>
        <p:nvPicPr>
          <p:cNvPr id="2052" name="Picture 6" descr="C:\Users\lw75\Desktop\Presentation Backgrounds\continuation-footer.jpg">
            <a:extLst>
              <a:ext uri="{FF2B5EF4-FFF2-40B4-BE49-F238E27FC236}">
                <a16:creationId xmlns:a16="http://schemas.microsoft.com/office/drawing/2014/main" id="{164B6345-931E-4A8A-80CF-BFE868407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8738"/>
            <a:ext cx="91455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1" r:id="rId2"/>
  </p:sldLayoutIdLst>
  <p:txStyles>
    <p:titleStyle>
      <a:lvl1pPr algn="just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529B"/>
          </a:solidFill>
          <a:latin typeface="Georgia" panose="02040502050405020303" pitchFamily="18" charset="0"/>
          <a:ea typeface="MS PGothic" pitchFamily="34" charset="-128"/>
          <a:cs typeface="Georgia" panose="02040502050405020303" pitchFamily="18" charset="0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529B"/>
          </a:solidFill>
          <a:latin typeface="Georgia" pitchFamily="18" charset="0"/>
          <a:ea typeface="MS PGothic" pitchFamily="34" charset="-128"/>
          <a:cs typeface="Georgia" pitchFamily="18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529B"/>
          </a:solidFill>
          <a:latin typeface="Georgia" pitchFamily="18" charset="0"/>
          <a:ea typeface="MS PGothic" pitchFamily="34" charset="-128"/>
          <a:cs typeface="Georgia" pitchFamily="18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529B"/>
          </a:solidFill>
          <a:latin typeface="Georgia" pitchFamily="18" charset="0"/>
          <a:ea typeface="MS PGothic" pitchFamily="34" charset="-128"/>
          <a:cs typeface="Georgia" pitchFamily="18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529B"/>
          </a:solidFill>
          <a:latin typeface="Georgia" pitchFamily="18" charset="0"/>
          <a:ea typeface="MS PGothic" pitchFamily="34" charset="-128"/>
          <a:cs typeface="Georgia" pitchFamily="18" charset="0"/>
        </a:defRPr>
      </a:lvl5pPr>
      <a:lvl6pPr marL="457200"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6pPr>
      <a:lvl7pPr marL="914400"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7pPr>
      <a:lvl8pPr marL="1371600"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8pPr>
      <a:lvl9pPr marL="1828800"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charset="2"/>
        <a:buChar char="n"/>
        <a:defRPr kumimoji="1" sz="2800">
          <a:solidFill>
            <a:srgbClr val="444444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444444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444444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444444"/>
          </a:solidFill>
          <a:latin typeface="+mn-lt"/>
          <a:ea typeface="MS PGothic" pitchFamily="34" charset="-128"/>
          <a:cs typeface="MS PGothic" charset="0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444444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lw75\Desktop\Presentation Backgrounds\presentation-end-blue-bg-001.jpg">
            <a:extLst>
              <a:ext uri="{FF2B5EF4-FFF2-40B4-BE49-F238E27FC236}">
                <a16:creationId xmlns:a16="http://schemas.microsoft.com/office/drawing/2014/main" id="{F351B7B3-7502-4B87-BC7D-D18511D95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8" r:id="rId2"/>
    <p:sldLayoutId id="2147484429" r:id="rId3"/>
    <p:sldLayoutId id="2147484430" r:id="rId4"/>
    <p:sldLayoutId id="2147484431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lw75\Desktop\Presentation Backgrounds\presentation-end-white-bg-001.jpg">
            <a:extLst>
              <a:ext uri="{FF2B5EF4-FFF2-40B4-BE49-F238E27FC236}">
                <a16:creationId xmlns:a16="http://schemas.microsoft.com/office/drawing/2014/main" id="{A46CE8D1-EA99-4B65-A54F-135589114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6146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CBC6C18-595E-4A90-8914-928DCC5005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Header 1</a:t>
            </a:r>
            <a:endParaRPr lang="en-GB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E097233E-760F-4910-B145-8F7828FC90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  <p:pic>
        <p:nvPicPr>
          <p:cNvPr id="5124" name="Picture 6" descr="C:\Users\lw75\Desktop\Presentation Backgrounds\continuation-footer.jpg">
            <a:extLst>
              <a:ext uri="{FF2B5EF4-FFF2-40B4-BE49-F238E27FC236}">
                <a16:creationId xmlns:a16="http://schemas.microsoft.com/office/drawing/2014/main" id="{D89D9C58-39F3-4862-B102-D28C1FB07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8738"/>
            <a:ext cx="91455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</p:sldLayoutIdLst>
  <p:txStyles>
    <p:titleStyle>
      <a:lvl1pPr algn="just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529B"/>
          </a:solidFill>
          <a:latin typeface="Georgia" panose="02040502050405020303" pitchFamily="18" charset="0"/>
          <a:ea typeface="MS PGothic" pitchFamily="34" charset="-128"/>
          <a:cs typeface="Georgia" panose="02040502050405020303" pitchFamily="18" charset="0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529B"/>
          </a:solidFill>
          <a:latin typeface="Georgia" pitchFamily="18" charset="0"/>
          <a:ea typeface="MS PGothic" pitchFamily="34" charset="-128"/>
          <a:cs typeface="Georgia" pitchFamily="18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529B"/>
          </a:solidFill>
          <a:latin typeface="Georgia" pitchFamily="18" charset="0"/>
          <a:ea typeface="MS PGothic" pitchFamily="34" charset="-128"/>
          <a:cs typeface="Georgia" pitchFamily="18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529B"/>
          </a:solidFill>
          <a:latin typeface="Georgia" pitchFamily="18" charset="0"/>
          <a:ea typeface="MS PGothic" pitchFamily="34" charset="-128"/>
          <a:cs typeface="Georgia" pitchFamily="18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529B"/>
          </a:solidFill>
          <a:latin typeface="Georgia" pitchFamily="18" charset="0"/>
          <a:ea typeface="MS PGothic" pitchFamily="34" charset="-128"/>
          <a:cs typeface="Georgia" pitchFamily="18" charset="0"/>
        </a:defRPr>
      </a:lvl5pPr>
      <a:lvl6pPr marL="457200"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6pPr>
      <a:lvl7pPr marL="914400"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7pPr>
      <a:lvl8pPr marL="1371600"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8pPr>
      <a:lvl9pPr marL="1828800"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charset="2"/>
        <a:buChar char="n"/>
        <a:defRPr kumimoji="1" sz="2800">
          <a:solidFill>
            <a:srgbClr val="444444"/>
          </a:solidFill>
          <a:latin typeface="+mn-lt"/>
          <a:ea typeface="MS PGothic" pitchFamily="34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444444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444444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444444"/>
          </a:solidFill>
          <a:latin typeface="+mn-lt"/>
          <a:ea typeface="MS PGothic" pitchFamily="34" charset="-128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444444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47535C28-2E3C-4BF7-BA3F-AB4F0801AD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Header 1</a:t>
            </a:r>
            <a:endParaRPr lang="en-GB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338A5F66-4C43-447F-81A1-595B620B0B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  <p:pic>
        <p:nvPicPr>
          <p:cNvPr id="6148" name="Picture 6" descr="C:\Users\lw75\Desktop\Presentation Backgrounds\continuation-footer.jpg">
            <a:extLst>
              <a:ext uri="{FF2B5EF4-FFF2-40B4-BE49-F238E27FC236}">
                <a16:creationId xmlns:a16="http://schemas.microsoft.com/office/drawing/2014/main" id="{836C1930-97BE-446F-8E5C-767EC75E1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8738"/>
            <a:ext cx="91455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32" r:id="rId2"/>
  </p:sldLayoutIdLst>
  <p:txStyles>
    <p:titleStyle>
      <a:lvl1pPr algn="just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529B"/>
          </a:solidFill>
          <a:latin typeface="Georgia" panose="02040502050405020303" pitchFamily="18" charset="0"/>
          <a:ea typeface="MS PGothic" pitchFamily="34" charset="-128"/>
          <a:cs typeface="Georgia" panose="02040502050405020303" pitchFamily="18" charset="0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529B"/>
          </a:solidFill>
          <a:latin typeface="Georgia" pitchFamily="18" charset="0"/>
          <a:ea typeface="MS PGothic" pitchFamily="34" charset="-128"/>
          <a:cs typeface="Georgia" pitchFamily="18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529B"/>
          </a:solidFill>
          <a:latin typeface="Georgia" pitchFamily="18" charset="0"/>
          <a:ea typeface="MS PGothic" pitchFamily="34" charset="-128"/>
          <a:cs typeface="Georgia" pitchFamily="18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529B"/>
          </a:solidFill>
          <a:latin typeface="Georgia" pitchFamily="18" charset="0"/>
          <a:ea typeface="MS PGothic" pitchFamily="34" charset="-128"/>
          <a:cs typeface="Georgia" pitchFamily="18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529B"/>
          </a:solidFill>
          <a:latin typeface="Georgia" pitchFamily="18" charset="0"/>
          <a:ea typeface="MS PGothic" pitchFamily="34" charset="-128"/>
          <a:cs typeface="Georgia" pitchFamily="18" charset="0"/>
        </a:defRPr>
      </a:lvl5pPr>
      <a:lvl6pPr marL="457200"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6pPr>
      <a:lvl7pPr marL="914400"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7pPr>
      <a:lvl8pPr marL="1371600"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8pPr>
      <a:lvl9pPr marL="1828800"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charset="2"/>
        <a:buChar char="n"/>
        <a:defRPr kumimoji="1" sz="2800">
          <a:solidFill>
            <a:srgbClr val="444444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444444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444444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444444"/>
          </a:solidFill>
          <a:latin typeface="+mn-lt"/>
          <a:ea typeface="MS PGothic" pitchFamily="34" charset="-128"/>
          <a:cs typeface="MS PGothic" charset="0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444444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>
            <a:extLst>
              <a:ext uri="{FF2B5EF4-FFF2-40B4-BE49-F238E27FC236}">
                <a16:creationId xmlns:a16="http://schemas.microsoft.com/office/drawing/2014/main" id="{911CFA7E-48F0-4911-9DD5-06C9C64CB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868863"/>
            <a:ext cx="81343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GB" altLang="en-US" sz="4000" i="1" dirty="0">
                <a:solidFill>
                  <a:srgbClr val="001D7F"/>
                </a:solidFill>
                <a:latin typeface="+mn-lt"/>
              </a:rPr>
              <a:t>NDEE Case Study</a:t>
            </a:r>
          </a:p>
          <a:p>
            <a:pPr algn="r">
              <a:defRPr/>
            </a:pPr>
            <a:r>
              <a:rPr lang="en-GB" altLang="en-US" sz="2000" dirty="0">
                <a:solidFill>
                  <a:srgbClr val="001D7F"/>
                </a:solidFill>
                <a:latin typeface="+mn-lt"/>
              </a:rPr>
              <a:t>	</a:t>
            </a:r>
            <a:r>
              <a:rPr lang="en-GB" altLang="en-US" sz="2800" dirty="0">
                <a:solidFill>
                  <a:srgbClr val="001D7F"/>
                </a:solidFill>
                <a:latin typeface="+mn-lt"/>
              </a:rPr>
              <a:t>David Stutchfield   Sustainability Manager</a:t>
            </a:r>
          </a:p>
          <a:p>
            <a:pPr algn="r">
              <a:defRPr/>
            </a:pPr>
            <a:r>
              <a:rPr lang="en-GB" altLang="en-US" sz="2000" dirty="0">
                <a:solidFill>
                  <a:srgbClr val="001D7F"/>
                </a:solidFill>
                <a:latin typeface="+mn-lt"/>
              </a:rPr>
              <a:t>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80D60E6-8DEA-4FCD-BD12-07891644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20013"/>
            <a:ext cx="6168107" cy="1692275"/>
          </a:xfrm>
        </p:spPr>
        <p:txBody>
          <a:bodyPr anchor="ctr"/>
          <a:lstStyle/>
          <a:p>
            <a:r>
              <a:rPr lang="en-US" altLang="en-US" sz="3200" dirty="0"/>
              <a:t>IGA summary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70ABCE-0074-45F0-B03E-7F48B5345D97}"/>
              </a:ext>
            </a:extLst>
          </p:cNvPr>
          <p:cNvSpPr txBox="1">
            <a:spLocks/>
          </p:cNvSpPr>
          <p:nvPr/>
        </p:nvSpPr>
        <p:spPr>
          <a:xfrm>
            <a:off x="492125" y="1628800"/>
            <a:ext cx="8472363" cy="44084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3E0041-A6BC-4C99-B02C-56A6B1733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93" y="2348880"/>
            <a:ext cx="8583214" cy="169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06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80D60E6-8DEA-4FCD-BD12-07891644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20013"/>
            <a:ext cx="6168107" cy="1692275"/>
          </a:xfrm>
        </p:spPr>
        <p:txBody>
          <a:bodyPr anchor="ctr"/>
          <a:lstStyle/>
          <a:p>
            <a:r>
              <a:rPr lang="en-US" altLang="en-US" sz="3200" dirty="0"/>
              <a:t>Technologies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70ABCE-0074-45F0-B03E-7F48B5345D97}"/>
              </a:ext>
            </a:extLst>
          </p:cNvPr>
          <p:cNvSpPr txBox="1">
            <a:spLocks/>
          </p:cNvSpPr>
          <p:nvPr/>
        </p:nvSpPr>
        <p:spPr>
          <a:xfrm>
            <a:off x="492125" y="1628800"/>
            <a:ext cx="8472363" cy="44084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C5399-15BC-4828-83F5-29CC192AC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13" y="1844825"/>
            <a:ext cx="869797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39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80D60E6-8DEA-4FCD-BD12-07891644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20013"/>
            <a:ext cx="6168107" cy="1692275"/>
          </a:xfrm>
        </p:spPr>
        <p:txBody>
          <a:bodyPr anchor="ctr"/>
          <a:lstStyle/>
          <a:p>
            <a:r>
              <a:rPr lang="en-US" altLang="en-US" sz="3200" dirty="0"/>
              <a:t>ECM / Building Matrix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70ABCE-0074-45F0-B03E-7F48B5345D97}"/>
              </a:ext>
            </a:extLst>
          </p:cNvPr>
          <p:cNvSpPr txBox="1">
            <a:spLocks/>
          </p:cNvSpPr>
          <p:nvPr/>
        </p:nvSpPr>
        <p:spPr>
          <a:xfrm>
            <a:off x="492125" y="1628800"/>
            <a:ext cx="8472363" cy="44084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36E8E6-92E4-40D5-9816-13B157EBA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25" y="1052736"/>
            <a:ext cx="7194550" cy="52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49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80D60E6-8DEA-4FCD-BD12-07891644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20013"/>
            <a:ext cx="6168107" cy="1692275"/>
          </a:xfrm>
        </p:spPr>
        <p:txBody>
          <a:bodyPr anchor="ctr"/>
          <a:lstStyle/>
          <a:p>
            <a:r>
              <a:rPr lang="en-US" altLang="en-US" sz="3200" dirty="0"/>
              <a:t>Project spend by technology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70ABCE-0074-45F0-B03E-7F48B5345D97}"/>
              </a:ext>
            </a:extLst>
          </p:cNvPr>
          <p:cNvSpPr txBox="1">
            <a:spLocks/>
          </p:cNvSpPr>
          <p:nvPr/>
        </p:nvSpPr>
        <p:spPr>
          <a:xfrm>
            <a:off x="492125" y="1628800"/>
            <a:ext cx="8472363" cy="44084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58B081-DD61-4198-BF08-CD71032DE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2288"/>
            <a:ext cx="6168107" cy="36916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EF2859-B8C8-4364-8E29-97007BBDF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372" y="1978050"/>
            <a:ext cx="2882628" cy="296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42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80D60E6-8DEA-4FCD-BD12-07891644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20013"/>
            <a:ext cx="6168107" cy="1692275"/>
          </a:xfrm>
        </p:spPr>
        <p:txBody>
          <a:bodyPr anchor="ctr"/>
          <a:lstStyle/>
          <a:p>
            <a:r>
              <a:rPr lang="en-US" altLang="en-US" sz="3200" dirty="0"/>
              <a:t>Project saving by category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70ABCE-0074-45F0-B03E-7F48B5345D97}"/>
              </a:ext>
            </a:extLst>
          </p:cNvPr>
          <p:cNvSpPr txBox="1">
            <a:spLocks/>
          </p:cNvSpPr>
          <p:nvPr/>
        </p:nvSpPr>
        <p:spPr>
          <a:xfrm>
            <a:off x="492125" y="1628800"/>
            <a:ext cx="8472363" cy="44084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BD71DD-9961-4E0E-9AAA-64F28DA03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1623579"/>
            <a:ext cx="6450214" cy="40284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1DB838-F7A4-49FE-95C2-E7BAD201A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64" y="1857578"/>
            <a:ext cx="3066455" cy="314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2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80D60E6-8DEA-4FCD-BD12-07891644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89" y="-171400"/>
            <a:ext cx="6168107" cy="1692275"/>
          </a:xfrm>
        </p:spPr>
        <p:txBody>
          <a:bodyPr anchor="ctr"/>
          <a:lstStyle/>
          <a:p>
            <a:r>
              <a:rPr lang="en-US" altLang="en-US" sz="3200" dirty="0"/>
              <a:t>Summary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70ABCE-0074-45F0-B03E-7F48B5345D97}"/>
              </a:ext>
            </a:extLst>
          </p:cNvPr>
          <p:cNvSpPr txBox="1">
            <a:spLocks/>
          </p:cNvSpPr>
          <p:nvPr/>
        </p:nvSpPr>
        <p:spPr>
          <a:xfrm>
            <a:off x="323529" y="1196752"/>
            <a:ext cx="8612224" cy="4176464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5000" dirty="0">
              <a:latin typeface="+mn-lt"/>
              <a:ea typeface="+mn-ea"/>
              <a:cs typeface="+mn-cs"/>
            </a:endParaRPr>
          </a:p>
          <a:p>
            <a:pPr marL="685800" indent="-6858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5000" dirty="0">
                <a:latin typeface="+mn-lt"/>
                <a:ea typeface="+mn-ea"/>
                <a:cs typeface="+mn-cs"/>
              </a:rPr>
              <a:t>NDEE has helped us procure a complex multi building multi technology project.</a:t>
            </a:r>
          </a:p>
          <a:p>
            <a:pPr defTabSz="914400">
              <a:spcAft>
                <a:spcPts val="600"/>
              </a:spcAft>
              <a:defRPr/>
            </a:pPr>
            <a:r>
              <a:rPr lang="en-GB" sz="5000" dirty="0">
                <a:latin typeface="+mn-lt"/>
                <a:ea typeface="+mn-ea"/>
                <a:cs typeface="+mn-cs"/>
              </a:rPr>
              <a:t>  </a:t>
            </a:r>
          </a:p>
          <a:p>
            <a:pPr marL="685800" indent="-6858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5000" dirty="0">
                <a:latin typeface="+mn-lt"/>
                <a:ea typeface="+mn-ea"/>
                <a:cs typeface="+mn-cs"/>
              </a:rPr>
              <a:t>NDEE Support Unit crucial in process.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5000" dirty="0">
              <a:latin typeface="+mn-lt"/>
              <a:ea typeface="+mn-ea"/>
              <a:cs typeface="+mn-cs"/>
            </a:endParaRPr>
          </a:p>
          <a:p>
            <a:pPr marL="685800" indent="-6858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5000" dirty="0">
                <a:latin typeface="+mn-lt"/>
                <a:ea typeface="+mn-ea"/>
                <a:cs typeface="+mn-cs"/>
              </a:rPr>
              <a:t>Two bidders were very close on price and saving – the quality score (due to innovation) and slightly higher paybacks  tipped the decision for winning contractor.</a:t>
            </a:r>
          </a:p>
          <a:p>
            <a:pPr marL="685800" indent="-6858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5000" dirty="0">
              <a:latin typeface="+mn-lt"/>
              <a:ea typeface="+mn-ea"/>
              <a:cs typeface="+mn-cs"/>
            </a:endParaRPr>
          </a:p>
          <a:p>
            <a:pPr marL="685800" indent="-6858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5000" dirty="0">
                <a:latin typeface="+mn-lt"/>
                <a:ea typeface="+mn-ea"/>
                <a:cs typeface="+mn-cs"/>
              </a:rPr>
              <a:t>Technologies and buildings chosen during IGP phase to minimise risk of delays due to asbestos – not necessarily best carbon saving</a:t>
            </a:r>
          </a:p>
          <a:p>
            <a:pPr marL="685800" indent="-6858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50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50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50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40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80D60E6-8DEA-4FCD-BD12-07891644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89" y="-171400"/>
            <a:ext cx="6168107" cy="1692275"/>
          </a:xfrm>
        </p:spPr>
        <p:txBody>
          <a:bodyPr anchor="ctr"/>
          <a:lstStyle/>
          <a:p>
            <a:r>
              <a:rPr lang="en-US" altLang="en-US" sz="3200" dirty="0"/>
              <a:t>Summary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70ABCE-0074-45F0-B03E-7F48B5345D97}"/>
              </a:ext>
            </a:extLst>
          </p:cNvPr>
          <p:cNvSpPr txBox="1">
            <a:spLocks/>
          </p:cNvSpPr>
          <p:nvPr/>
        </p:nvSpPr>
        <p:spPr>
          <a:xfrm>
            <a:off x="323529" y="1196752"/>
            <a:ext cx="8612224" cy="518457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5000" dirty="0">
              <a:latin typeface="+mn-lt"/>
              <a:ea typeface="+mn-ea"/>
              <a:cs typeface="+mn-cs"/>
            </a:endParaRPr>
          </a:p>
          <a:p>
            <a:pPr marL="685800" indent="-6858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5000" dirty="0">
                <a:latin typeface="+mn-lt"/>
                <a:ea typeface="+mn-ea"/>
                <a:cs typeface="+mn-cs"/>
              </a:rPr>
              <a:t>Contractors project spreadsheet allowing options appraisal useful.</a:t>
            </a:r>
          </a:p>
          <a:p>
            <a:pPr marL="685800" indent="-6858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5000" dirty="0">
              <a:latin typeface="+mn-lt"/>
              <a:ea typeface="+mn-ea"/>
              <a:cs typeface="+mn-cs"/>
            </a:endParaRPr>
          </a:p>
          <a:p>
            <a:pPr marL="685800" indent="-6858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5000" dirty="0">
                <a:latin typeface="+mn-lt"/>
                <a:ea typeface="+mn-ea"/>
                <a:cs typeface="+mn-cs"/>
              </a:rPr>
              <a:t>Payments will be made on completed ECM by building basis. Final completion when all measures installed.</a:t>
            </a:r>
          </a:p>
          <a:p>
            <a:pPr marL="685800" indent="-6858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5000" dirty="0">
              <a:latin typeface="+mn-lt"/>
              <a:ea typeface="+mn-ea"/>
              <a:cs typeface="+mn-cs"/>
            </a:endParaRPr>
          </a:p>
          <a:p>
            <a:pPr marL="685800" indent="-6858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5000" dirty="0">
                <a:latin typeface="+mn-lt"/>
                <a:ea typeface="+mn-ea"/>
                <a:cs typeface="+mn-cs"/>
              </a:rPr>
              <a:t>University adding works at additional cost – increasing size of DH pipework to futureproof it, using University desired LED drivers.</a:t>
            </a:r>
          </a:p>
          <a:p>
            <a:pPr marL="685800" indent="-6858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5000" dirty="0">
              <a:latin typeface="+mn-lt"/>
              <a:ea typeface="+mn-ea"/>
              <a:cs typeface="+mn-cs"/>
            </a:endParaRPr>
          </a:p>
          <a:p>
            <a:pPr marL="685800" indent="-6858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5000" dirty="0">
                <a:latin typeface="+mn-lt"/>
                <a:ea typeface="+mn-ea"/>
                <a:cs typeface="+mn-cs"/>
              </a:rPr>
              <a:t>University has 1 project manager and two full time staff performing clerk of works role.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5000" dirty="0">
              <a:latin typeface="+mn-lt"/>
              <a:ea typeface="+mn-ea"/>
              <a:cs typeface="+mn-cs"/>
            </a:endParaRPr>
          </a:p>
          <a:p>
            <a:pPr marL="685800" indent="-6858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5000" dirty="0">
                <a:latin typeface="+mn-lt"/>
                <a:ea typeface="+mn-ea"/>
                <a:cs typeface="+mn-cs"/>
              </a:rPr>
              <a:t>Real surprise how long the IGP phase has taken.</a:t>
            </a:r>
          </a:p>
          <a:p>
            <a:pPr marL="685800" indent="-6858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5000" dirty="0">
              <a:latin typeface="+mn-lt"/>
              <a:ea typeface="+mn-ea"/>
              <a:cs typeface="+mn-cs"/>
            </a:endParaRPr>
          </a:p>
          <a:p>
            <a:pPr marL="685800" indent="-6858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5000" dirty="0">
                <a:latin typeface="+mn-lt"/>
                <a:ea typeface="+mn-ea"/>
                <a:cs typeface="+mn-cs"/>
              </a:rPr>
              <a:t>Get NDEE involved early in the project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1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80D60E6-8DEA-4FCD-BD12-07891644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89" y="-171400"/>
            <a:ext cx="6168107" cy="1692275"/>
          </a:xfrm>
        </p:spPr>
        <p:txBody>
          <a:bodyPr anchor="ctr"/>
          <a:lstStyle/>
          <a:p>
            <a:r>
              <a:rPr lang="en-US" altLang="en-US" sz="3200" dirty="0"/>
              <a:t>Project Development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70ABCE-0074-45F0-B03E-7F48B5345D97}"/>
              </a:ext>
            </a:extLst>
          </p:cNvPr>
          <p:cNvSpPr txBox="1">
            <a:spLocks/>
          </p:cNvSpPr>
          <p:nvPr/>
        </p:nvSpPr>
        <p:spPr>
          <a:xfrm>
            <a:off x="335818" y="1124744"/>
            <a:ext cx="8472363" cy="4984527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endParaRPr lang="en-GB" sz="50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5000" dirty="0">
                <a:latin typeface="+mn-lt"/>
                <a:ea typeface="+mn-ea"/>
                <a:cs typeface="+mn-cs"/>
              </a:rPr>
              <a:t>Financed through Scottish Funding Council’s University Carbon</a:t>
            </a:r>
          </a:p>
          <a:p>
            <a:pPr defTabSz="914400">
              <a:spcAft>
                <a:spcPts val="600"/>
              </a:spcAft>
              <a:defRPr/>
            </a:pPr>
            <a:r>
              <a:rPr lang="en-GB" sz="5000" dirty="0">
                <a:latin typeface="+mn-lt"/>
                <a:ea typeface="+mn-ea"/>
                <a:cs typeface="+mn-cs"/>
              </a:rPr>
              <a:t>    Reduction Fund scheme </a:t>
            </a:r>
          </a:p>
          <a:p>
            <a:pPr defTabSz="914400">
              <a:spcAft>
                <a:spcPts val="600"/>
              </a:spcAft>
              <a:defRPr/>
            </a:pPr>
            <a:r>
              <a:rPr lang="en-GB" sz="5000" dirty="0">
                <a:latin typeface="+mn-lt"/>
                <a:ea typeface="+mn-ea"/>
                <a:cs typeface="+mn-cs"/>
              </a:rPr>
              <a:t>    (Funding bid submitted Nov 2017 and money received Mar 2018)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50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5000" dirty="0">
                <a:latin typeface="+mn-lt"/>
                <a:ea typeface="+mn-ea"/>
                <a:cs typeface="+mn-cs"/>
              </a:rPr>
              <a:t>Developed to </a:t>
            </a:r>
            <a:r>
              <a:rPr lang="en-GB" sz="5000" dirty="0" err="1">
                <a:latin typeface="+mn-lt"/>
                <a:ea typeface="+mn-ea"/>
                <a:cs typeface="+mn-cs"/>
              </a:rPr>
              <a:t>aspirationally</a:t>
            </a:r>
            <a:r>
              <a:rPr lang="en-GB" sz="5000" dirty="0">
                <a:latin typeface="+mn-lt"/>
                <a:ea typeface="+mn-ea"/>
                <a:cs typeface="+mn-cs"/>
              </a:rPr>
              <a:t> achieve an annual reduction of 4,500 t.CO2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50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5000" dirty="0">
                <a:latin typeface="+mn-lt"/>
                <a:ea typeface="+mn-ea"/>
                <a:cs typeface="+mn-cs"/>
              </a:rPr>
              <a:t>Part of the University’s Carbon Neutral Strategy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50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5000" dirty="0">
                <a:latin typeface="+mn-lt"/>
              </a:rPr>
              <a:t>NDEE Project initiated July 2018 </a:t>
            </a:r>
            <a:endParaRPr lang="en-GB" sz="50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50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5000" dirty="0">
                <a:latin typeface="+mn-lt"/>
                <a:ea typeface="+mn-ea"/>
                <a:cs typeface="+mn-cs"/>
              </a:rPr>
              <a:t>Dedicated Project Team involved, supported by Senior Management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50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5000" dirty="0">
                <a:latin typeface="+mn-lt"/>
                <a:ea typeface="+mn-ea"/>
                <a:cs typeface="+mn-cs"/>
              </a:rPr>
              <a:t>Working in collaboration with NDEE Framework PSU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50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5000" dirty="0">
                <a:latin typeface="+mn-lt"/>
                <a:ea typeface="+mn-ea"/>
                <a:cs typeface="+mn-cs"/>
              </a:rPr>
              <a:t>30 shortlisted buildings available to bidders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80D60E6-8DEA-4FCD-BD12-07891644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20013"/>
            <a:ext cx="7464251" cy="1692275"/>
          </a:xfrm>
        </p:spPr>
        <p:txBody>
          <a:bodyPr anchor="ctr"/>
          <a:lstStyle/>
          <a:p>
            <a:r>
              <a:rPr lang="en-US" altLang="en-US" sz="3200" dirty="0"/>
              <a:t>Shortlisted sites - 30 largest energy consumers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70ABCE-0074-45F0-B03E-7F48B5345D97}"/>
              </a:ext>
            </a:extLst>
          </p:cNvPr>
          <p:cNvSpPr txBox="1">
            <a:spLocks/>
          </p:cNvSpPr>
          <p:nvPr/>
        </p:nvSpPr>
        <p:spPr>
          <a:xfrm>
            <a:off x="492125" y="1628800"/>
            <a:ext cx="8472363" cy="44084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E72D37-EE8C-45FA-9909-106C28F42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1619875"/>
            <a:ext cx="90297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73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80D60E6-8DEA-4FCD-BD12-07891644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20013"/>
            <a:ext cx="6168107" cy="1692275"/>
          </a:xfrm>
        </p:spPr>
        <p:txBody>
          <a:bodyPr anchor="ctr"/>
          <a:lstStyle/>
          <a:p>
            <a:r>
              <a:rPr lang="en-US" altLang="en-US" sz="3200" dirty="0"/>
              <a:t>Shortlisted sites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70ABCE-0074-45F0-B03E-7F48B5345D97}"/>
              </a:ext>
            </a:extLst>
          </p:cNvPr>
          <p:cNvSpPr txBox="1">
            <a:spLocks/>
          </p:cNvSpPr>
          <p:nvPr/>
        </p:nvSpPr>
        <p:spPr>
          <a:xfrm>
            <a:off x="492125" y="1628800"/>
            <a:ext cx="8472363" cy="44084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D418D3-BE89-46F5-A113-1663FA90E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2299"/>
            <a:ext cx="9144000" cy="379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1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80D60E6-8DEA-4FCD-BD12-07891644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20013"/>
            <a:ext cx="6168107" cy="1692275"/>
          </a:xfrm>
        </p:spPr>
        <p:txBody>
          <a:bodyPr anchor="ctr"/>
          <a:lstStyle/>
          <a:p>
            <a:r>
              <a:rPr lang="en-US" altLang="en-US" sz="3200" dirty="0"/>
              <a:t>North Haugh Buildings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70ABCE-0074-45F0-B03E-7F48B5345D97}"/>
              </a:ext>
            </a:extLst>
          </p:cNvPr>
          <p:cNvSpPr txBox="1">
            <a:spLocks/>
          </p:cNvSpPr>
          <p:nvPr/>
        </p:nvSpPr>
        <p:spPr>
          <a:xfrm>
            <a:off x="492125" y="1628800"/>
            <a:ext cx="8472363" cy="44084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00A6EB-ED2E-42FC-9512-7592B0456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1670"/>
            <a:ext cx="9144000" cy="40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9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80D60E6-8DEA-4FCD-BD12-07891644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20013"/>
            <a:ext cx="6168107" cy="1692275"/>
          </a:xfrm>
        </p:spPr>
        <p:txBody>
          <a:bodyPr anchor="ctr"/>
          <a:lstStyle/>
          <a:p>
            <a:r>
              <a:rPr lang="en-US" altLang="en-US" sz="3200" dirty="0"/>
              <a:t>Town Centre Buildings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70ABCE-0074-45F0-B03E-7F48B5345D97}"/>
              </a:ext>
            </a:extLst>
          </p:cNvPr>
          <p:cNvSpPr txBox="1">
            <a:spLocks/>
          </p:cNvSpPr>
          <p:nvPr/>
        </p:nvSpPr>
        <p:spPr>
          <a:xfrm>
            <a:off x="492125" y="1628800"/>
            <a:ext cx="8472363" cy="44084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072095-AAB5-47D3-BD0C-E6C6441F1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266825"/>
            <a:ext cx="80391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16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80D60E6-8DEA-4FCD-BD12-07891644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89" y="-171400"/>
            <a:ext cx="6168107" cy="1692275"/>
          </a:xfrm>
        </p:spPr>
        <p:txBody>
          <a:bodyPr anchor="ctr"/>
          <a:lstStyle/>
          <a:p>
            <a:r>
              <a:rPr lang="en-US" altLang="en-US" sz="3200" dirty="0"/>
              <a:t>Project Development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70ABCE-0074-45F0-B03E-7F48B5345D97}"/>
              </a:ext>
            </a:extLst>
          </p:cNvPr>
          <p:cNvSpPr txBox="1">
            <a:spLocks/>
          </p:cNvSpPr>
          <p:nvPr/>
        </p:nvSpPr>
        <p:spPr>
          <a:xfrm>
            <a:off x="492125" y="1628800"/>
            <a:ext cx="8472363" cy="44084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5876E9-B474-4120-9180-18083A2BC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9928"/>
            <a:ext cx="9144000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83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80D60E6-8DEA-4FCD-BD12-07891644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89" y="-171400"/>
            <a:ext cx="6168107" cy="1692275"/>
          </a:xfrm>
        </p:spPr>
        <p:txBody>
          <a:bodyPr anchor="ctr"/>
          <a:lstStyle/>
          <a:p>
            <a:r>
              <a:rPr lang="en-US" altLang="en-US" sz="3200" dirty="0" err="1"/>
              <a:t>Programme</a:t>
            </a:r>
            <a:endParaRPr lang="en-US" altLang="en-US" sz="3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70ABCE-0074-45F0-B03E-7F48B5345D97}"/>
              </a:ext>
            </a:extLst>
          </p:cNvPr>
          <p:cNvSpPr txBox="1">
            <a:spLocks/>
          </p:cNvSpPr>
          <p:nvPr/>
        </p:nvSpPr>
        <p:spPr>
          <a:xfrm>
            <a:off x="251521" y="1628800"/>
            <a:ext cx="8712968" cy="44084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GB" sz="1800" dirty="0">
                <a:latin typeface="+mn-lt"/>
                <a:ea typeface="+mn-ea"/>
                <a:cs typeface="+mn-cs"/>
              </a:rPr>
              <a:t>					Proposed		Actual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+mn-lt"/>
                <a:ea typeface="+mn-ea"/>
                <a:cs typeface="+mn-cs"/>
              </a:rPr>
              <a:t>ITMC Responses:	 		22nd Oct 2018		Nov 18	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+mn-lt"/>
                <a:ea typeface="+mn-ea"/>
                <a:cs typeface="+mn-cs"/>
              </a:rPr>
              <a:t>ITMC Evaluation:			Early Nov 2018		Dec 18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+mn-lt"/>
                <a:ea typeface="+mn-ea"/>
                <a:cs typeface="+mn-cs"/>
              </a:rPr>
              <a:t>Shortlisted Bidder Appointment: 		Early Nov 2018		End Dec 18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+mn-lt"/>
                <a:ea typeface="+mn-ea"/>
                <a:cs typeface="+mn-cs"/>
              </a:rPr>
              <a:t>Development Agreement Signed:		Early Nov 2018		End Dec 18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+mn-lt"/>
                <a:ea typeface="+mn-ea"/>
                <a:cs typeface="+mn-cs"/>
              </a:rPr>
              <a:t>Investment Grade Proposal:		Nov 2018 – Jan 2018	June 19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+mn-lt"/>
                <a:ea typeface="+mn-ea"/>
                <a:cs typeface="+mn-cs"/>
              </a:rPr>
              <a:t>Develop &amp; Sign </a:t>
            </a:r>
            <a:r>
              <a:rPr lang="en-GB" sz="1800" dirty="0" err="1">
                <a:latin typeface="+mn-lt"/>
                <a:ea typeface="+mn-ea"/>
                <a:cs typeface="+mn-cs"/>
              </a:rPr>
              <a:t>EnPC</a:t>
            </a:r>
            <a:r>
              <a:rPr lang="en-GB" sz="1800" dirty="0">
                <a:latin typeface="+mn-lt"/>
                <a:ea typeface="+mn-ea"/>
                <a:cs typeface="+mn-cs"/>
              </a:rPr>
              <a:t>			Jan/Feb 2019		25</a:t>
            </a:r>
            <a:r>
              <a:rPr lang="en-GB" sz="1800" baseline="30000" dirty="0">
                <a:latin typeface="+mn-lt"/>
                <a:ea typeface="+mn-ea"/>
                <a:cs typeface="+mn-cs"/>
              </a:rPr>
              <a:t>th</a:t>
            </a:r>
            <a:r>
              <a:rPr lang="en-GB" sz="1800" dirty="0">
                <a:latin typeface="+mn-lt"/>
                <a:ea typeface="+mn-ea"/>
                <a:cs typeface="+mn-cs"/>
              </a:rPr>
              <a:t> Jun 19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+mn-lt"/>
                <a:ea typeface="+mn-ea"/>
                <a:cs typeface="+mn-cs"/>
              </a:rPr>
              <a:t>Construction 				Feb – Jun 2019	       Jun 19 – Feb 20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+mn-lt"/>
                <a:ea typeface="+mn-ea"/>
                <a:cs typeface="+mn-cs"/>
              </a:rPr>
              <a:t>Testing &amp; Commissioning		End Jul 2019		Feb 20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+mn-lt"/>
                <a:ea typeface="+mn-ea"/>
                <a:cs typeface="+mn-cs"/>
              </a:rPr>
              <a:t>Op Verification and Snagging:		End Jul 2019		Feb 20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+mn-lt"/>
                <a:ea typeface="+mn-ea"/>
                <a:cs typeface="+mn-cs"/>
              </a:rPr>
              <a:t>Milestone Payment 1:			End Jul 2019		Feb 20	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+mn-lt"/>
                <a:ea typeface="+mn-ea"/>
                <a:cs typeface="+mn-cs"/>
              </a:rPr>
              <a:t>Milestone Payment 2:			Summer 2020		Feb 21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5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80D60E6-8DEA-4FCD-BD12-07891644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20013"/>
            <a:ext cx="6168107" cy="1692275"/>
          </a:xfrm>
        </p:spPr>
        <p:txBody>
          <a:bodyPr anchor="ctr"/>
          <a:lstStyle/>
          <a:p>
            <a:r>
              <a:rPr lang="en-US" altLang="en-US" sz="3200" dirty="0"/>
              <a:t>Key innovation in successful bid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70ABCE-0074-45F0-B03E-7F48B5345D97}"/>
              </a:ext>
            </a:extLst>
          </p:cNvPr>
          <p:cNvSpPr txBox="1">
            <a:spLocks/>
          </p:cNvSpPr>
          <p:nvPr/>
        </p:nvSpPr>
        <p:spPr>
          <a:xfrm>
            <a:off x="492125" y="1628800"/>
            <a:ext cx="8472363" cy="44084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6B5686-9BE9-4F19-872F-C3E556F39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4546"/>
            <a:ext cx="9144000" cy="360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17890"/>
      </p:ext>
    </p:extLst>
  </p:cSld>
  <p:clrMapOvr>
    <a:masterClrMapping/>
  </p:clrMapOvr>
</p:sld>
</file>

<file path=ppt/theme/theme1.xml><?xml version="1.0" encoding="utf-8"?>
<a:theme xmlns:a="http://schemas.openxmlformats.org/drawingml/2006/main" name="St Andrews Default Powerpoint Template 2014">
  <a:themeElements>
    <a:clrScheme name="St Andrews colours">
      <a:dk1>
        <a:srgbClr val="000000"/>
      </a:dk1>
      <a:lt1>
        <a:srgbClr val="FFFFFF"/>
      </a:lt1>
      <a:dk2>
        <a:srgbClr val="00529B"/>
      </a:dk2>
      <a:lt2>
        <a:srgbClr val="FFFFFF"/>
      </a:lt2>
      <a:accent1>
        <a:srgbClr val="0088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0088CC"/>
      </a:hlink>
      <a:folHlink>
        <a:srgbClr val="2A6496"/>
      </a:folHlink>
    </a:clrScheme>
    <a:fontScheme name="St Andrew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Slide">
  <a:themeElements>
    <a:clrScheme name="Dad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St Andrew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 Andrew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 Andrew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StandardSlide">
  <a:themeElements>
    <a:clrScheme name="Dad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St Andrew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StandardSlide">
  <a:themeElements>
    <a:clrScheme name="Dad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St Andrew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 Andrews Default Powerpoint Template 2014</Template>
  <TotalTime>2845</TotalTime>
  <Words>295</Words>
  <Application>Microsoft Office PowerPoint</Application>
  <PresentationFormat>On-screen Show (4:3)</PresentationFormat>
  <Paragraphs>103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Times New Roman</vt:lpstr>
      <vt:lpstr>MS PGothic</vt:lpstr>
      <vt:lpstr>Arial</vt:lpstr>
      <vt:lpstr>Georgia</vt:lpstr>
      <vt:lpstr>Monotype Sorts</vt:lpstr>
      <vt:lpstr>Times</vt:lpstr>
      <vt:lpstr>Wingdings</vt:lpstr>
      <vt:lpstr>Bell MT</vt:lpstr>
      <vt:lpstr>Adobe Fan Heiti Std B</vt:lpstr>
      <vt:lpstr>St Andrews Default Powerpoint Template 2014</vt:lpstr>
      <vt:lpstr>1_StandardSlide</vt:lpstr>
      <vt:lpstr>Custom Design</vt:lpstr>
      <vt:lpstr>1_Custom Design</vt:lpstr>
      <vt:lpstr>2_StandardSlide</vt:lpstr>
      <vt:lpstr>3_StandardSlide</vt:lpstr>
      <vt:lpstr>PowerPoint Presentation</vt:lpstr>
      <vt:lpstr>Project Development </vt:lpstr>
      <vt:lpstr>Shortlisted sites - 30 largest energy consumers</vt:lpstr>
      <vt:lpstr>Shortlisted sites</vt:lpstr>
      <vt:lpstr>North Haugh Buildings</vt:lpstr>
      <vt:lpstr>Town Centre Buildings</vt:lpstr>
      <vt:lpstr>Project Development </vt:lpstr>
      <vt:lpstr>Programme</vt:lpstr>
      <vt:lpstr>Key innovation in successful bid</vt:lpstr>
      <vt:lpstr>IGA summary</vt:lpstr>
      <vt:lpstr>Technologies</vt:lpstr>
      <vt:lpstr>ECM / Building Matrix</vt:lpstr>
      <vt:lpstr>Project spend by technology</vt:lpstr>
      <vt:lpstr>Project saving by category</vt:lpstr>
      <vt:lpstr>Summary</vt:lpstr>
      <vt:lpstr>Summary</vt:lpstr>
      <vt:lpstr>PowerPoint Presentation</vt:lpstr>
    </vt:vector>
  </TitlesOfParts>
  <Company>University of St Andrews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 Wake</dc:creator>
  <cp:lastModifiedBy>David Stutchfield</cp:lastModifiedBy>
  <cp:revision>103</cp:revision>
  <cp:lastPrinted>2015-09-30T12:15:11Z</cp:lastPrinted>
  <dcterms:created xsi:type="dcterms:W3CDTF">2014-06-04T15:27:00Z</dcterms:created>
  <dcterms:modified xsi:type="dcterms:W3CDTF">2019-06-27T07:46:25Z</dcterms:modified>
</cp:coreProperties>
</file>