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4" r:id="rId1"/>
    <p:sldMasterId id="2147483736" r:id="rId2"/>
    <p:sldMasterId id="2147483791" r:id="rId3"/>
    <p:sldMasterId id="2147483660" r:id="rId4"/>
    <p:sldMasterId id="2147483672" r:id="rId5"/>
    <p:sldMasterId id="2147483684" r:id="rId6"/>
    <p:sldMasterId id="2147483696" r:id="rId7"/>
    <p:sldMasterId id="2147483885" r:id="rId8"/>
    <p:sldMasterId id="2147483708" r:id="rId9"/>
  </p:sldMasterIdLst>
  <p:notesMasterIdLst>
    <p:notesMasterId r:id="rId30"/>
  </p:notesMasterIdLst>
  <p:handoutMasterIdLst>
    <p:handoutMasterId r:id="rId31"/>
  </p:handoutMasterIdLst>
  <p:sldIdLst>
    <p:sldId id="309" r:id="rId10"/>
    <p:sldId id="311" r:id="rId11"/>
    <p:sldId id="353" r:id="rId12"/>
    <p:sldId id="354" r:id="rId13"/>
    <p:sldId id="366" r:id="rId14"/>
    <p:sldId id="349" r:id="rId15"/>
    <p:sldId id="350" r:id="rId16"/>
    <p:sldId id="351" r:id="rId17"/>
    <p:sldId id="355" r:id="rId18"/>
    <p:sldId id="356" r:id="rId19"/>
    <p:sldId id="357" r:id="rId20"/>
    <p:sldId id="358" r:id="rId21"/>
    <p:sldId id="359" r:id="rId22"/>
    <p:sldId id="312" r:id="rId23"/>
    <p:sldId id="352" r:id="rId24"/>
    <p:sldId id="360" r:id="rId25"/>
    <p:sldId id="361" r:id="rId26"/>
    <p:sldId id="362" r:id="rId27"/>
    <p:sldId id="363" r:id="rId28"/>
    <p:sldId id="364" r:id="rId29"/>
  </p:sldIdLst>
  <p:sldSz cx="12192000" cy="6858000"/>
  <p:notesSz cx="9872663" cy="6797675"/>
  <p:embeddedFontLst>
    <p:embeddedFont>
      <p:font typeface="Roboto thin" panose="020B0604020202020204" charset="0"/>
      <p:regular r:id="rId32"/>
      <p:italic r:id="rId33"/>
    </p:embeddedFont>
    <p:embeddedFont>
      <p:font typeface="Roboto light" panose="020B060402020202020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slides for reuse" id="{D76712E1-FBB8-40FF-AC4E-E364CB465199}">
          <p14:sldIdLst>
            <p14:sldId id="309"/>
            <p14:sldId id="311"/>
            <p14:sldId id="353"/>
            <p14:sldId id="354"/>
            <p14:sldId id="366"/>
            <p14:sldId id="349"/>
            <p14:sldId id="350"/>
            <p14:sldId id="351"/>
            <p14:sldId id="355"/>
            <p14:sldId id="356"/>
            <p14:sldId id="357"/>
            <p14:sldId id="358"/>
            <p14:sldId id="359"/>
            <p14:sldId id="312"/>
            <p14:sldId id="352"/>
            <p14:sldId id="360"/>
            <p14:sldId id="361"/>
            <p14:sldId id="362"/>
            <p14:sldId id="363"/>
            <p14:sldId id="3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94A"/>
    <a:srgbClr val="09091E"/>
    <a:srgbClr val="537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3" autoAdjust="0"/>
    <p:restoredTop sz="76180" autoAdjust="0"/>
  </p:normalViewPr>
  <p:slideViewPr>
    <p:cSldViewPr snapToGrid="0">
      <p:cViewPr>
        <p:scale>
          <a:sx n="79" d="100"/>
          <a:sy n="79" d="100"/>
        </p:scale>
        <p:origin x="-102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font" Target="fonts/font3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4B90B-3E92-4040-8515-4B7B7D794F0E}" type="datetimeFigureOut">
              <a:rPr lang="en-GB" smtClean="0">
                <a:latin typeface="Roboto light" panose="02000000000000000000" pitchFamily="2" charset="0"/>
              </a:rPr>
              <a:t>30/09/2016</a:t>
            </a:fld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0DA63-E671-401F-81A1-C41B66BAC9F5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1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light" panose="02000000000000000000" pitchFamily="2" charset="0"/>
              </a:defRPr>
            </a:lvl1pPr>
          </a:lstStyle>
          <a:p>
            <a:fld id="{C88A1B0B-2D92-4365-B9C9-142CE6E595C2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light" panose="02000000000000000000" pitchFamily="2" charset="0"/>
              </a:defRPr>
            </a:lvl1pPr>
          </a:lstStyle>
          <a:p>
            <a:fld id="{26C41743-05EC-479F-B057-C8422EB32A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93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…and this means</a:t>
            </a:r>
            <a:r>
              <a:rPr lang="en-US" baseline="0" dirty="0"/>
              <a:t> these areas. We’re working with others on all of them, and leading on only a few – most importantly on the University’s Climate Strategy.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41743-05EC-479F-B057-C8422EB32A5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11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1443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21928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904340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83333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27217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66078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 dirty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25752571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99076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679966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295246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12044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3964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14232"/>
      </p:ext>
    </p:extLst>
  </p:cSld>
  <p:clrMapOvr>
    <a:masterClrMapping/>
  </p:clrMapOvr>
  <p:transition spd="slow">
    <p:push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Roboto light" panose="02000000000000000000" pitchFamily="2" charset="0"/>
              </a:defRPr>
            </a:lvl1pPr>
            <a:lvl2pPr>
              <a:lnSpc>
                <a:spcPct val="150000"/>
              </a:lnSpc>
              <a:defRPr>
                <a:latin typeface="Roboto light" panose="02000000000000000000" pitchFamily="2" charset="0"/>
              </a:defRPr>
            </a:lvl2pPr>
            <a:lvl3pPr>
              <a:lnSpc>
                <a:spcPct val="150000"/>
              </a:lnSpc>
              <a:defRPr>
                <a:latin typeface="Roboto light" panose="02000000000000000000" pitchFamily="2" charset="0"/>
              </a:defRPr>
            </a:lvl3pPr>
            <a:lvl4pPr>
              <a:lnSpc>
                <a:spcPct val="150000"/>
              </a:lnSpc>
              <a:defRPr>
                <a:latin typeface="Roboto light" panose="02000000000000000000" pitchFamily="2" charset="0"/>
              </a:defRPr>
            </a:lvl4pPr>
            <a:lvl5pPr>
              <a:lnSpc>
                <a:spcPct val="150000"/>
              </a:lnSpc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Roboto light" panose="02000000000000000000" pitchFamily="2" charset="0"/>
              </a:defRPr>
            </a:lvl1pPr>
            <a:lvl2pPr>
              <a:lnSpc>
                <a:spcPct val="150000"/>
              </a:lnSpc>
              <a:defRPr>
                <a:latin typeface="Roboto light" panose="02000000000000000000" pitchFamily="2" charset="0"/>
              </a:defRPr>
            </a:lvl2pPr>
            <a:lvl3pPr>
              <a:lnSpc>
                <a:spcPct val="150000"/>
              </a:lnSpc>
              <a:defRPr>
                <a:latin typeface="Roboto light" panose="02000000000000000000" pitchFamily="2" charset="0"/>
              </a:defRPr>
            </a:lvl3pPr>
            <a:lvl4pPr>
              <a:lnSpc>
                <a:spcPct val="150000"/>
              </a:lnSpc>
              <a:defRPr>
                <a:latin typeface="Roboto light" panose="02000000000000000000" pitchFamily="2" charset="0"/>
              </a:defRPr>
            </a:lvl4pPr>
            <a:lvl5pPr>
              <a:lnSpc>
                <a:spcPct val="150000"/>
              </a:lnSpc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27121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29158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34240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39709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16069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346351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270515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 dirty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9877545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1304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 dirty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tx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9959856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0287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84704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0077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11725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174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7955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94169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4218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67619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9023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9890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83132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177661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 dirty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4880032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0320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28508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5848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49835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9215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313850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7151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61834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2998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66919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9286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3680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30919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 dirty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65058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6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78624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722626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1315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81955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5601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38289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24361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1621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93981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7781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84016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55238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06678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 dirty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3121419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562709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415092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809979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20154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64139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50243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0048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46398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5881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19426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90904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47750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6922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 dirty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76759653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02764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27719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99699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6494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888762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97082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Roboto light" panose="02000000000000000000" pitchFamily="2" charset="0"/>
              </a:defRPr>
            </a:lvl1pPr>
            <a:lvl2pPr>
              <a:lnSpc>
                <a:spcPct val="150000"/>
              </a:lnSpc>
              <a:defRPr>
                <a:latin typeface="Roboto light" panose="02000000000000000000" pitchFamily="2" charset="0"/>
              </a:defRPr>
            </a:lvl2pPr>
            <a:lvl3pPr>
              <a:lnSpc>
                <a:spcPct val="150000"/>
              </a:lnSpc>
              <a:defRPr>
                <a:latin typeface="Roboto light" panose="02000000000000000000" pitchFamily="2" charset="0"/>
              </a:defRPr>
            </a:lvl3pPr>
            <a:lvl4pPr>
              <a:lnSpc>
                <a:spcPct val="150000"/>
              </a:lnSpc>
              <a:defRPr>
                <a:latin typeface="Roboto light" panose="02000000000000000000" pitchFamily="2" charset="0"/>
              </a:defRPr>
            </a:lvl4pPr>
            <a:lvl5pPr>
              <a:lnSpc>
                <a:spcPct val="150000"/>
              </a:lnSpc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Roboto light" panose="02000000000000000000" pitchFamily="2" charset="0"/>
              </a:defRPr>
            </a:lvl1pPr>
            <a:lvl2pPr>
              <a:lnSpc>
                <a:spcPct val="150000"/>
              </a:lnSpc>
              <a:defRPr>
                <a:latin typeface="Roboto light" panose="02000000000000000000" pitchFamily="2" charset="0"/>
              </a:defRPr>
            </a:lvl2pPr>
            <a:lvl3pPr>
              <a:lnSpc>
                <a:spcPct val="150000"/>
              </a:lnSpc>
              <a:defRPr>
                <a:latin typeface="Roboto light" panose="02000000000000000000" pitchFamily="2" charset="0"/>
              </a:defRPr>
            </a:lvl3pPr>
            <a:lvl4pPr>
              <a:lnSpc>
                <a:spcPct val="150000"/>
              </a:lnSpc>
              <a:defRPr>
                <a:latin typeface="Roboto light" panose="02000000000000000000" pitchFamily="2" charset="0"/>
              </a:defRPr>
            </a:lvl4pPr>
            <a:lvl5pPr>
              <a:lnSpc>
                <a:spcPct val="150000"/>
              </a:lnSpc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04899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63488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30879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80084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97014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65614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665492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 dirty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4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88022883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27000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56967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20764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618657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59498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646171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32251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26818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344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862845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22632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067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54848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99308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 dirty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5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57459478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99150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841699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477775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69432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73593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Roboto light" panose="02000000000000000000" pitchFamily="2" charset="0"/>
              </a:defRPr>
            </a:lvl1pPr>
            <a:lvl2pPr>
              <a:lnSpc>
                <a:spcPct val="150000"/>
              </a:lnSpc>
              <a:defRPr>
                <a:latin typeface="Roboto light" panose="02000000000000000000" pitchFamily="2" charset="0"/>
              </a:defRPr>
            </a:lvl2pPr>
            <a:lvl3pPr>
              <a:lnSpc>
                <a:spcPct val="150000"/>
              </a:lnSpc>
              <a:defRPr>
                <a:latin typeface="Roboto light" panose="02000000000000000000" pitchFamily="2" charset="0"/>
              </a:defRPr>
            </a:lvl3pPr>
            <a:lvl4pPr>
              <a:lnSpc>
                <a:spcPct val="150000"/>
              </a:lnSpc>
              <a:defRPr>
                <a:latin typeface="Roboto light" panose="02000000000000000000" pitchFamily="2" charset="0"/>
              </a:defRPr>
            </a:lvl4pPr>
            <a:lvl5pPr>
              <a:lnSpc>
                <a:spcPct val="150000"/>
              </a:lnSpc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Roboto light" panose="02000000000000000000" pitchFamily="2" charset="0"/>
              </a:defRPr>
            </a:lvl1pPr>
            <a:lvl2pPr>
              <a:lnSpc>
                <a:spcPct val="150000"/>
              </a:lnSpc>
              <a:defRPr>
                <a:latin typeface="Roboto light" panose="02000000000000000000" pitchFamily="2" charset="0"/>
              </a:defRPr>
            </a:lvl2pPr>
            <a:lvl3pPr>
              <a:lnSpc>
                <a:spcPct val="150000"/>
              </a:lnSpc>
              <a:defRPr>
                <a:latin typeface="Roboto light" panose="02000000000000000000" pitchFamily="2" charset="0"/>
              </a:defRPr>
            </a:lvl3pPr>
            <a:lvl4pPr>
              <a:lnSpc>
                <a:spcPct val="150000"/>
              </a:lnSpc>
              <a:defRPr>
                <a:latin typeface="Roboto light" panose="02000000000000000000" pitchFamily="2" charset="0"/>
              </a:defRPr>
            </a:lvl4pPr>
            <a:lvl5pPr>
              <a:lnSpc>
                <a:spcPct val="150000"/>
              </a:lnSpc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734553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53639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5423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3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6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0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2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4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79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9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30/09/2016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5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uropa.eu/rapid/press-release_IP-16-2231_en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loodyphone.tumblr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.ac.uk/about/sustainability/about/programmes/fairness-trade-sustainable-procurement/conflict-mineral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Modern Slavery – University of Edinburgh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Liz Cooper, SRS Research and Policy Manager</a:t>
            </a:r>
          </a:p>
          <a:p>
            <a:r>
              <a:rPr lang="en-GB" sz="2000" dirty="0"/>
              <a:t>EAUC Sustainable Procurement Topic Support Network October 2016</a:t>
            </a:r>
          </a:p>
        </p:txBody>
      </p:sp>
    </p:spTree>
    <p:extLst>
      <p:ext uri="{BB962C8B-B14F-4D97-AF65-F5344CB8AC3E}">
        <p14:creationId xmlns:p14="http://schemas.microsoft.com/office/powerpoint/2010/main" val="3472847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Stakeholder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11219687" cy="4351338"/>
          </a:xfrm>
        </p:spPr>
        <p:txBody>
          <a:bodyPr/>
          <a:lstStyle/>
          <a:p>
            <a:r>
              <a:rPr lang="en-GB" dirty="0" smtClean="0"/>
              <a:t>Invited: SRS</a:t>
            </a:r>
            <a:r>
              <a:rPr lang="en-GB" dirty="0"/>
              <a:t>, Procurement, HR, Waste and Recycling, International Office, </a:t>
            </a:r>
            <a:r>
              <a:rPr lang="en-GB" dirty="0" smtClean="0"/>
              <a:t>academics (e.g. Law and Geography), </a:t>
            </a:r>
            <a:r>
              <a:rPr lang="en-GB" dirty="0"/>
              <a:t>Legal, Court Services, Students </a:t>
            </a:r>
            <a:r>
              <a:rPr lang="en-GB" dirty="0" smtClean="0"/>
              <a:t>Association</a:t>
            </a:r>
          </a:p>
          <a:p>
            <a:r>
              <a:rPr lang="en-GB" dirty="0" smtClean="0"/>
              <a:t>Discussed and recorded for different areas of operations: risks, opportunities and actions already taken</a:t>
            </a:r>
          </a:p>
        </p:txBody>
      </p:sp>
    </p:spTree>
    <p:extLst>
      <p:ext uri="{BB962C8B-B14F-4D97-AF65-F5344CB8AC3E}">
        <p14:creationId xmlns:p14="http://schemas.microsoft.com/office/powerpoint/2010/main" val="722650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group – drafting the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Collaborators:</a:t>
            </a:r>
          </a:p>
          <a:p>
            <a:pPr lvl="1"/>
            <a:r>
              <a:rPr lang="en-GB" sz="2000" dirty="0" smtClean="0"/>
              <a:t>SRS</a:t>
            </a:r>
          </a:p>
          <a:p>
            <a:pPr lvl="1"/>
            <a:r>
              <a:rPr lang="en-GB" sz="2000" dirty="0" smtClean="0"/>
              <a:t>Legal Services</a:t>
            </a:r>
          </a:p>
          <a:p>
            <a:pPr lvl="1"/>
            <a:r>
              <a:rPr lang="en-GB" sz="2000" dirty="0" smtClean="0"/>
              <a:t>Court Services</a:t>
            </a:r>
          </a:p>
          <a:p>
            <a:pPr lvl="1"/>
            <a:r>
              <a:rPr lang="en-GB" sz="2000" dirty="0" smtClean="0"/>
              <a:t>Procurement</a:t>
            </a:r>
          </a:p>
          <a:p>
            <a:r>
              <a:rPr lang="en-GB" dirty="0" smtClean="0"/>
              <a:t>Liaison with other key units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Statement includes:</a:t>
            </a:r>
          </a:p>
          <a:p>
            <a:pPr lvl="1"/>
            <a:r>
              <a:rPr lang="en-GB" sz="2000" dirty="0" smtClean="0"/>
              <a:t>University structure and activities</a:t>
            </a:r>
          </a:p>
          <a:p>
            <a:pPr lvl="1"/>
            <a:r>
              <a:rPr lang="en-GB" sz="2000" dirty="0" smtClean="0"/>
              <a:t>Our supply chains and recognition of risks</a:t>
            </a:r>
          </a:p>
          <a:p>
            <a:pPr lvl="1"/>
            <a:r>
              <a:rPr lang="en-GB" sz="2000" dirty="0" smtClean="0"/>
              <a:t>Risks in other areas</a:t>
            </a:r>
          </a:p>
          <a:p>
            <a:pPr lvl="1"/>
            <a:r>
              <a:rPr lang="en-GB" sz="2000" dirty="0" smtClean="0"/>
              <a:t>Due diligence processes</a:t>
            </a:r>
          </a:p>
          <a:p>
            <a:pPr lvl="1"/>
            <a:r>
              <a:rPr lang="en-GB" sz="2000" dirty="0" smtClean="0"/>
              <a:t>Future action plan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76131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briefing for universities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690688"/>
            <a:ext cx="7619709" cy="4486275"/>
          </a:xfrm>
        </p:spPr>
        <p:txBody>
          <a:bodyPr>
            <a:normAutofit/>
          </a:bodyPr>
          <a:lstStyle/>
          <a:p>
            <a:r>
              <a:rPr lang="en-GB" dirty="0" smtClean="0"/>
              <a:t>Research report commissioned summer 2016</a:t>
            </a:r>
          </a:p>
          <a:p>
            <a:r>
              <a:rPr lang="en-GB" dirty="0" smtClean="0"/>
              <a:t>‘How can universities contribute to tackling modern slavery?’</a:t>
            </a:r>
          </a:p>
          <a:p>
            <a:r>
              <a:rPr lang="en-GB" dirty="0" smtClean="0"/>
              <a:t>Designed as resource for the sector</a:t>
            </a:r>
          </a:p>
          <a:p>
            <a:pPr lvl="1"/>
            <a:r>
              <a:rPr lang="en-GB" sz="1800" dirty="0" smtClean="0"/>
              <a:t>Globalised business and organised crime</a:t>
            </a:r>
          </a:p>
          <a:p>
            <a:pPr lvl="1"/>
            <a:r>
              <a:rPr lang="en-GB" sz="1800" dirty="0" smtClean="0"/>
              <a:t>Risks for universities/HE</a:t>
            </a:r>
          </a:p>
          <a:p>
            <a:pPr lvl="1"/>
            <a:r>
              <a:rPr lang="en-GB" sz="1800" dirty="0" smtClean="0"/>
              <a:t>Best practice examples from business/HE</a:t>
            </a:r>
            <a:endParaRPr lang="en-GB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8208085" y="1497050"/>
            <a:ext cx="3227294" cy="4279806"/>
            <a:chOff x="8046720" y="1690688"/>
            <a:chExt cx="3248809" cy="4486275"/>
          </a:xfrm>
        </p:grpSpPr>
        <p:sp>
          <p:nvSpPr>
            <p:cNvPr id="6" name="Rectangle 5"/>
            <p:cNvSpPr/>
            <p:nvPr/>
          </p:nvSpPr>
          <p:spPr>
            <a:xfrm>
              <a:off x="8046720" y="1690688"/>
              <a:ext cx="3248809" cy="4486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6854" t="9956" r="35420" b="19730"/>
            <a:stretch/>
          </p:blipFill>
          <p:spPr>
            <a:xfrm>
              <a:off x="8170432" y="1793053"/>
              <a:ext cx="3001384" cy="4281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134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471448"/>
            <a:ext cx="11083053" cy="4705515"/>
          </a:xfrm>
        </p:spPr>
        <p:txBody>
          <a:bodyPr>
            <a:normAutofit fontScale="70000" lnSpcReduction="20000"/>
          </a:bodyPr>
          <a:lstStyle/>
          <a:p>
            <a:r>
              <a:rPr lang="en-GB" sz="4200" dirty="0" smtClean="0"/>
              <a:t>Statement </a:t>
            </a:r>
            <a:r>
              <a:rPr lang="en-GB" sz="4200" dirty="0"/>
              <a:t>to go through committees then to University </a:t>
            </a:r>
            <a:r>
              <a:rPr lang="en-GB" sz="4200" dirty="0" smtClean="0"/>
              <a:t>Court</a:t>
            </a:r>
          </a:p>
          <a:p>
            <a:pPr lvl="1"/>
            <a:r>
              <a:rPr lang="en-GB" dirty="0"/>
              <a:t>Continue to ask suppliers about their actions to tackle modern slavery in their supply </a:t>
            </a:r>
            <a:r>
              <a:rPr lang="en-GB" dirty="0" smtClean="0"/>
              <a:t>chains</a:t>
            </a:r>
          </a:p>
          <a:p>
            <a:pPr lvl="1"/>
            <a:r>
              <a:rPr lang="en-GB" dirty="0" smtClean="0"/>
              <a:t>Continue </a:t>
            </a:r>
            <a:r>
              <a:rPr lang="en-GB" dirty="0"/>
              <a:t>to assess and mitigate risks in prioritised procurement </a:t>
            </a:r>
            <a:r>
              <a:rPr lang="en-GB" dirty="0" smtClean="0"/>
              <a:t>categories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cademic </a:t>
            </a:r>
            <a:r>
              <a:rPr lang="en-GB" dirty="0"/>
              <a:t>and student research projects to inform our approach</a:t>
            </a:r>
          </a:p>
          <a:p>
            <a:pPr lvl="1"/>
            <a:r>
              <a:rPr lang="en-GB" dirty="0"/>
              <a:t>Ensure greater awareness of modern slavery </a:t>
            </a:r>
            <a:r>
              <a:rPr lang="en-GB" dirty="0" smtClean="0"/>
              <a:t>risks – training?</a:t>
            </a:r>
          </a:p>
          <a:p>
            <a:pPr lvl="1"/>
            <a:r>
              <a:rPr lang="en-GB" dirty="0" smtClean="0"/>
              <a:t>Develop </a:t>
            </a:r>
            <a:r>
              <a:rPr lang="en-GB" dirty="0"/>
              <a:t>links between our central procurement </a:t>
            </a:r>
            <a:r>
              <a:rPr lang="en-GB" dirty="0" smtClean="0"/>
              <a:t>and HR procedures </a:t>
            </a:r>
            <a:r>
              <a:rPr lang="en-GB" dirty="0"/>
              <a:t>and those undertaken in our International </a:t>
            </a:r>
            <a:r>
              <a:rPr lang="en-GB" dirty="0" smtClean="0"/>
              <a:t>Offices</a:t>
            </a:r>
            <a:endParaRPr lang="en-GB" dirty="0"/>
          </a:p>
          <a:p>
            <a:pPr lvl="1"/>
            <a:r>
              <a:rPr lang="en-GB" dirty="0"/>
              <a:t>Ensure staff and students undertaking overseas partnerships consider potential modern slavery risks and how to mitigate </a:t>
            </a:r>
            <a:r>
              <a:rPr lang="en-GB" dirty="0" smtClean="0"/>
              <a:t>them</a:t>
            </a:r>
          </a:p>
          <a:p>
            <a:r>
              <a:rPr lang="en-GB" sz="4000" b="1" i="1" dirty="0" smtClean="0"/>
              <a:t>How to collaborate across the sector?</a:t>
            </a:r>
            <a:endParaRPr lang="en-GB" sz="4000" b="1" i="1" dirty="0"/>
          </a:p>
        </p:txBody>
      </p:sp>
    </p:spTree>
    <p:extLst>
      <p:ext uri="{BB962C8B-B14F-4D97-AF65-F5344CB8AC3E}">
        <p14:creationId xmlns:p14="http://schemas.microsoft.com/office/powerpoint/2010/main" val="148128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Questions?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j-lt"/>
              </a:rPr>
              <a:t>Liz.Cooper@ed.ac.uk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29" y="2738933"/>
            <a:ext cx="3125620" cy="849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37" y="1542387"/>
            <a:ext cx="1592771" cy="22524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888" y="1542387"/>
            <a:ext cx="1599604" cy="22524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072" y="1542387"/>
            <a:ext cx="1071577" cy="22524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8230" y="1542387"/>
            <a:ext cx="1615960" cy="2252403"/>
          </a:xfrm>
          <a:prstGeom prst="rect">
            <a:avLst/>
          </a:prstGeom>
        </p:spPr>
      </p:pic>
      <p:sp>
        <p:nvSpPr>
          <p:cNvPr id="19" name="Text Placeholder 6"/>
          <p:cNvSpPr txBox="1">
            <a:spLocks/>
          </p:cNvSpPr>
          <p:nvPr/>
        </p:nvSpPr>
        <p:spPr>
          <a:xfrm>
            <a:off x="5310537" y="3896498"/>
            <a:ext cx="6321290" cy="708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+mj-lt"/>
              </a:rPr>
              <a:t>www.ed.ac.uk/sustainability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739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Conflict minerals – University of Edinburgh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Liz Cooper, SRS Research and Policy Manager</a:t>
            </a:r>
          </a:p>
          <a:p>
            <a:r>
              <a:rPr lang="en-GB" sz="2000" dirty="0"/>
              <a:t>EAUC Sustainable Procurement Topic Support Network October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220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conflict minerals?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1660634"/>
            <a:ext cx="11467323" cy="4516329"/>
          </a:xfrm>
        </p:spPr>
        <p:txBody>
          <a:bodyPr>
            <a:normAutofit/>
          </a:bodyPr>
          <a:lstStyle/>
          <a:p>
            <a:r>
              <a:rPr lang="en-GB" dirty="0" smtClean="0"/>
              <a:t>Profits from mining in many parts of </a:t>
            </a:r>
            <a:br>
              <a:rPr lang="en-GB" dirty="0" smtClean="0"/>
            </a:br>
            <a:r>
              <a:rPr lang="en-GB" dirty="0" smtClean="0"/>
              <a:t>world being used to fund armed conflict</a:t>
            </a:r>
          </a:p>
          <a:p>
            <a:r>
              <a:rPr lang="en-GB" dirty="0" smtClean="0"/>
              <a:t>Key example = DRC, 3Ts and G</a:t>
            </a:r>
          </a:p>
          <a:p>
            <a:r>
              <a:rPr lang="en-GB" dirty="0" smtClean="0"/>
              <a:t>Also lithium, cobalt – Central Asia, Latin America…</a:t>
            </a:r>
            <a:endParaRPr lang="en-GB" dirty="0"/>
          </a:p>
          <a:p>
            <a:r>
              <a:rPr lang="en-GB" dirty="0"/>
              <a:t>Regulation – </a:t>
            </a:r>
            <a:r>
              <a:rPr lang="en-GB" dirty="0" smtClean="0"/>
              <a:t>Dodd-Frank Act in US requires transparency on mineral sourcing, new voluntary regulation </a:t>
            </a:r>
            <a:r>
              <a:rPr lang="en-GB" dirty="0"/>
              <a:t>in </a:t>
            </a:r>
            <a:r>
              <a:rPr lang="en-GB" dirty="0" smtClean="0"/>
              <a:t>EU (obligations for smelters and refiners to </a:t>
            </a:r>
            <a:r>
              <a:rPr lang="en-GB" dirty="0"/>
              <a:t>source responsibly -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europa.eu/rapid/press-release_IP-16-2231_en.htm</a:t>
            </a:r>
            <a:r>
              <a:rPr lang="en-GB" dirty="0" smtClean="0"/>
              <a:t>)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002" y="847953"/>
            <a:ext cx="4471890" cy="22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95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Conflict minerals and universities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1660634"/>
            <a:ext cx="11467323" cy="4516329"/>
          </a:xfrm>
        </p:spPr>
        <p:txBody>
          <a:bodyPr>
            <a:normAutofit/>
          </a:bodyPr>
          <a:lstStyle/>
          <a:p>
            <a:r>
              <a:rPr lang="en-GB" dirty="0"/>
              <a:t>ICT</a:t>
            </a:r>
          </a:p>
          <a:p>
            <a:r>
              <a:rPr lang="en-GB" dirty="0"/>
              <a:t>Any electronics e.g. in labs</a:t>
            </a:r>
          </a:p>
          <a:p>
            <a:r>
              <a:rPr lang="en-GB" dirty="0"/>
              <a:t>Raw form minerals in labs?</a:t>
            </a:r>
          </a:p>
          <a:p>
            <a:r>
              <a:rPr lang="en-GB" dirty="0"/>
              <a:t>Vehicles</a:t>
            </a:r>
          </a:p>
          <a:p>
            <a:r>
              <a:rPr lang="en-GB" dirty="0"/>
              <a:t>Light fittings</a:t>
            </a:r>
          </a:p>
          <a:p>
            <a:r>
              <a:rPr lang="en-GB" dirty="0"/>
              <a:t>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346" y="1555529"/>
            <a:ext cx="5822732" cy="43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90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our conflict minerals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1744717"/>
            <a:ext cx="11467323" cy="4432246"/>
          </a:xfrm>
        </p:spPr>
        <p:txBody>
          <a:bodyPr/>
          <a:lstStyle/>
          <a:p>
            <a:r>
              <a:rPr lang="en-GB" dirty="0" smtClean="0"/>
              <a:t>In </a:t>
            </a:r>
            <a:r>
              <a:rPr lang="en-GB" dirty="0"/>
              <a:t>2014: background research/sector engagement, Ethics Forum event</a:t>
            </a:r>
          </a:p>
          <a:p>
            <a:r>
              <a:rPr lang="en-GB" dirty="0"/>
              <a:t>In 2015: Innovative Learning Week workshop (</a:t>
            </a:r>
            <a:r>
              <a:rPr lang="en-GB" dirty="0">
                <a:hlinkClick r:id="rId2"/>
              </a:rPr>
              <a:t>http://bloodyphone.tumblr.com/</a:t>
            </a:r>
            <a:r>
              <a:rPr lang="en-GB" dirty="0"/>
              <a:t> ), iterative policy </a:t>
            </a:r>
            <a:r>
              <a:rPr lang="en-GB" dirty="0" smtClean="0"/>
              <a:t>development</a:t>
            </a:r>
          </a:p>
          <a:p>
            <a:r>
              <a:rPr lang="en-GB" dirty="0" smtClean="0"/>
              <a:t>2015: SRS </a:t>
            </a:r>
            <a:r>
              <a:rPr lang="en-GB" dirty="0"/>
              <a:t>Department, Procurement Office, EUSA and academics worked together to develop </a:t>
            </a:r>
            <a:r>
              <a:rPr lang="en-GB" dirty="0" smtClean="0"/>
              <a:t>policy</a:t>
            </a:r>
          </a:p>
          <a:p>
            <a:r>
              <a:rPr lang="en-GB" dirty="0" smtClean="0"/>
              <a:t>February 2016: policy published after committee approval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275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UoE Conflict Minerals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1639614"/>
            <a:ext cx="11467323" cy="4537349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Public commitment to continuing </a:t>
            </a:r>
            <a:r>
              <a:rPr lang="en-GB" dirty="0"/>
              <a:t>to work collaboratively to eradicate conflict minerals from the goods </a:t>
            </a:r>
            <a:r>
              <a:rPr lang="en-GB" dirty="0" smtClean="0"/>
              <a:t>the University buys through:</a:t>
            </a:r>
          </a:p>
          <a:p>
            <a:pPr lvl="1"/>
            <a:r>
              <a:rPr lang="en-GB" dirty="0" smtClean="0"/>
              <a:t>Working to get conflict minerals questions in tenders; embedding issue in contract management</a:t>
            </a:r>
          </a:p>
          <a:p>
            <a:pPr lvl="1"/>
            <a:r>
              <a:rPr lang="en-GB" dirty="0" smtClean="0"/>
              <a:t>Awareness-raising re individual purchases</a:t>
            </a:r>
          </a:p>
          <a:p>
            <a:pPr lvl="1"/>
            <a:r>
              <a:rPr lang="en-GB" dirty="0" smtClean="0"/>
              <a:t>Academic and student research</a:t>
            </a:r>
          </a:p>
          <a:p>
            <a:pPr lvl="1"/>
            <a:r>
              <a:rPr lang="en-GB" dirty="0" smtClean="0"/>
              <a:t>Collaboration with sector</a:t>
            </a:r>
            <a:endParaRPr lang="en-GB" dirty="0"/>
          </a:p>
          <a:p>
            <a:r>
              <a:rPr lang="en-GB" dirty="0"/>
              <a:t>Available at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www.ed.ac.uk/about/sustainability/about/programmes/fairness-trade-sustainable-procurement/conflict-minerals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Response – media, other organisations, senior staff…</a:t>
            </a:r>
          </a:p>
          <a:p>
            <a:r>
              <a:rPr lang="en-GB" dirty="0"/>
              <a:t>Awareness raising impact important</a:t>
            </a:r>
          </a:p>
        </p:txBody>
      </p:sp>
    </p:spTree>
    <p:extLst>
      <p:ext uri="{BB962C8B-B14F-4D97-AF65-F5344CB8AC3E}">
        <p14:creationId xmlns:p14="http://schemas.microsoft.com/office/powerpoint/2010/main" val="206897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areas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5967" y="799904"/>
            <a:ext cx="11661833" cy="6058096"/>
          </a:xfrm>
        </p:spPr>
      </p:pic>
    </p:spTree>
    <p:extLst>
      <p:ext uri="{BB962C8B-B14F-4D97-AF65-F5344CB8AC3E}">
        <p14:creationId xmlns:p14="http://schemas.microsoft.com/office/powerpoint/2010/main" val="1984686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re conflict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1650124"/>
            <a:ext cx="11467323" cy="4526839"/>
          </a:xfrm>
        </p:spPr>
        <p:txBody>
          <a:bodyPr/>
          <a:lstStyle/>
          <a:p>
            <a:r>
              <a:rPr lang="en-GB" dirty="0"/>
              <a:t>Ongoing research – academics, </a:t>
            </a:r>
            <a:r>
              <a:rPr lang="en-GB" dirty="0" smtClean="0"/>
              <a:t>students</a:t>
            </a:r>
          </a:p>
          <a:p>
            <a:r>
              <a:rPr lang="en-GB" dirty="0" smtClean="0"/>
              <a:t>Further engagement with suppliers and consortia</a:t>
            </a:r>
            <a:endParaRPr lang="en-GB" dirty="0"/>
          </a:p>
          <a:p>
            <a:r>
              <a:rPr lang="en-GB" dirty="0"/>
              <a:t>Further events and campaigns, and embedding in training</a:t>
            </a:r>
          </a:p>
          <a:p>
            <a:r>
              <a:rPr lang="en-GB" b="1" i="1" dirty="0"/>
              <a:t>Collaboration with the sector? How?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449610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modern slavery?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1608084"/>
            <a:ext cx="11467323" cy="45688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Increasing visibility of the issue in media and </a:t>
            </a:r>
            <a:r>
              <a:rPr lang="en-GB" dirty="0" smtClean="0"/>
              <a:t>research</a:t>
            </a:r>
          </a:p>
          <a:p>
            <a:r>
              <a:rPr lang="en-GB" dirty="0"/>
              <a:t>E</a:t>
            </a:r>
            <a:r>
              <a:rPr lang="en-GB" dirty="0" smtClean="0"/>
              <a:t>stimated </a:t>
            </a:r>
            <a:r>
              <a:rPr lang="en-GB" dirty="0"/>
              <a:t>11,700 people living in modern slavery in the United Kingdom in 2016 and 45.8 million around the </a:t>
            </a:r>
            <a:r>
              <a:rPr lang="en-GB" dirty="0" smtClean="0"/>
              <a:t>world (Global Slavery Index)</a:t>
            </a:r>
            <a:endParaRPr lang="en-GB" dirty="0"/>
          </a:p>
          <a:p>
            <a:r>
              <a:rPr lang="en-GB" dirty="0"/>
              <a:t>UK Modern Slavery Act</a:t>
            </a:r>
          </a:p>
          <a:p>
            <a:r>
              <a:rPr lang="en-GB" dirty="0"/>
              <a:t>Sustainable Procurement duty</a:t>
            </a:r>
          </a:p>
          <a:p>
            <a:r>
              <a:rPr lang="en-GB" dirty="0"/>
              <a:t>Extension of ongoing work on SRS issues in procurement, from fair trade to workers’ rights…</a:t>
            </a:r>
          </a:p>
        </p:txBody>
      </p:sp>
    </p:spTree>
    <p:extLst>
      <p:ext uri="{BB962C8B-B14F-4D97-AF65-F5344CB8AC3E}">
        <p14:creationId xmlns:p14="http://schemas.microsoft.com/office/powerpoint/2010/main" val="1512178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Modern Slavery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1597572"/>
            <a:ext cx="11467323" cy="4579391"/>
          </a:xfrm>
        </p:spPr>
        <p:txBody>
          <a:bodyPr>
            <a:normAutofit/>
          </a:bodyPr>
          <a:lstStyle/>
          <a:p>
            <a:r>
              <a:rPr lang="en-GB" dirty="0"/>
              <a:t>Definition includes: slavery/servitude, forced labour, human trafficking, bonded labour</a:t>
            </a:r>
          </a:p>
          <a:p>
            <a:r>
              <a:rPr lang="en-GB" dirty="0"/>
              <a:t>Requirements of Act</a:t>
            </a:r>
          </a:p>
          <a:p>
            <a:pPr lvl="1"/>
            <a:r>
              <a:rPr lang="en-GB" dirty="0"/>
              <a:t>Commercial organisations with turnover of more than £36 million/annum must publish an annual statement outlining actions taken (in own business and in supply chains), on front page of website</a:t>
            </a:r>
          </a:p>
          <a:p>
            <a:pPr lvl="1"/>
            <a:r>
              <a:rPr lang="en-GB" dirty="0"/>
              <a:t>Applies to financial years starting on/after 1</a:t>
            </a:r>
            <a:r>
              <a:rPr lang="en-GB" baseline="30000" dirty="0"/>
              <a:t>st</a:t>
            </a:r>
            <a:r>
              <a:rPr lang="en-GB" dirty="0"/>
              <a:t> April 2016</a:t>
            </a:r>
          </a:p>
          <a:p>
            <a:r>
              <a:rPr lang="en-GB" dirty="0"/>
              <a:t>Applicable to universities too if over threshold</a:t>
            </a:r>
          </a:p>
        </p:txBody>
      </p:sp>
    </p:spTree>
    <p:extLst>
      <p:ext uri="{BB962C8B-B14F-4D97-AF65-F5344CB8AC3E}">
        <p14:creationId xmlns:p14="http://schemas.microsoft.com/office/powerpoint/2010/main" val="1215013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Risks that could affect a university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u="sng" dirty="0" smtClean="0"/>
              <a:t>In global supply chains </a:t>
            </a:r>
            <a:r>
              <a:rPr lang="en-GB" dirty="0" smtClean="0"/>
              <a:t>– numerous reports of seafood industry slavery e.g. Thailand prawns</a:t>
            </a:r>
          </a:p>
          <a:p>
            <a:r>
              <a:rPr lang="en-GB" u="sng" dirty="0" smtClean="0"/>
              <a:t>In local area </a:t>
            </a:r>
            <a:r>
              <a:rPr lang="en-GB" dirty="0" smtClean="0"/>
              <a:t>– numerous reports of forced migrant labour in UK agriculture e.g. Kent apples</a:t>
            </a:r>
          </a:p>
          <a:p>
            <a:r>
              <a:rPr lang="en-GB" u="sng" dirty="0" smtClean="0"/>
              <a:t>In disposal </a:t>
            </a:r>
            <a:r>
              <a:rPr lang="en-GB" dirty="0" smtClean="0"/>
              <a:t>- risk in picking lines in UK for waste disposal/recycling – migrant labour</a:t>
            </a:r>
          </a:p>
          <a:p>
            <a:r>
              <a:rPr lang="en-GB" u="sng" dirty="0" smtClean="0"/>
              <a:t>In our international offices/collaborations </a:t>
            </a:r>
            <a:r>
              <a:rPr lang="en-GB" dirty="0" smtClean="0"/>
              <a:t>– risk among local staff, construction overseas…</a:t>
            </a:r>
          </a:p>
          <a:p>
            <a:r>
              <a:rPr lang="en-GB" u="sng" dirty="0" smtClean="0"/>
              <a:t>Particular risks where: </a:t>
            </a:r>
            <a:r>
              <a:rPr lang="en-GB" dirty="0" smtClean="0"/>
              <a:t>migrant labour, agency work, low skilled work, informal labour, temporary/seasonal work, in countries where labour regulation lacking/not enforced, conflict zones, where cultural acceptance of slavery </a:t>
            </a:r>
          </a:p>
          <a:p>
            <a:r>
              <a:rPr lang="en-GB" dirty="0" smtClean="0"/>
              <a:t>Not just legal requirement but social responsibility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66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392382"/>
            <a:ext cx="5646577" cy="134042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Thai seafood slavery and trafficking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32609"/>
            <a:ext cx="5668346" cy="192231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UK agriculture – migrant workers in bonded labour from Eastern Europe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t="7691" r="33968" b="9682"/>
          <a:stretch/>
        </p:blipFill>
        <p:spPr bwMode="auto">
          <a:xfrm>
            <a:off x="2774371" y="2691765"/>
            <a:ext cx="3259713" cy="344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11034" r="40410" b="4737"/>
          <a:stretch/>
        </p:blipFill>
        <p:spPr bwMode="auto">
          <a:xfrm>
            <a:off x="8925790" y="2591183"/>
            <a:ext cx="2827173" cy="331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4380" y="5135281"/>
            <a:ext cx="2357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http://www.telegraph.co.uk/sponsored/lifestyle/modern-slavery-britain/11134160/forced-agriculture-work-uk.html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282" y="4996781"/>
            <a:ext cx="2067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http://www.theguardian.com/global-development/2016/feb/25/slavery-trafficking-thai-fishing-industry-environmental-justice-foundation</a:t>
            </a:r>
          </a:p>
        </p:txBody>
      </p:sp>
    </p:spTree>
    <p:extLst>
      <p:ext uri="{BB962C8B-B14F-4D97-AF65-F5344CB8AC3E}">
        <p14:creationId xmlns:p14="http://schemas.microsoft.com/office/powerpoint/2010/main" val="3462653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051" y="1389207"/>
            <a:ext cx="5646577" cy="13228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Human trafficking in a Scottish hotel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3763" y="1311569"/>
            <a:ext cx="5668346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Modern slavery in Malaysian electronics factories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t="7789" r="39171" b="5489"/>
          <a:stretch/>
        </p:blipFill>
        <p:spPr bwMode="auto">
          <a:xfrm>
            <a:off x="2327563" y="2078182"/>
            <a:ext cx="3605645" cy="410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464" y="5247409"/>
            <a:ext cx="179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http://www.bbc.co.uk/news/uk-scotland-glasgow-west-33653553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6" t="6980" r="33928" b="11382"/>
          <a:stretch/>
        </p:blipFill>
        <p:spPr bwMode="auto">
          <a:xfrm>
            <a:off x="8603673" y="2649682"/>
            <a:ext cx="3221182" cy="33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3536" y="4826122"/>
            <a:ext cx="1984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http://www.theguardian.com/global-development/2014/sep/17/modern-day-slavery-malaysia-electronics-industry</a:t>
            </a:r>
          </a:p>
        </p:txBody>
      </p:sp>
    </p:spTree>
    <p:extLst>
      <p:ext uri="{BB962C8B-B14F-4D97-AF65-F5344CB8AC3E}">
        <p14:creationId xmlns:p14="http://schemas.microsoft.com/office/powerpoint/2010/main" val="195481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614" y="1358034"/>
            <a:ext cx="5646577" cy="1447511"/>
          </a:xfrm>
        </p:spPr>
        <p:txBody>
          <a:bodyPr/>
          <a:lstStyle/>
          <a:p>
            <a:r>
              <a:rPr lang="en-GB" dirty="0"/>
              <a:t>Child labour in Pakistan making surgical instruments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7313" y="5211475"/>
            <a:ext cx="4457701" cy="887990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And many more…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14574" r="32282" b="4502"/>
          <a:stretch/>
        </p:blipFill>
        <p:spPr bwMode="auto">
          <a:xfrm>
            <a:off x="2701636" y="2680855"/>
            <a:ext cx="3096492" cy="341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682" y="5195455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http://www.scotsman.com/news/outcry-at-child-labour-behind-surgical-tools-1-2386196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751" y="365126"/>
            <a:ext cx="3832071" cy="33955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37115" y="3763964"/>
            <a:ext cx="5646577" cy="1447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Eastern European workers paid £1/hour in West Midlands recycling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0621" y="243177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http://www.ciwm-journal.co.uk/police-raid-recycling-firms-three-arrested-slavery-probe/</a:t>
            </a:r>
          </a:p>
        </p:txBody>
      </p:sp>
    </p:spTree>
    <p:extLst>
      <p:ext uri="{BB962C8B-B14F-4D97-AF65-F5344CB8AC3E}">
        <p14:creationId xmlns:p14="http://schemas.microsoft.com/office/powerpoint/2010/main" val="2821573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UoE approach in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Preliminary research on risk factors, high risk areas, scope of relevance to university practices</a:t>
            </a:r>
          </a:p>
          <a:p>
            <a:r>
              <a:rPr lang="en-GB" dirty="0"/>
              <a:t>Stakeholder workshop May </a:t>
            </a:r>
            <a:r>
              <a:rPr lang="en-GB" dirty="0" smtClean="0"/>
              <a:t>2016</a:t>
            </a:r>
            <a:endParaRPr lang="en-GB" dirty="0"/>
          </a:p>
          <a:p>
            <a:r>
              <a:rPr lang="en-GB" dirty="0"/>
              <a:t>Small working group to draft statement including action plan</a:t>
            </a:r>
          </a:p>
          <a:p>
            <a:r>
              <a:rPr lang="en-GB" dirty="0"/>
              <a:t>Research briefing commissioned</a:t>
            </a:r>
          </a:p>
          <a:p>
            <a:r>
              <a:rPr lang="en-GB" dirty="0"/>
              <a:t>Ensuring modern slavery embedded in SPPT assessment work</a:t>
            </a:r>
          </a:p>
        </p:txBody>
      </p:sp>
    </p:spTree>
    <p:extLst>
      <p:ext uri="{BB962C8B-B14F-4D97-AF65-F5344CB8AC3E}">
        <p14:creationId xmlns:p14="http://schemas.microsoft.com/office/powerpoint/2010/main" val="2211876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C ONLY Departmental presentation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00B0F0"/>
      </a:accent2>
      <a:accent3>
        <a:srgbClr val="8ACB99"/>
      </a:accent3>
      <a:accent4>
        <a:srgbClr val="2C6D7A"/>
      </a:accent4>
      <a:accent5>
        <a:srgbClr val="D51F35"/>
      </a:accent5>
      <a:accent6>
        <a:srgbClr val="A37353"/>
      </a:accent6>
      <a:hlink>
        <a:srgbClr val="00B0F0"/>
      </a:hlink>
      <a:folHlink>
        <a:srgbClr val="8ACB9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9C2EEC99-2EC3-4FA8-8A59-5E6623B5EF7A}" vid="{EF93EC4F-BA83-4FE8-AC78-B0438F7D56EC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timistic blue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9C2EEC99-2EC3-4FA8-8A59-5E6623B5EF7A}" vid="{F8E26C82-DEEF-4445-BA87-F5F8BA31CCE9}"/>
    </a:ext>
  </a:extLst>
</a:theme>
</file>

<file path=ppt/theme/theme3.xml><?xml version="1.0" encoding="utf-8"?>
<a:theme xmlns:a="http://schemas.openxmlformats.org/drawingml/2006/main" name="Nearly black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9C2EEC99-2EC3-4FA8-8A59-5E6623B5EF7A}" vid="{A9734C24-E45E-4C65-94DE-330D089CBF92}"/>
    </a:ext>
  </a:extLst>
</a:theme>
</file>

<file path=ppt/theme/theme4.xml><?xml version="1.0" encoding="utf-8"?>
<a:theme xmlns:a="http://schemas.openxmlformats.org/drawingml/2006/main" name="Energy red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9C2EEC99-2EC3-4FA8-8A59-5E6623B5EF7A}" vid="{568291BC-2C8C-4DF5-830A-93E7B16035B4}"/>
    </a:ext>
  </a:extLst>
</a:theme>
</file>

<file path=ppt/theme/theme5.xml><?xml version="1.0" encoding="utf-8"?>
<a:theme xmlns:a="http://schemas.openxmlformats.org/drawingml/2006/main" name="Food green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9C2EEC99-2EC3-4FA8-8A59-5E6623B5EF7A}" vid="{540C1F0D-C1CF-4C93-BCD6-1621CEF949EA}"/>
    </a:ext>
  </a:extLst>
</a:theme>
</file>

<file path=ppt/theme/theme6.xml><?xml version="1.0" encoding="utf-8"?>
<a:theme xmlns:a="http://schemas.openxmlformats.org/drawingml/2006/main" name="Serious turquoise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SRS 2015">
      <a:majorFont>
        <a:latin typeface="Lato Hairline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9C2EEC99-2EC3-4FA8-8A59-5E6623B5EF7A}" vid="{D20A59C2-D5BD-456C-81BA-4C687D15C089}"/>
    </a:ext>
  </a:extLst>
</a:theme>
</file>

<file path=ppt/theme/theme7.xml><?xml version="1.0" encoding="utf-8"?>
<a:theme xmlns:a="http://schemas.openxmlformats.org/drawingml/2006/main" name="Travel blue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9C2EEC99-2EC3-4FA8-8A59-5E6623B5EF7A}" vid="{48F3FFEC-5118-4B22-9080-80C226F32E62}"/>
    </a:ext>
  </a:extLst>
</a:theme>
</file>

<file path=ppt/theme/theme8.xml><?xml version="1.0" encoding="utf-8"?>
<a:theme xmlns:a="http://schemas.openxmlformats.org/drawingml/2006/main" name="Awards gold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SRS 2015">
      <a:majorFont>
        <a:latin typeface="Lato Hairline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9C2EEC99-2EC3-4FA8-8A59-5E6623B5EF7A}" vid="{AF5DC4AA-F182-47D4-A5F8-558A8C953054}"/>
    </a:ext>
  </a:extLst>
</a:theme>
</file>

<file path=ppt/theme/theme9.xml><?xml version="1.0" encoding="utf-8"?>
<a:theme xmlns:a="http://schemas.openxmlformats.org/drawingml/2006/main" name="Awards bronze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SRS 2015">
      <a:majorFont>
        <a:latin typeface="Lato Hairline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9C2EEC99-2EC3-4FA8-8A59-5E6623B5EF7A}" vid="{58276B20-3FCA-4A95-821B-613837FFFE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PC ONLY Departmental presentation</Template>
  <TotalTime>236</TotalTime>
  <Words>852</Words>
  <Application>Microsoft Office PowerPoint</Application>
  <PresentationFormat>Custom</PresentationFormat>
  <Paragraphs>120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Roboto thin</vt:lpstr>
      <vt:lpstr>Roboto light</vt:lpstr>
      <vt:lpstr>PC ONLY Departmental presentation</vt:lpstr>
      <vt:lpstr>Optimistic blue</vt:lpstr>
      <vt:lpstr>Nearly black</vt:lpstr>
      <vt:lpstr>Energy red</vt:lpstr>
      <vt:lpstr>Food green</vt:lpstr>
      <vt:lpstr>Serious turquoise</vt:lpstr>
      <vt:lpstr>Travel blue</vt:lpstr>
      <vt:lpstr>Awards gold</vt:lpstr>
      <vt:lpstr>Awards bronze</vt:lpstr>
      <vt:lpstr>Modern Slavery – University of Edinburgh approach</vt:lpstr>
      <vt:lpstr>Working areas</vt:lpstr>
      <vt:lpstr>Why modern slavery?</vt:lpstr>
      <vt:lpstr>UK Modern Slavery Act</vt:lpstr>
      <vt:lpstr>Risks that could affect a university</vt:lpstr>
      <vt:lpstr>Examples</vt:lpstr>
      <vt:lpstr>Examples</vt:lpstr>
      <vt:lpstr>Examples</vt:lpstr>
      <vt:lpstr>UoE approach in 2016</vt:lpstr>
      <vt:lpstr>Stakeholder workshop</vt:lpstr>
      <vt:lpstr>Working group – drafting the statement</vt:lpstr>
      <vt:lpstr>Research briefing for universities</vt:lpstr>
      <vt:lpstr>Next steps</vt:lpstr>
      <vt:lpstr>Questions?</vt:lpstr>
      <vt:lpstr>Conflict minerals – University of Edinburgh approach</vt:lpstr>
      <vt:lpstr>Why conflict minerals?</vt:lpstr>
      <vt:lpstr>Conflict minerals and universities</vt:lpstr>
      <vt:lpstr>Developing our conflict minerals policy</vt:lpstr>
      <vt:lpstr>UoE Conflict Minerals Policy</vt:lpstr>
      <vt:lpstr>Next steps re conflict minerals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Liz Cooper</dc:creator>
  <cp:lastModifiedBy>rpetford</cp:lastModifiedBy>
  <cp:revision>29</cp:revision>
  <cp:lastPrinted>2015-07-13T16:51:53Z</cp:lastPrinted>
  <dcterms:created xsi:type="dcterms:W3CDTF">2016-04-27T08:56:07Z</dcterms:created>
  <dcterms:modified xsi:type="dcterms:W3CDTF">2016-09-30T11:29:46Z</dcterms:modified>
</cp:coreProperties>
</file>