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5"/>
  </p:notesMasterIdLst>
  <p:sldIdLst>
    <p:sldId id="273" r:id="rId2"/>
    <p:sldId id="267" r:id="rId3"/>
    <p:sldId id="278" r:id="rId4"/>
    <p:sldId id="283" r:id="rId5"/>
    <p:sldId id="276" r:id="rId6"/>
    <p:sldId id="279" r:id="rId7"/>
    <p:sldId id="280" r:id="rId8"/>
    <p:sldId id="281" r:id="rId9"/>
    <p:sldId id="284" r:id="rId10"/>
    <p:sldId id="285" r:id="rId11"/>
    <p:sldId id="286" r:id="rId12"/>
    <p:sldId id="282" r:id="rId13"/>
    <p:sldId id="269" r:id="rId14"/>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7" userDrawn="1">
          <p15:clr>
            <a:srgbClr val="A4A3A4"/>
          </p15:clr>
        </p15:guide>
        <p15:guide id="3" pos="3231" userDrawn="1">
          <p15:clr>
            <a:srgbClr val="A4A3A4"/>
          </p15:clr>
        </p15:guide>
        <p15:guide id="4" orient="horz" pos="1519" userDrawn="1">
          <p15:clr>
            <a:srgbClr val="A4A3A4"/>
          </p15:clr>
        </p15:guide>
        <p15:guide id="5" orient="horz" pos="18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6A"/>
    <a:srgbClr val="68A8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1"/>
    <p:restoredTop sz="94653"/>
  </p:normalViewPr>
  <p:slideViewPr>
    <p:cSldViewPr snapToGrid="0" snapToObjects="1">
      <p:cViewPr varScale="1">
        <p:scale>
          <a:sx n="70" d="100"/>
          <a:sy n="70" d="100"/>
        </p:scale>
        <p:origin x="132" y="60"/>
      </p:cViewPr>
      <p:guideLst>
        <p:guide orient="horz" pos="2381"/>
        <p:guide pos="3367"/>
        <p:guide pos="3231"/>
        <p:guide orient="horz" pos="1519"/>
        <p:guide orient="horz" pos="1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A0386-C300-4DBD-AFEE-DCE0D3AE1DFF}" type="datetimeFigureOut">
              <a:rPr lang="en-GB" smtClean="0"/>
              <a:t>06/10/2020</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162DA-7FA5-49E9-A11E-D089C6F0288D}" type="slidenum">
              <a:rPr lang="en-GB" smtClean="0"/>
              <a:t>‹#›</a:t>
            </a:fld>
            <a:endParaRPr lang="en-GB"/>
          </a:p>
        </p:txBody>
      </p:sp>
    </p:spTree>
    <p:extLst>
      <p:ext uri="{BB962C8B-B14F-4D97-AF65-F5344CB8AC3E}">
        <p14:creationId xmlns:p14="http://schemas.microsoft.com/office/powerpoint/2010/main" val="69969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My name is Graham Kerr and I principal policy officer for SEPA.</a:t>
            </a:r>
          </a:p>
          <a:p>
            <a:r>
              <a:rPr lang="en-GB" altLang="en-US" dirty="0" smtClean="0">
                <a:latin typeface="Arial" panose="020B0604020202020204" pitchFamily="34" charset="0"/>
              </a:rPr>
              <a:t>I am part of SEPAs recently started project team working on the Deposit Return Scheme for Scotland.  In May the regulations were passed by the Scottish Parliament. </a:t>
            </a:r>
          </a:p>
          <a:p>
            <a:r>
              <a:rPr lang="en-GB" altLang="en-US" dirty="0" smtClean="0">
                <a:latin typeface="Arial" panose="020B0604020202020204" pitchFamily="34" charset="0"/>
              </a:rPr>
              <a:t>In a nutshell, consumers will pay a deposit when they purchase a drink, and when they return the empty container for recycling the deposit will be refunded.  </a:t>
            </a:r>
          </a:p>
          <a:p>
            <a:r>
              <a:rPr lang="en-GB" altLang="en-US" dirty="0" smtClean="0">
                <a:latin typeface="Arial" panose="020B0604020202020204" pitchFamily="34" charset="0"/>
              </a:rPr>
              <a:t>The aim of the </a:t>
            </a:r>
            <a:r>
              <a:rPr lang="en-GB" altLang="en-US" dirty="0" err="1" smtClean="0">
                <a:latin typeface="Arial" panose="020B0604020202020204" pitchFamily="34" charset="0"/>
              </a:rPr>
              <a:t>Regs</a:t>
            </a:r>
            <a:r>
              <a:rPr lang="en-GB" altLang="en-US" dirty="0" smtClean="0">
                <a:latin typeface="Arial" panose="020B0604020202020204" pitchFamily="34" charset="0"/>
              </a:rPr>
              <a:t> is to decrease climate change emissions, and to decrease litter.</a:t>
            </a:r>
          </a:p>
          <a:p>
            <a:endParaRPr lang="en-GB" altLang="en-US" dirty="0" smtClean="0">
              <a:latin typeface="Arial" panose="020B0604020202020204" pitchFamily="34" charset="0"/>
            </a:endParaRPr>
          </a:p>
          <a:p>
            <a:r>
              <a:rPr lang="en-GB" altLang="en-US" dirty="0" smtClean="0">
                <a:latin typeface="Arial" panose="020B0604020202020204" pitchFamily="34" charset="0"/>
              </a:rPr>
              <a:t>45 countries and territories run Similar schemes and for example in Sweden and Denmark and have achieved more than 90% recycling rates for drinks containers.</a:t>
            </a:r>
          </a:p>
        </p:txBody>
      </p:sp>
      <p:sp>
        <p:nvSpPr>
          <p:cNvPr id="4" name="Slide Number Placeholder 3"/>
          <p:cNvSpPr>
            <a:spLocks noGrp="1"/>
          </p:cNvSpPr>
          <p:nvPr>
            <p:ph type="sldNum" sz="quarter" idx="10"/>
          </p:nvPr>
        </p:nvSpPr>
        <p:spPr/>
        <p:txBody>
          <a:bodyPr/>
          <a:lstStyle/>
          <a:p>
            <a:fld id="{CF1162DA-7FA5-49E9-A11E-D089C6F0288D}" type="slidenum">
              <a:rPr lang="en-GB" smtClean="0"/>
              <a:t>2</a:t>
            </a:fld>
            <a:endParaRPr lang="en-GB"/>
          </a:p>
        </p:txBody>
      </p:sp>
    </p:spTree>
    <p:extLst>
      <p:ext uri="{BB962C8B-B14F-4D97-AF65-F5344CB8AC3E}">
        <p14:creationId xmlns:p14="http://schemas.microsoft.com/office/powerpoint/2010/main" val="408142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So – just to run through the basic features of the scheme.</a:t>
            </a:r>
          </a:p>
          <a:p>
            <a:r>
              <a:rPr lang="en-GB" altLang="en-US" dirty="0" smtClean="0">
                <a:latin typeface="Arial" panose="020B0604020202020204" pitchFamily="34" charset="0"/>
              </a:rPr>
              <a:t>What is included – any drink container made of PET, plastic or glass; between 50ml and 3l in size.  There are no exemptions based on the contents.  We estimate around 1.2bn of these POM in Scotland each year.   </a:t>
            </a:r>
          </a:p>
          <a:p>
            <a:r>
              <a:rPr lang="en-GB" altLang="en-US" dirty="0" smtClean="0">
                <a:latin typeface="Arial" panose="020B0604020202020204" pitchFamily="34" charset="0"/>
              </a:rPr>
              <a:t>The deposit level is set at 20p (it’s a flat rate per item of any type)</a:t>
            </a:r>
          </a:p>
          <a:p>
            <a:r>
              <a:rPr lang="en-GB" altLang="en-US" dirty="0" smtClean="0">
                <a:latin typeface="Arial" panose="020B0604020202020204" pitchFamily="34" charset="0"/>
              </a:rPr>
              <a:t>Consumers can return containers to any retailer (there will be limited exemptions available; and the opportunity for community groups / schools </a:t>
            </a:r>
            <a:r>
              <a:rPr lang="en-GB" altLang="en-US" dirty="0" err="1" smtClean="0">
                <a:latin typeface="Arial" panose="020B0604020202020204" pitchFamily="34" charset="0"/>
              </a:rPr>
              <a:t>etc</a:t>
            </a:r>
            <a:r>
              <a:rPr lang="en-GB" altLang="en-US" dirty="0" smtClean="0">
                <a:latin typeface="Arial" panose="020B0604020202020204" pitchFamily="34" charset="0"/>
              </a:rPr>
              <a:t> to set up as a return point if they want).</a:t>
            </a:r>
          </a:p>
          <a:p>
            <a:r>
              <a:rPr lang="en-GB" altLang="en-US" dirty="0" smtClean="0">
                <a:latin typeface="Arial" panose="020B0604020202020204" pitchFamily="34" charset="0"/>
              </a:rPr>
              <a:t>It’s a form of producer responsibility.  Producers will have to organise and pay for the operation of the scheme.  And they are legally obligated to meet recycling targets – 90% by year 3 of operation. 76,000 extra tonnes of recycling a year</a:t>
            </a:r>
          </a:p>
          <a:p>
            <a:r>
              <a:rPr lang="en-GB" altLang="en-US" dirty="0" smtClean="0">
                <a:latin typeface="Arial" panose="020B0604020202020204" pitchFamily="34" charset="0"/>
              </a:rPr>
              <a:t>So who is a producer? Any brand owner in the UK.  If </a:t>
            </a:r>
            <a:r>
              <a:rPr lang="en-GB" altLang="en-US" dirty="0" err="1" smtClean="0">
                <a:latin typeface="Arial" panose="020B0604020202020204" pitchFamily="34" charset="0"/>
              </a:rPr>
              <a:t>outwith</a:t>
            </a:r>
            <a:r>
              <a:rPr lang="en-GB" altLang="en-US" dirty="0" smtClean="0">
                <a:latin typeface="Arial" panose="020B0604020202020204" pitchFamily="34" charset="0"/>
              </a:rPr>
              <a:t> the UK then it is the importer that has the obligation.  We estimate there are around 4100 producers.  </a:t>
            </a:r>
          </a:p>
          <a:p>
            <a:r>
              <a:rPr lang="en-GB" altLang="en-US" dirty="0" smtClean="0">
                <a:latin typeface="Arial" panose="020B0604020202020204" pitchFamily="34" charset="0"/>
              </a:rPr>
              <a:t>The go-live date is 1 July 2022.  Which sounds like it’s a long time away, but there is a lot to do to get ready.  </a:t>
            </a:r>
          </a:p>
          <a:p>
            <a:r>
              <a:rPr lang="en-GB" altLang="en-US" dirty="0" smtClean="0">
                <a:latin typeface="Arial" panose="020B0604020202020204" pitchFamily="34" charset="0"/>
              </a:rPr>
              <a:t>SEPA is the enforcement authority, and we are setting up a new regulatory function.  </a:t>
            </a:r>
          </a:p>
        </p:txBody>
      </p:sp>
      <p:sp>
        <p:nvSpPr>
          <p:cNvPr id="4" name="Slide Number Placeholder 3"/>
          <p:cNvSpPr>
            <a:spLocks noGrp="1"/>
          </p:cNvSpPr>
          <p:nvPr>
            <p:ph type="sldNum" sz="quarter" idx="10"/>
          </p:nvPr>
        </p:nvSpPr>
        <p:spPr/>
        <p:txBody>
          <a:bodyPr/>
          <a:lstStyle/>
          <a:p>
            <a:fld id="{CF1162DA-7FA5-49E9-A11E-D089C6F0288D}" type="slidenum">
              <a:rPr lang="en-GB" smtClean="0"/>
              <a:t>3</a:t>
            </a:fld>
            <a:endParaRPr lang="en-GB"/>
          </a:p>
        </p:txBody>
      </p:sp>
    </p:spTree>
    <p:extLst>
      <p:ext uri="{BB962C8B-B14F-4D97-AF65-F5344CB8AC3E}">
        <p14:creationId xmlns:p14="http://schemas.microsoft.com/office/powerpoint/2010/main" val="267117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So who is going to be involved in the scheme</a:t>
            </a:r>
          </a:p>
          <a:p>
            <a:r>
              <a:rPr lang="en-GB" altLang="en-US" b="1" dirty="0" smtClean="0">
                <a:latin typeface="Arial" panose="020B0604020202020204" pitchFamily="34" charset="0"/>
              </a:rPr>
              <a:t>Scottish Government: </a:t>
            </a:r>
            <a:r>
              <a:rPr lang="en-GB" altLang="en-US" dirty="0" smtClean="0">
                <a:latin typeface="Arial" panose="020B0604020202020204" pitchFamily="34" charset="0"/>
              </a:rPr>
              <a:t>set the regulations and the targets to improve</a:t>
            </a:r>
          </a:p>
          <a:p>
            <a:r>
              <a:rPr lang="en-GB" altLang="en-US" b="1" dirty="0" smtClean="0">
                <a:latin typeface="Arial" panose="020B0604020202020204" pitchFamily="34" charset="0"/>
              </a:rPr>
              <a:t>Zero Waste Scotland: </a:t>
            </a:r>
            <a:r>
              <a:rPr lang="en-GB" altLang="en-US" dirty="0" smtClean="0">
                <a:latin typeface="Arial" panose="020B0604020202020204" pitchFamily="34" charset="0"/>
              </a:rPr>
              <a:t>providing support and advice with regard to implementation of the regulations</a:t>
            </a:r>
          </a:p>
          <a:p>
            <a:r>
              <a:rPr lang="en-GB" altLang="en-US" b="1" dirty="0" smtClean="0">
                <a:latin typeface="Arial" panose="020B0604020202020204" pitchFamily="34" charset="0"/>
              </a:rPr>
              <a:t>SEPA: </a:t>
            </a:r>
            <a:r>
              <a:rPr lang="en-GB" altLang="en-US" dirty="0" smtClean="0">
                <a:latin typeface="Arial" panose="020B0604020202020204" pitchFamily="34" charset="0"/>
              </a:rPr>
              <a:t>will be the enforcement authority of the new regulations</a:t>
            </a:r>
          </a:p>
          <a:p>
            <a:r>
              <a:rPr lang="en-GB" altLang="en-US" b="1" dirty="0" smtClean="0">
                <a:latin typeface="Arial" panose="020B0604020202020204" pitchFamily="34" charset="0"/>
              </a:rPr>
              <a:t>Producers: </a:t>
            </a:r>
            <a:r>
              <a:rPr lang="en-GB" altLang="en-US" dirty="0" smtClean="0">
                <a:latin typeface="Arial" panose="020B0604020202020204" pitchFamily="34" charset="0"/>
              </a:rPr>
              <a:t>brand owners or importers</a:t>
            </a:r>
          </a:p>
          <a:p>
            <a:r>
              <a:rPr lang="en-GB" altLang="en-US" b="1" dirty="0" smtClean="0">
                <a:latin typeface="Arial" panose="020B0604020202020204" pitchFamily="34" charset="0"/>
              </a:rPr>
              <a:t>Retailers: </a:t>
            </a:r>
            <a:r>
              <a:rPr lang="en-GB" altLang="en-US" dirty="0" smtClean="0">
                <a:latin typeface="Arial" panose="020B0604020202020204" pitchFamily="34" charset="0"/>
              </a:rPr>
              <a:t>selling and taking back items</a:t>
            </a:r>
          </a:p>
          <a:p>
            <a:r>
              <a:rPr lang="en-GB" altLang="en-US" b="1" dirty="0" smtClean="0">
                <a:latin typeface="Arial" panose="020B0604020202020204" pitchFamily="34" charset="0"/>
              </a:rPr>
              <a:t>Materials and waste industry</a:t>
            </a:r>
            <a:endParaRPr lang="en-GB" altLang="en-US" dirty="0" smtClean="0">
              <a:latin typeface="Arial" panose="020B0604020202020204" pitchFamily="34" charset="0"/>
            </a:endParaRPr>
          </a:p>
          <a:p>
            <a:r>
              <a:rPr lang="en-GB" altLang="en-US" b="1" dirty="0" smtClean="0">
                <a:latin typeface="Arial" panose="020B0604020202020204" pitchFamily="34" charset="0"/>
              </a:rPr>
              <a:t>Scheme administrator: </a:t>
            </a:r>
            <a:r>
              <a:rPr lang="en-GB" altLang="en-US" dirty="0" smtClean="0">
                <a:latin typeface="Arial" panose="020B0604020202020204" pitchFamily="34" charset="0"/>
              </a:rPr>
              <a:t>running the scheme</a:t>
            </a:r>
          </a:p>
          <a:p>
            <a:r>
              <a:rPr lang="en-GB" altLang="en-US" b="1" dirty="0" smtClean="0">
                <a:latin typeface="Arial" panose="020B0604020202020204" pitchFamily="34" charset="0"/>
              </a:rPr>
              <a:t>The public</a:t>
            </a:r>
            <a:r>
              <a:rPr lang="en-GB" altLang="en-US" dirty="0" smtClean="0">
                <a:latin typeface="Arial" panose="020B0604020202020204" pitchFamily="34" charset="0"/>
              </a:rPr>
              <a:t>: Everyone who buys a drink will be involved</a:t>
            </a:r>
          </a:p>
          <a:p>
            <a:endParaRPr lang="en-GB" altLang="en-US" dirty="0" smtClean="0">
              <a:latin typeface="Arial" panose="020B0604020202020204" pitchFamily="34" charset="0"/>
            </a:endParaRPr>
          </a:p>
          <a:p>
            <a:r>
              <a:rPr lang="en-GB" altLang="en-US" dirty="0" smtClean="0">
                <a:latin typeface="Arial" panose="020B0604020202020204" pitchFamily="34" charset="0"/>
              </a:rPr>
              <a:t>A partnership and collaborative approach is going to be key to ensuring all the stakeholders know where they fit in the scheme and get it up and running on time.  </a:t>
            </a:r>
            <a:endParaRPr lang="en-GB"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1162DA-7FA5-49E9-A11E-D089C6F0288D}" type="slidenum">
              <a:rPr lang="en-GB" smtClean="0"/>
              <a:t>4</a:t>
            </a:fld>
            <a:endParaRPr lang="en-GB"/>
          </a:p>
        </p:txBody>
      </p:sp>
    </p:spTree>
    <p:extLst>
      <p:ext uri="{BB962C8B-B14F-4D97-AF65-F5344CB8AC3E}">
        <p14:creationId xmlns:p14="http://schemas.microsoft.com/office/powerpoint/2010/main" val="111692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rPr>
              <a:t>Short timescale – July 2022 is the go live date, but there are steps even earlier than that for scheme to be ready for the public</a:t>
            </a:r>
          </a:p>
          <a:p>
            <a:r>
              <a:rPr lang="en-GB" altLang="en-US" dirty="0" smtClean="0">
                <a:latin typeface="Arial" panose="020B0604020202020204" pitchFamily="34" charset="0"/>
              </a:rPr>
              <a:t>Nationwide scheme – Whole of Scotland are going to be involved from city centres to the Islands</a:t>
            </a:r>
          </a:p>
          <a:p>
            <a:r>
              <a:rPr lang="en-GB" altLang="en-US" dirty="0" smtClean="0">
                <a:latin typeface="Arial" panose="020B0604020202020204" pitchFamily="34" charset="0"/>
              </a:rPr>
              <a:t>Scotland doing DRS before England and Wales – Recent announcement from England moved DRS there back</a:t>
            </a:r>
          </a:p>
          <a:p>
            <a:r>
              <a:rPr lang="en-GB" altLang="en-US" dirty="0" smtClean="0">
                <a:latin typeface="Arial" panose="020B0604020202020204" pitchFamily="34" charset="0"/>
              </a:rPr>
              <a:t>COVID–19 – has had widespread impacts on all aspects of preparation and on all stakeholders</a:t>
            </a:r>
          </a:p>
          <a:p>
            <a:r>
              <a:rPr lang="en-GB" altLang="en-US" dirty="0" smtClean="0">
                <a:latin typeface="Arial" panose="020B0604020202020204" pitchFamily="34" charset="0"/>
              </a:rPr>
              <a:t>Ensuring all interested parties are aware of DRS in Scotland – Non Scottish companies will be involved if they sell to Scotland</a:t>
            </a:r>
          </a:p>
          <a:p>
            <a:r>
              <a:rPr lang="en-GB" altLang="en-US" dirty="0" smtClean="0">
                <a:latin typeface="Arial" panose="020B0604020202020204" pitchFamily="34" charset="0"/>
              </a:rPr>
              <a:t>Processing registrations – Retailers can only sell products from producers who have registered </a:t>
            </a:r>
          </a:p>
          <a:p>
            <a:r>
              <a:rPr lang="en-GB" altLang="en-US" dirty="0" smtClean="0">
                <a:latin typeface="Arial" panose="020B0604020202020204" pitchFamily="34" charset="0"/>
              </a:rPr>
              <a:t>Being ready to regulate scheme – New role for SEPA – bit different from our current activities and regulations so setting up our regulatory function for that.</a:t>
            </a:r>
          </a:p>
          <a:p>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1162DA-7FA5-49E9-A11E-D089C6F0288D}" type="slidenum">
              <a:rPr lang="en-GB" smtClean="0"/>
              <a:t>10</a:t>
            </a:fld>
            <a:endParaRPr lang="en-GB"/>
          </a:p>
        </p:txBody>
      </p:sp>
    </p:spTree>
    <p:extLst>
      <p:ext uri="{BB962C8B-B14F-4D97-AF65-F5344CB8AC3E}">
        <p14:creationId xmlns:p14="http://schemas.microsoft.com/office/powerpoint/2010/main" val="39080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First step of discovery has been for retailers and producers and will then move into the sense making process where we pull out key themes, concerns that people have. This was partially done through the COVID period. </a:t>
            </a:r>
          </a:p>
        </p:txBody>
      </p:sp>
      <p:sp>
        <p:nvSpPr>
          <p:cNvPr id="4" name="Slide Number Placeholder 3"/>
          <p:cNvSpPr>
            <a:spLocks noGrp="1"/>
          </p:cNvSpPr>
          <p:nvPr>
            <p:ph type="sldNum" sz="quarter" idx="10"/>
          </p:nvPr>
        </p:nvSpPr>
        <p:spPr/>
        <p:txBody>
          <a:bodyPr/>
          <a:lstStyle/>
          <a:p>
            <a:fld id="{CF1162DA-7FA5-49E9-A11E-D089C6F0288D}" type="slidenum">
              <a:rPr lang="en-GB" smtClean="0"/>
              <a:t>11</a:t>
            </a:fld>
            <a:endParaRPr lang="en-GB"/>
          </a:p>
        </p:txBody>
      </p:sp>
    </p:spTree>
    <p:extLst>
      <p:ext uri="{BB962C8B-B14F-4D97-AF65-F5344CB8AC3E}">
        <p14:creationId xmlns:p14="http://schemas.microsoft.com/office/powerpoint/2010/main" val="620632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00368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guide id="3" pos="578" userDrawn="1">
          <p15:clr>
            <a:srgbClr val="FBAE40"/>
          </p15:clr>
        </p15:guide>
        <p15:guide id="4" pos="6157" userDrawn="1">
          <p15:clr>
            <a:srgbClr val="FBAE40"/>
          </p15:clr>
        </p15:guide>
        <p15:guide id="5" orient="horz" pos="1746" userDrawn="1">
          <p15:clr>
            <a:srgbClr val="FBAE40"/>
          </p15:clr>
        </p15:guide>
        <p15:guide id="6" orient="horz" pos="58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751257"/>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guide id="3" pos="578">
          <p15:clr>
            <a:srgbClr val="FBAE40"/>
          </p15:clr>
        </p15:guide>
        <p15:guide id="4" pos="6157">
          <p15:clr>
            <a:srgbClr val="FBAE40"/>
          </p15:clr>
        </p15:guide>
        <p15:guide id="5" orient="horz" pos="907" userDrawn="1">
          <p15:clr>
            <a:srgbClr val="FBAE40"/>
          </p15:clr>
        </p15:guide>
        <p15:guide id="6" orient="horz" pos="589">
          <p15:clr>
            <a:srgbClr val="FBAE40"/>
          </p15:clr>
        </p15:guide>
        <p15:guide id="7" orient="horz" pos="437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E5A73CC-60B9-8840-A2AB-0285414587E1}" type="datetimeFigureOut">
              <a:rPr lang="en-US" smtClean="0"/>
              <a:t>10/6/2020</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ABD967B-3628-4545-A714-3D6FAD381BC7}" type="slidenum">
              <a:rPr lang="en-US" smtClean="0"/>
              <a:t>‹#›</a:t>
            </a:fld>
            <a:endParaRPr lang="en-US"/>
          </a:p>
        </p:txBody>
      </p:sp>
    </p:spTree>
    <p:extLst>
      <p:ext uri="{BB962C8B-B14F-4D97-AF65-F5344CB8AC3E}">
        <p14:creationId xmlns:p14="http://schemas.microsoft.com/office/powerpoint/2010/main" val="1663206652"/>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depositreturn@sepa.org.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E60F75-5FA4-EC40-B2F9-B3D1E341ED63}"/>
              </a:ext>
            </a:extLst>
          </p:cNvPr>
          <p:cNvSpPr txBox="1"/>
          <p:nvPr/>
        </p:nvSpPr>
        <p:spPr>
          <a:xfrm>
            <a:off x="1" y="275009"/>
            <a:ext cx="5108264" cy="2087064"/>
          </a:xfrm>
          <a:prstGeom prst="rect">
            <a:avLst/>
          </a:prstGeom>
          <a:solidFill>
            <a:srgbClr val="004B6A">
              <a:alpha val="80000"/>
            </a:srgbClr>
          </a:solidFill>
        </p:spPr>
        <p:txBody>
          <a:bodyPr wrap="square" lIns="180000" tIns="180000" rIns="180000" bIns="180000" rtlCol="0">
            <a:spAutoFit/>
          </a:bodyPr>
          <a:lstStyle/>
          <a:p>
            <a:pPr>
              <a:spcAft>
                <a:spcPts val="1200"/>
              </a:spcAft>
            </a:pPr>
            <a:r>
              <a:rPr lang="en-US" sz="2800" b="1" dirty="0" smtClean="0">
                <a:solidFill>
                  <a:schemeClr val="bg1"/>
                </a:solidFill>
                <a:latin typeface="Arial" panose="020B0604020202020204" pitchFamily="34" charset="0"/>
                <a:cs typeface="Arial" panose="020B0604020202020204" pitchFamily="34" charset="0"/>
              </a:rPr>
              <a:t>DEPOSIT RETURN SCHEME IN SCOTLAND</a:t>
            </a:r>
            <a:endParaRPr lang="en-US" sz="2800" b="1" dirty="0">
              <a:solidFill>
                <a:schemeClr val="bg1"/>
              </a:solidFill>
              <a:latin typeface="Arial" panose="020B0604020202020204" pitchFamily="34" charset="0"/>
              <a:cs typeface="Arial" panose="020B0604020202020204" pitchFamily="34" charset="0"/>
            </a:endParaRPr>
          </a:p>
          <a:p>
            <a:r>
              <a:rPr lang="en-US" sz="2300" dirty="0" smtClean="0">
                <a:solidFill>
                  <a:schemeClr val="bg1"/>
                </a:solidFill>
                <a:latin typeface="Arial" panose="020B0604020202020204" pitchFamily="34" charset="0"/>
                <a:cs typeface="Arial" panose="020B0604020202020204" pitchFamily="34" charset="0"/>
              </a:rPr>
              <a:t>GRAHAM KERR</a:t>
            </a:r>
            <a:r>
              <a:rPr lang="en-US" sz="2300" dirty="0">
                <a:solidFill>
                  <a:schemeClr val="bg1"/>
                </a:solidFill>
                <a:latin typeface="Arial" panose="020B0604020202020204" pitchFamily="34" charset="0"/>
                <a:cs typeface="Arial" panose="020B0604020202020204" pitchFamily="34" charset="0"/>
              </a:rPr>
              <a:t/>
            </a:r>
            <a:br>
              <a:rPr lang="en-US" sz="2300" dirty="0">
                <a:solidFill>
                  <a:schemeClr val="bg1"/>
                </a:solidFill>
                <a:latin typeface="Arial" panose="020B0604020202020204" pitchFamily="34" charset="0"/>
                <a:cs typeface="Arial" panose="020B0604020202020204" pitchFamily="34" charset="0"/>
              </a:rPr>
            </a:br>
            <a:r>
              <a:rPr lang="en-US" sz="2300" dirty="0" smtClean="0">
                <a:solidFill>
                  <a:schemeClr val="bg1"/>
                </a:solidFill>
                <a:latin typeface="Arial" panose="020B0604020202020204" pitchFamily="34" charset="0"/>
                <a:cs typeface="Arial" panose="020B0604020202020204" pitchFamily="34" charset="0"/>
              </a:rPr>
              <a:t>SEPA</a:t>
            </a:r>
            <a:endParaRPr lang="en-US" sz="23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A7928DC-D1E2-2640-B29B-78650A933200}"/>
              </a:ext>
            </a:extLst>
          </p:cNvPr>
          <p:cNvSpPr txBox="1"/>
          <p:nvPr/>
        </p:nvSpPr>
        <p:spPr>
          <a:xfrm>
            <a:off x="1" y="2495694"/>
            <a:ext cx="5108264" cy="594348"/>
          </a:xfrm>
          <a:prstGeom prst="rect">
            <a:avLst/>
          </a:prstGeom>
          <a:solidFill>
            <a:srgbClr val="68A84D">
              <a:alpha val="80000"/>
            </a:srgbClr>
          </a:solidFill>
        </p:spPr>
        <p:txBody>
          <a:bodyPr wrap="square" lIns="180000" tIns="180000" rIns="180000" bIns="180000" rtlCol="0">
            <a:spAutoFit/>
          </a:bodyPr>
          <a:lstStyle/>
          <a:p>
            <a:r>
              <a:rPr lang="en-US" sz="1500" dirty="0" smtClean="0">
                <a:solidFill>
                  <a:schemeClr val="bg1"/>
                </a:solidFill>
                <a:latin typeface="Arial" panose="020B0604020202020204" pitchFamily="34" charset="0"/>
                <a:cs typeface="Arial" panose="020B0604020202020204" pitchFamily="34" charset="0"/>
              </a:rPr>
              <a:t>OCTOBER </a:t>
            </a:r>
            <a:r>
              <a:rPr lang="en-US" sz="1500" dirty="0" smtClean="0">
                <a:solidFill>
                  <a:schemeClr val="bg1"/>
                </a:solidFill>
                <a:latin typeface="Arial" panose="020B0604020202020204" pitchFamily="34" charset="0"/>
                <a:cs typeface="Arial" panose="020B0604020202020204" pitchFamily="34" charset="0"/>
              </a:rPr>
              <a:t>2020</a:t>
            </a:r>
            <a:endParaRPr lang="en-US" sz="15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C1909D1-F1B4-2442-A0D7-6306A22A79E8}"/>
              </a:ext>
            </a:extLst>
          </p:cNvPr>
          <p:cNvPicPr>
            <a:picLocks noChangeAspect="1"/>
          </p:cNvPicPr>
          <p:nvPr/>
        </p:nvPicPr>
        <p:blipFill>
          <a:blip r:embed="rId3"/>
          <a:stretch>
            <a:fillRect/>
          </a:stretch>
        </p:blipFill>
        <p:spPr>
          <a:xfrm>
            <a:off x="8544117" y="300841"/>
            <a:ext cx="1542793" cy="1414227"/>
          </a:xfrm>
          <a:prstGeom prst="rect">
            <a:avLst/>
          </a:prstGeom>
        </p:spPr>
      </p:pic>
    </p:spTree>
    <p:extLst>
      <p:ext uri="{BB962C8B-B14F-4D97-AF65-F5344CB8AC3E}">
        <p14:creationId xmlns:p14="http://schemas.microsoft.com/office/powerpoint/2010/main" val="380740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225AE3-9D4E-BC48-AAB3-2EABEB957D43}"/>
              </a:ext>
            </a:extLst>
          </p:cNvPr>
          <p:cNvSpPr/>
          <p:nvPr/>
        </p:nvSpPr>
        <p:spPr>
          <a:xfrm>
            <a:off x="810174" y="1332241"/>
            <a:ext cx="4987122" cy="523220"/>
          </a:xfrm>
          <a:prstGeom prst="rect">
            <a:avLst/>
          </a:prstGeom>
        </p:spPr>
        <p:txBody>
          <a:bodyPr wrap="square">
            <a:spAutoFit/>
          </a:bodyPr>
          <a:lstStyle/>
          <a:p>
            <a:r>
              <a:rPr lang="en-GB" sz="2800" b="1" dirty="0" smtClean="0">
                <a:solidFill>
                  <a:srgbClr val="004B6A"/>
                </a:solidFill>
                <a:latin typeface="Arial" panose="020B0604020202020204" pitchFamily="34" charset="0"/>
                <a:cs typeface="Arial" panose="020B0604020202020204" pitchFamily="34" charset="0"/>
              </a:rPr>
              <a:t>The DRS challenges</a:t>
            </a:r>
            <a:endParaRPr lang="en-GB" sz="2800" dirty="0">
              <a:solidFill>
                <a:srgbClr val="004B6A"/>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A88BE5-3CB2-B041-A18C-AF2759309D3C}"/>
              </a:ext>
            </a:extLst>
          </p:cNvPr>
          <p:cNvSpPr/>
          <p:nvPr/>
        </p:nvSpPr>
        <p:spPr>
          <a:xfrm>
            <a:off x="828200" y="2230604"/>
            <a:ext cx="8827864" cy="3485570"/>
          </a:xfrm>
          <a:prstGeom prst="rect">
            <a:avLst/>
          </a:prstGeom>
        </p:spPr>
        <p:txBody>
          <a:bodyPr wrap="square">
            <a:spAutoFit/>
          </a:bodyPr>
          <a:lstStyle/>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Short </a:t>
            </a:r>
            <a:r>
              <a:rPr lang="en-GB" altLang="en-US" sz="1600" dirty="0" smtClean="0">
                <a:solidFill>
                  <a:srgbClr val="004B6A"/>
                </a:solidFill>
                <a:latin typeface="Arial" panose="020B0604020202020204" pitchFamily="34" charset="0"/>
                <a:cs typeface="Arial" panose="020B0604020202020204" pitchFamily="34" charset="0"/>
              </a:rPr>
              <a:t>timescale;</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Nationwide </a:t>
            </a:r>
            <a:r>
              <a:rPr lang="en-GB" altLang="en-US" sz="1600" dirty="0" smtClean="0">
                <a:solidFill>
                  <a:srgbClr val="004B6A"/>
                </a:solidFill>
                <a:latin typeface="Arial" panose="020B0604020202020204" pitchFamily="34" charset="0"/>
                <a:cs typeface="Arial" panose="020B0604020202020204" pitchFamily="34" charset="0"/>
              </a:rPr>
              <a:t>scheme;</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Scotland doing DRS before England and </a:t>
            </a:r>
            <a:r>
              <a:rPr lang="en-GB" altLang="en-US" sz="1600" dirty="0" smtClean="0">
                <a:solidFill>
                  <a:srgbClr val="004B6A"/>
                </a:solidFill>
                <a:latin typeface="Arial" panose="020B0604020202020204" pitchFamily="34" charset="0"/>
                <a:cs typeface="Arial" panose="020B0604020202020204" pitchFamily="34" charset="0"/>
              </a:rPr>
              <a:t>Wales;</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smtClean="0">
                <a:solidFill>
                  <a:srgbClr val="004B6A"/>
                </a:solidFill>
                <a:latin typeface="Arial" panose="020B0604020202020204" pitchFamily="34" charset="0"/>
                <a:cs typeface="Arial" panose="020B0604020202020204" pitchFamily="34" charset="0"/>
              </a:rPr>
              <a:t>COVID-19;</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Ensuring all interested parties are aware of DRS in </a:t>
            </a:r>
            <a:r>
              <a:rPr lang="en-GB" altLang="en-US" sz="1600" dirty="0" smtClean="0">
                <a:solidFill>
                  <a:srgbClr val="004B6A"/>
                </a:solidFill>
                <a:latin typeface="Arial" panose="020B0604020202020204" pitchFamily="34" charset="0"/>
                <a:cs typeface="Arial" panose="020B0604020202020204" pitchFamily="34" charset="0"/>
              </a:rPr>
              <a:t>Scotland;</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Processing </a:t>
            </a:r>
            <a:r>
              <a:rPr lang="en-GB" altLang="en-US" sz="1600" dirty="0" smtClean="0">
                <a:solidFill>
                  <a:srgbClr val="004B6A"/>
                </a:solidFill>
                <a:latin typeface="Arial" panose="020B0604020202020204" pitchFamily="34" charset="0"/>
                <a:cs typeface="Arial" panose="020B0604020202020204" pitchFamily="34" charset="0"/>
              </a:rPr>
              <a:t>registrations;</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Being ready to regulate </a:t>
            </a:r>
            <a:r>
              <a:rPr lang="en-GB" altLang="en-US" sz="1600" dirty="0" smtClean="0">
                <a:solidFill>
                  <a:srgbClr val="004B6A"/>
                </a:solidFill>
                <a:latin typeface="Arial" panose="020B0604020202020204" pitchFamily="34" charset="0"/>
                <a:cs typeface="Arial" panose="020B0604020202020204" pitchFamily="34" charset="0"/>
              </a:rPr>
              <a:t>scheme.</a:t>
            </a:r>
            <a:endParaRPr lang="en-GB" altLang="en-US" sz="1600" dirty="0">
              <a:solidFill>
                <a:srgbClr val="004B6A"/>
              </a:solidFill>
              <a:latin typeface="Arial" panose="020B0604020202020204" pitchFamily="34" charset="0"/>
              <a:cs typeface="Arial" panose="020B0604020202020204" pitchFamily="34" charset="0"/>
            </a:endParaRPr>
          </a:p>
          <a:p>
            <a:endParaRPr lang="en-GB" sz="1250" b="1" dirty="0">
              <a:solidFill>
                <a:srgbClr val="003E5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523196-1DF0-7A41-9A97-6AA7AFFCDC3E}"/>
              </a:ext>
            </a:extLst>
          </p:cNvPr>
          <p:cNvSpPr txBox="1"/>
          <p:nvPr/>
        </p:nvSpPr>
        <p:spPr>
          <a:xfrm>
            <a:off x="845647" y="281883"/>
            <a:ext cx="5476087" cy="523220"/>
          </a:xfrm>
          <a:prstGeom prst="rect">
            <a:avLst/>
          </a:prstGeom>
          <a:noFill/>
        </p:spPr>
        <p:txBody>
          <a:bodyPr wrap="square" rtlCol="0">
            <a:spAutoFit/>
          </a:bodyPr>
          <a:lstStyle/>
          <a:p>
            <a:r>
              <a:rPr lang="en-US" sz="1400" dirty="0" smtClean="0">
                <a:solidFill>
                  <a:srgbClr val="68A84D"/>
                </a:solidFill>
                <a:latin typeface="Arial" panose="020B0604020202020204" pitchFamily="34" charset="0"/>
                <a:cs typeface="Arial" panose="020B0604020202020204" pitchFamily="34" charset="0"/>
              </a:rPr>
              <a:t>DEPOSIT RETURN</a:t>
            </a:r>
          </a:p>
          <a:p>
            <a:r>
              <a:rPr lang="en-US" sz="1400" dirty="0" smtClean="0">
                <a:solidFill>
                  <a:srgbClr val="68A84D"/>
                </a:solidFill>
                <a:latin typeface="Arial" panose="020B0604020202020204" pitchFamily="34" charset="0"/>
                <a:cs typeface="Arial" panose="020B0604020202020204" pitchFamily="34" charset="0"/>
              </a:rPr>
              <a:t>SCHEME IN SCOTLAND</a:t>
            </a:r>
            <a:endParaRPr lang="en-US" sz="1400" dirty="0">
              <a:solidFill>
                <a:srgbClr val="68A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64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225AE3-9D4E-BC48-AAB3-2EABEB957D43}"/>
              </a:ext>
            </a:extLst>
          </p:cNvPr>
          <p:cNvSpPr/>
          <p:nvPr/>
        </p:nvSpPr>
        <p:spPr>
          <a:xfrm>
            <a:off x="810173" y="1332241"/>
            <a:ext cx="6109241" cy="523220"/>
          </a:xfrm>
          <a:prstGeom prst="rect">
            <a:avLst/>
          </a:prstGeom>
        </p:spPr>
        <p:txBody>
          <a:bodyPr wrap="square">
            <a:spAutoFit/>
          </a:bodyPr>
          <a:lstStyle/>
          <a:p>
            <a:r>
              <a:rPr lang="en-GB" sz="2800" b="1" dirty="0" smtClean="0">
                <a:solidFill>
                  <a:srgbClr val="004B6A"/>
                </a:solidFill>
                <a:latin typeface="Arial" panose="020B0604020202020204" pitchFamily="34" charset="0"/>
                <a:cs typeface="Arial" panose="020B0604020202020204" pitchFamily="34" charset="0"/>
              </a:rPr>
              <a:t>What’s happening now and next</a:t>
            </a:r>
            <a:endParaRPr lang="en-GB" sz="2800" dirty="0">
              <a:solidFill>
                <a:srgbClr val="004B6A"/>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A88BE5-3CB2-B041-A18C-AF2759309D3C}"/>
              </a:ext>
            </a:extLst>
          </p:cNvPr>
          <p:cNvSpPr/>
          <p:nvPr/>
        </p:nvSpPr>
        <p:spPr>
          <a:xfrm>
            <a:off x="828200" y="2230604"/>
            <a:ext cx="8827864" cy="3239348"/>
          </a:xfrm>
          <a:prstGeom prst="rect">
            <a:avLst/>
          </a:prstGeom>
        </p:spPr>
        <p:txBody>
          <a:bodyPr wrap="square">
            <a:spAutoFit/>
          </a:bodyPr>
          <a:lstStyle/>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SEPA </a:t>
            </a:r>
            <a:r>
              <a:rPr lang="en-GB" altLang="en-US" sz="1600" dirty="0" smtClean="0">
                <a:solidFill>
                  <a:srgbClr val="004B6A"/>
                </a:solidFill>
                <a:latin typeface="Arial" panose="020B0604020202020204" pitchFamily="34" charset="0"/>
                <a:cs typeface="Arial" panose="020B0604020202020204" pitchFamily="34" charset="0"/>
              </a:rPr>
              <a:t>has </a:t>
            </a:r>
            <a:r>
              <a:rPr lang="en-GB" altLang="en-US" sz="1600" dirty="0">
                <a:solidFill>
                  <a:srgbClr val="004B6A"/>
                </a:solidFill>
                <a:latin typeface="Arial" panose="020B0604020202020204" pitchFamily="34" charset="0"/>
                <a:cs typeface="Arial" panose="020B0604020202020204" pitchFamily="34" charset="0"/>
              </a:rPr>
              <a:t>carried </a:t>
            </a:r>
            <a:r>
              <a:rPr lang="en-GB" altLang="en-US" sz="1600" dirty="0" smtClean="0">
                <a:solidFill>
                  <a:srgbClr val="004B6A"/>
                </a:solidFill>
                <a:latin typeface="Arial" panose="020B0604020202020204" pitchFamily="34" charset="0"/>
                <a:cs typeface="Arial" panose="020B0604020202020204" pitchFamily="34" charset="0"/>
              </a:rPr>
              <a:t>out </a:t>
            </a:r>
            <a:r>
              <a:rPr lang="en-GB" altLang="en-US" sz="1600" dirty="0">
                <a:solidFill>
                  <a:srgbClr val="004B6A"/>
                </a:solidFill>
                <a:latin typeface="Arial" panose="020B0604020202020204" pitchFamily="34" charset="0"/>
                <a:cs typeface="Arial" panose="020B0604020202020204" pitchFamily="34" charset="0"/>
              </a:rPr>
              <a:t>discovery meetings with various groups likely to be involved with the scheme – moving into sense </a:t>
            </a:r>
            <a:r>
              <a:rPr lang="en-GB" altLang="en-US" sz="1600" dirty="0" smtClean="0">
                <a:solidFill>
                  <a:srgbClr val="004B6A"/>
                </a:solidFill>
                <a:latin typeface="Arial" panose="020B0604020202020204" pitchFamily="34" charset="0"/>
                <a:cs typeface="Arial" panose="020B0604020202020204" pitchFamily="34" charset="0"/>
              </a:rPr>
              <a:t>making;</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Planning rules have recently been changed to remove the need for planning permission for an </a:t>
            </a:r>
            <a:r>
              <a:rPr lang="en-GB" altLang="en-US" sz="1600" dirty="0" smtClean="0">
                <a:solidFill>
                  <a:srgbClr val="004B6A"/>
                </a:solidFill>
                <a:latin typeface="Arial" panose="020B0604020202020204" pitchFamily="34" charset="0"/>
                <a:cs typeface="Arial" panose="020B0604020202020204" pitchFamily="34" charset="0"/>
              </a:rPr>
              <a:t>RVM;</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SEPA working on position statement to ensure no extra waste permissions needed for RVMs involved in </a:t>
            </a:r>
            <a:r>
              <a:rPr lang="en-GB" altLang="en-US" sz="1600" dirty="0" smtClean="0">
                <a:solidFill>
                  <a:srgbClr val="004B6A"/>
                </a:solidFill>
                <a:latin typeface="Arial" panose="020B0604020202020204" pitchFamily="34" charset="0"/>
                <a:cs typeface="Arial" panose="020B0604020202020204" pitchFamily="34" charset="0"/>
              </a:rPr>
              <a:t>deposit </a:t>
            </a:r>
            <a:r>
              <a:rPr lang="en-GB" altLang="en-US" sz="1600" dirty="0">
                <a:solidFill>
                  <a:srgbClr val="004B6A"/>
                </a:solidFill>
                <a:latin typeface="Arial" panose="020B0604020202020204" pitchFamily="34" charset="0"/>
                <a:cs typeface="Arial" panose="020B0604020202020204" pitchFamily="34" charset="0"/>
              </a:rPr>
              <a:t>r</a:t>
            </a:r>
            <a:r>
              <a:rPr lang="en-GB" altLang="en-US" sz="1600" dirty="0" smtClean="0">
                <a:solidFill>
                  <a:srgbClr val="004B6A"/>
                </a:solidFill>
                <a:latin typeface="Arial" panose="020B0604020202020204" pitchFamily="34" charset="0"/>
                <a:cs typeface="Arial" panose="020B0604020202020204" pitchFamily="34" charset="0"/>
              </a:rPr>
              <a:t>eturn;</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SEPA working on guidance for producers and retailers regarding </a:t>
            </a:r>
            <a:r>
              <a:rPr lang="en-GB" altLang="en-US" sz="1600" dirty="0" smtClean="0">
                <a:solidFill>
                  <a:srgbClr val="004B6A"/>
                </a:solidFill>
                <a:latin typeface="Arial" panose="020B0604020202020204" pitchFamily="34" charset="0"/>
                <a:cs typeface="Arial" panose="020B0604020202020204" pitchFamily="34" charset="0"/>
              </a:rPr>
              <a:t>DRS;</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Scheme Administrator will begin and make companies aware – timescale unknown. </a:t>
            </a:r>
          </a:p>
          <a:p>
            <a:endParaRPr lang="en-GB" sz="1250" b="1" dirty="0">
              <a:solidFill>
                <a:srgbClr val="003E5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523196-1DF0-7A41-9A97-6AA7AFFCDC3E}"/>
              </a:ext>
            </a:extLst>
          </p:cNvPr>
          <p:cNvSpPr txBox="1"/>
          <p:nvPr/>
        </p:nvSpPr>
        <p:spPr>
          <a:xfrm>
            <a:off x="845647" y="281883"/>
            <a:ext cx="5476087" cy="523220"/>
          </a:xfrm>
          <a:prstGeom prst="rect">
            <a:avLst/>
          </a:prstGeom>
          <a:noFill/>
        </p:spPr>
        <p:txBody>
          <a:bodyPr wrap="square" rtlCol="0">
            <a:spAutoFit/>
          </a:bodyPr>
          <a:lstStyle/>
          <a:p>
            <a:r>
              <a:rPr lang="en-US" sz="1400" dirty="0" smtClean="0">
                <a:solidFill>
                  <a:srgbClr val="68A84D"/>
                </a:solidFill>
                <a:latin typeface="Arial" panose="020B0604020202020204" pitchFamily="34" charset="0"/>
                <a:cs typeface="Arial" panose="020B0604020202020204" pitchFamily="34" charset="0"/>
              </a:rPr>
              <a:t>DEPOSIT RETURN</a:t>
            </a:r>
          </a:p>
          <a:p>
            <a:r>
              <a:rPr lang="en-US" sz="1400" dirty="0" smtClean="0">
                <a:solidFill>
                  <a:srgbClr val="68A84D"/>
                </a:solidFill>
                <a:latin typeface="Arial" panose="020B0604020202020204" pitchFamily="34" charset="0"/>
                <a:cs typeface="Arial" panose="020B0604020202020204" pitchFamily="34" charset="0"/>
              </a:rPr>
              <a:t>SCHEME IN SCOTLAND</a:t>
            </a:r>
            <a:endParaRPr lang="en-US" sz="1400" dirty="0">
              <a:solidFill>
                <a:srgbClr val="68A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96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225AE3-9D4E-BC48-AAB3-2EABEB957D43}"/>
              </a:ext>
            </a:extLst>
          </p:cNvPr>
          <p:cNvSpPr/>
          <p:nvPr/>
        </p:nvSpPr>
        <p:spPr>
          <a:xfrm>
            <a:off x="810174" y="1332241"/>
            <a:ext cx="4987122" cy="523220"/>
          </a:xfrm>
          <a:prstGeom prst="rect">
            <a:avLst/>
          </a:prstGeom>
        </p:spPr>
        <p:txBody>
          <a:bodyPr wrap="square">
            <a:spAutoFit/>
          </a:bodyPr>
          <a:lstStyle/>
          <a:p>
            <a:r>
              <a:rPr lang="en-GB" sz="2800" b="1" dirty="0" smtClean="0">
                <a:solidFill>
                  <a:srgbClr val="004B6A"/>
                </a:solidFill>
                <a:latin typeface="Arial" panose="020B0604020202020204" pitchFamily="34" charset="0"/>
                <a:cs typeface="Arial" panose="020B0604020202020204" pitchFamily="34" charset="0"/>
              </a:rPr>
              <a:t>SEPA’s DRS project team</a:t>
            </a:r>
            <a:endParaRPr lang="en-GB" sz="2800" dirty="0">
              <a:solidFill>
                <a:srgbClr val="004B6A"/>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A88BE5-3CB2-B041-A18C-AF2759309D3C}"/>
              </a:ext>
            </a:extLst>
          </p:cNvPr>
          <p:cNvSpPr/>
          <p:nvPr/>
        </p:nvSpPr>
        <p:spPr>
          <a:xfrm>
            <a:off x="828200" y="2230604"/>
            <a:ext cx="8827864" cy="1138773"/>
          </a:xfrm>
          <a:prstGeom prst="rect">
            <a:avLst/>
          </a:prstGeom>
        </p:spPr>
        <p:txBody>
          <a:bodyPr wrap="square">
            <a:spAutoFit/>
          </a:bodyPr>
          <a:lstStyle/>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For any questions or further details on SEPA’s role on deposit return scheme we have an email </a:t>
            </a:r>
            <a:r>
              <a:rPr lang="en-GB" altLang="en-US" sz="1600" dirty="0" smtClean="0">
                <a:solidFill>
                  <a:srgbClr val="004B6A"/>
                </a:solidFill>
                <a:latin typeface="Arial" panose="020B0604020202020204" pitchFamily="34" charset="0"/>
                <a:cs typeface="Arial" panose="020B0604020202020204" pitchFamily="34" charset="0"/>
              </a:rPr>
              <a:t>address</a:t>
            </a:r>
            <a:r>
              <a:rPr lang="en-GB" altLang="en-US" sz="1600" dirty="0">
                <a:solidFill>
                  <a:srgbClr val="004B6A"/>
                </a:solidFill>
                <a:latin typeface="Arial" panose="020B0604020202020204" pitchFamily="34" charset="0"/>
                <a:cs typeface="Arial" panose="020B0604020202020204" pitchFamily="34" charset="0"/>
              </a:rPr>
              <a:t>:</a:t>
            </a:r>
            <a:endParaRPr lang="en-GB" altLang="en-US" sz="1600" dirty="0">
              <a:solidFill>
                <a:srgbClr val="004B6A"/>
              </a:solidFill>
              <a:latin typeface="Arial" panose="020B0604020202020204" pitchFamily="34" charset="0"/>
              <a:cs typeface="Arial" panose="020B0604020202020204" pitchFamily="34" charset="0"/>
            </a:endParaRP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52000">
              <a:buClr>
                <a:srgbClr val="68A84D"/>
              </a:buClr>
            </a:pPr>
            <a:r>
              <a:rPr lang="en-GB" altLang="en-US" sz="2000" dirty="0" smtClean="0">
                <a:solidFill>
                  <a:srgbClr val="004B6A"/>
                </a:solidFill>
                <a:latin typeface="Arial" panose="020B0604020202020204" pitchFamily="34" charset="0"/>
                <a:cs typeface="Arial" panose="020B0604020202020204" pitchFamily="34" charset="0"/>
                <a:hlinkClick r:id="rId2"/>
              </a:rPr>
              <a:t>depositreturn@sepa.org.uk</a:t>
            </a:r>
            <a:r>
              <a:rPr lang="en-GB" altLang="en-US" sz="2000" dirty="0" smtClean="0">
                <a:solidFill>
                  <a:srgbClr val="004B6A"/>
                </a:solidFill>
                <a:latin typeface="Arial" panose="020B0604020202020204" pitchFamily="34" charset="0"/>
                <a:cs typeface="Arial" panose="020B0604020202020204" pitchFamily="34" charset="0"/>
              </a:rPr>
              <a:t> </a:t>
            </a:r>
            <a:endParaRPr lang="en-GB" sz="2000" b="1" dirty="0">
              <a:solidFill>
                <a:srgbClr val="003E5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523196-1DF0-7A41-9A97-6AA7AFFCDC3E}"/>
              </a:ext>
            </a:extLst>
          </p:cNvPr>
          <p:cNvSpPr txBox="1"/>
          <p:nvPr/>
        </p:nvSpPr>
        <p:spPr>
          <a:xfrm>
            <a:off x="845647" y="281883"/>
            <a:ext cx="5476087" cy="523220"/>
          </a:xfrm>
          <a:prstGeom prst="rect">
            <a:avLst/>
          </a:prstGeom>
          <a:noFill/>
        </p:spPr>
        <p:txBody>
          <a:bodyPr wrap="square" rtlCol="0">
            <a:spAutoFit/>
          </a:bodyPr>
          <a:lstStyle/>
          <a:p>
            <a:r>
              <a:rPr lang="en-US" sz="1400" dirty="0" smtClean="0">
                <a:solidFill>
                  <a:srgbClr val="68A84D"/>
                </a:solidFill>
                <a:latin typeface="Arial" panose="020B0604020202020204" pitchFamily="34" charset="0"/>
                <a:cs typeface="Arial" panose="020B0604020202020204" pitchFamily="34" charset="0"/>
              </a:rPr>
              <a:t>DEPOSIT RETURN</a:t>
            </a:r>
          </a:p>
          <a:p>
            <a:r>
              <a:rPr lang="en-US" sz="1400" dirty="0" smtClean="0">
                <a:solidFill>
                  <a:srgbClr val="68A84D"/>
                </a:solidFill>
                <a:latin typeface="Arial" panose="020B0604020202020204" pitchFamily="34" charset="0"/>
                <a:cs typeface="Arial" panose="020B0604020202020204" pitchFamily="34" charset="0"/>
              </a:rPr>
              <a:t>SCHEME IN SCOTLAND</a:t>
            </a:r>
            <a:endParaRPr lang="en-US" sz="1400" dirty="0">
              <a:solidFill>
                <a:srgbClr val="68A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77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7ECDA9-CCF0-204A-867F-DB6825C97A63}"/>
              </a:ext>
            </a:extLst>
          </p:cNvPr>
          <p:cNvPicPr>
            <a:picLocks noChangeAspect="1"/>
          </p:cNvPicPr>
          <p:nvPr/>
        </p:nvPicPr>
        <p:blipFill>
          <a:blip r:embed="rId2"/>
          <a:stretch>
            <a:fillRect/>
          </a:stretch>
        </p:blipFill>
        <p:spPr>
          <a:xfrm>
            <a:off x="917575" y="1688404"/>
            <a:ext cx="393700" cy="2146300"/>
          </a:xfrm>
          <a:prstGeom prst="rect">
            <a:avLst/>
          </a:prstGeom>
        </p:spPr>
      </p:pic>
      <p:cxnSp>
        <p:nvCxnSpPr>
          <p:cNvPr id="8" name="Straight Connector 7">
            <a:extLst>
              <a:ext uri="{FF2B5EF4-FFF2-40B4-BE49-F238E27FC236}">
                <a16:creationId xmlns:a16="http://schemas.microsoft.com/office/drawing/2014/main" id="{890131D6-D5C1-8C46-83ED-D945EAC9AD9B}"/>
              </a:ext>
            </a:extLst>
          </p:cNvPr>
          <p:cNvCxnSpPr/>
          <p:nvPr/>
        </p:nvCxnSpPr>
        <p:spPr>
          <a:xfrm>
            <a:off x="917575" y="2179435"/>
            <a:ext cx="3503171" cy="0"/>
          </a:xfrm>
          <a:prstGeom prst="line">
            <a:avLst/>
          </a:prstGeom>
          <a:ln w="3810">
            <a:solidFill>
              <a:srgbClr val="004B6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E4BF3F-A671-1C4C-BD22-9D45E907BDE8}"/>
              </a:ext>
            </a:extLst>
          </p:cNvPr>
          <p:cNvCxnSpPr/>
          <p:nvPr/>
        </p:nvCxnSpPr>
        <p:spPr>
          <a:xfrm>
            <a:off x="917574" y="4065260"/>
            <a:ext cx="3503171" cy="0"/>
          </a:xfrm>
          <a:prstGeom prst="line">
            <a:avLst/>
          </a:prstGeom>
          <a:ln w="3810">
            <a:solidFill>
              <a:srgbClr val="004B6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B5EE733-7660-3D42-A3EC-BDD54D33EA5D}"/>
              </a:ext>
            </a:extLst>
          </p:cNvPr>
          <p:cNvSpPr/>
          <p:nvPr/>
        </p:nvSpPr>
        <p:spPr>
          <a:xfrm>
            <a:off x="826135" y="2195656"/>
            <a:ext cx="4170061" cy="1754326"/>
          </a:xfrm>
          <a:prstGeom prst="rect">
            <a:avLst/>
          </a:prstGeom>
        </p:spPr>
        <p:txBody>
          <a:bodyPr wrap="square">
            <a:spAutoFit/>
          </a:bodyPr>
          <a:lstStyle/>
          <a:p>
            <a:r>
              <a:rPr lang="en-GB" sz="1300" b="1" dirty="0">
                <a:solidFill>
                  <a:srgbClr val="81B462"/>
                </a:solidFill>
                <a:latin typeface="Arial" panose="020B0604020202020204" pitchFamily="34" charset="0"/>
                <a:cs typeface="Arial" panose="020B0604020202020204" pitchFamily="34" charset="0"/>
              </a:rPr>
              <a:t>Contact details</a:t>
            </a:r>
          </a:p>
          <a:p>
            <a:pPr>
              <a:spcAft>
                <a:spcPts val="600"/>
              </a:spcAft>
            </a:pPr>
            <a:r>
              <a:rPr lang="en-GB" sz="1300" dirty="0">
                <a:solidFill>
                  <a:srgbClr val="81B462"/>
                </a:solidFill>
                <a:latin typeface="Arial" panose="020B0604020202020204" pitchFamily="34" charset="0"/>
                <a:cs typeface="Arial" panose="020B0604020202020204" pitchFamily="34" charset="0"/>
              </a:rPr>
              <a:t/>
            </a:r>
            <a:br>
              <a:rPr lang="en-GB" sz="1300" dirty="0">
                <a:solidFill>
                  <a:srgbClr val="81B462"/>
                </a:solidFill>
                <a:latin typeface="Arial" panose="020B0604020202020204" pitchFamily="34" charset="0"/>
                <a:cs typeface="Arial" panose="020B0604020202020204" pitchFamily="34" charset="0"/>
              </a:rPr>
            </a:br>
            <a:r>
              <a:rPr lang="en-GB" sz="1200" b="1" dirty="0" smtClean="0">
                <a:solidFill>
                  <a:srgbClr val="004B6A"/>
                </a:solidFill>
                <a:latin typeface="Arial" panose="020B0604020202020204" pitchFamily="34" charset="0"/>
                <a:cs typeface="Arial" panose="020B0604020202020204" pitchFamily="34" charset="0"/>
              </a:rPr>
              <a:t>Graham Kerr</a:t>
            </a:r>
            <a:r>
              <a:rPr lang="en-GB" sz="1200" b="1" dirty="0">
                <a:solidFill>
                  <a:srgbClr val="004B6A"/>
                </a:solidFill>
                <a:latin typeface="Arial" panose="020B0604020202020204" pitchFamily="34" charset="0"/>
                <a:cs typeface="Arial" panose="020B0604020202020204" pitchFamily="34" charset="0"/>
              </a:rPr>
              <a:t/>
            </a:r>
            <a:br>
              <a:rPr lang="en-GB" sz="1200" b="1" dirty="0">
                <a:solidFill>
                  <a:srgbClr val="004B6A"/>
                </a:solidFill>
                <a:latin typeface="Arial" panose="020B0604020202020204" pitchFamily="34" charset="0"/>
                <a:cs typeface="Arial" panose="020B0604020202020204" pitchFamily="34" charset="0"/>
              </a:rPr>
            </a:br>
            <a:r>
              <a:rPr lang="en-GB" sz="1200" b="1" dirty="0" smtClean="0">
                <a:solidFill>
                  <a:srgbClr val="004B6A"/>
                </a:solidFill>
                <a:latin typeface="Arial" panose="020B0604020202020204" pitchFamily="34" charset="0"/>
                <a:cs typeface="Arial" panose="020B0604020202020204" pitchFamily="34" charset="0"/>
              </a:rPr>
              <a:t>Principle Policy Officer, Deposit Return Scheme</a:t>
            </a:r>
            <a:endParaRPr lang="en-GB" sz="1200" b="1" dirty="0">
              <a:solidFill>
                <a:srgbClr val="004B6A"/>
              </a:solidFill>
              <a:latin typeface="Arial" panose="020B0604020202020204" pitchFamily="34" charset="0"/>
              <a:cs typeface="Arial" panose="020B0604020202020204" pitchFamily="34" charset="0"/>
            </a:endParaRPr>
          </a:p>
          <a:p>
            <a:r>
              <a:rPr lang="en-GB" sz="1000" dirty="0">
                <a:solidFill>
                  <a:srgbClr val="004B6A"/>
                </a:solidFill>
                <a:latin typeface="Arial" panose="020B0604020202020204" pitchFamily="34" charset="0"/>
                <a:cs typeface="Arial" panose="020B0604020202020204" pitchFamily="34" charset="0"/>
              </a:rPr>
              <a:t>Email: </a:t>
            </a:r>
            <a:r>
              <a:rPr lang="en-GB" sz="1000" dirty="0" smtClean="0">
                <a:solidFill>
                  <a:srgbClr val="004B6A"/>
                </a:solidFill>
                <a:latin typeface="Arial" panose="020B0604020202020204" pitchFamily="34" charset="0"/>
                <a:cs typeface="Arial" panose="020B0604020202020204" pitchFamily="34" charset="0"/>
              </a:rPr>
              <a:t>Graham.Kerr@sepa.org.uk</a:t>
            </a:r>
          </a:p>
          <a:p>
            <a:endParaRPr lang="en-GB" sz="1000" dirty="0">
              <a:solidFill>
                <a:srgbClr val="004B6A"/>
              </a:solidFill>
              <a:latin typeface="Arial" panose="020B0604020202020204" pitchFamily="34" charset="0"/>
              <a:cs typeface="Arial" panose="020B0604020202020204" pitchFamily="34" charset="0"/>
            </a:endParaRPr>
          </a:p>
          <a:p>
            <a:pPr marL="180000">
              <a:spcBef>
                <a:spcPts val="1000"/>
              </a:spcBef>
            </a:pPr>
            <a:r>
              <a:rPr lang="en-GB" sz="900" dirty="0" err="1" smtClean="0">
                <a:solidFill>
                  <a:srgbClr val="004B6A"/>
                </a:solidFill>
                <a:latin typeface="Arial" panose="020B0604020202020204" pitchFamily="34" charset="0"/>
                <a:cs typeface="Arial" panose="020B0604020202020204" pitchFamily="34" charset="0"/>
              </a:rPr>
              <a:t>ScottishEnviromentProtectionAgency</a:t>
            </a:r>
            <a:endParaRPr lang="en-GB" sz="900" dirty="0">
              <a:solidFill>
                <a:srgbClr val="004B6A"/>
              </a:solidFill>
              <a:latin typeface="Arial" panose="020B0604020202020204" pitchFamily="34" charset="0"/>
              <a:cs typeface="Arial" panose="020B0604020202020204" pitchFamily="34" charset="0"/>
            </a:endParaRPr>
          </a:p>
          <a:p>
            <a:pPr marL="180000">
              <a:spcBef>
                <a:spcPts val="600"/>
              </a:spcBef>
              <a:spcAft>
                <a:spcPts val="600"/>
              </a:spcAft>
            </a:pPr>
            <a:r>
              <a:rPr lang="en-GB" sz="900" dirty="0" err="1">
                <a:solidFill>
                  <a:srgbClr val="004B6A"/>
                </a:solidFill>
                <a:latin typeface="Arial" panose="020B0604020202020204" pitchFamily="34" charset="0"/>
                <a:cs typeface="Arial" panose="020B0604020202020204" pitchFamily="34" charset="0"/>
              </a:rPr>
              <a:t>ScottishEPA</a:t>
            </a:r>
            <a:endParaRPr lang="en-GB" sz="900" dirty="0">
              <a:solidFill>
                <a:srgbClr val="004B6A"/>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5299232-34AC-A340-BE0C-7320B218E01C}"/>
              </a:ext>
            </a:extLst>
          </p:cNvPr>
          <p:cNvPicPr>
            <a:picLocks noChangeAspect="1"/>
          </p:cNvPicPr>
          <p:nvPr/>
        </p:nvPicPr>
        <p:blipFill>
          <a:blip r:embed="rId3"/>
          <a:stretch>
            <a:fillRect/>
          </a:stretch>
        </p:blipFill>
        <p:spPr>
          <a:xfrm>
            <a:off x="4656138" y="1439863"/>
            <a:ext cx="5118100" cy="2514600"/>
          </a:xfrm>
          <a:prstGeom prst="rect">
            <a:avLst/>
          </a:prstGeom>
        </p:spPr>
      </p:pic>
    </p:spTree>
    <p:extLst>
      <p:ext uri="{BB962C8B-B14F-4D97-AF65-F5344CB8AC3E}">
        <p14:creationId xmlns:p14="http://schemas.microsoft.com/office/powerpoint/2010/main" val="291844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225AE3-9D4E-BC48-AAB3-2EABEB957D43}"/>
              </a:ext>
            </a:extLst>
          </p:cNvPr>
          <p:cNvSpPr/>
          <p:nvPr/>
        </p:nvSpPr>
        <p:spPr>
          <a:xfrm>
            <a:off x="810174" y="1332241"/>
            <a:ext cx="4229339" cy="523220"/>
          </a:xfrm>
          <a:prstGeom prst="rect">
            <a:avLst/>
          </a:prstGeom>
        </p:spPr>
        <p:txBody>
          <a:bodyPr wrap="square">
            <a:spAutoFit/>
          </a:bodyPr>
          <a:lstStyle/>
          <a:p>
            <a:r>
              <a:rPr lang="en-GB" sz="2800" b="1" dirty="0" smtClean="0">
                <a:solidFill>
                  <a:srgbClr val="004B6A"/>
                </a:solidFill>
                <a:effectLst/>
                <a:latin typeface="Arial" panose="020B0604020202020204" pitchFamily="34" charset="0"/>
                <a:cs typeface="Arial" panose="020B0604020202020204" pitchFamily="34" charset="0"/>
              </a:rPr>
              <a:t>OVERVIEW</a:t>
            </a:r>
            <a:endParaRPr lang="en-GB" sz="2800" dirty="0">
              <a:solidFill>
                <a:srgbClr val="004B6A"/>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A88BE5-3CB2-B041-A18C-AF2759309D3C}"/>
              </a:ext>
            </a:extLst>
          </p:cNvPr>
          <p:cNvSpPr/>
          <p:nvPr/>
        </p:nvSpPr>
        <p:spPr>
          <a:xfrm>
            <a:off x="828200" y="2230604"/>
            <a:ext cx="8827864" cy="2254463"/>
          </a:xfrm>
          <a:prstGeom prst="rect">
            <a:avLst/>
          </a:prstGeom>
        </p:spPr>
        <p:txBody>
          <a:bodyPr wrap="square">
            <a:spAutoFit/>
          </a:bodyPr>
          <a:lstStyle/>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The </a:t>
            </a:r>
            <a:r>
              <a:rPr lang="en-GB" altLang="en-US" sz="1600" b="1" dirty="0">
                <a:solidFill>
                  <a:srgbClr val="004B6A"/>
                </a:solidFill>
                <a:latin typeface="Arial" panose="020B0604020202020204" pitchFamily="34" charset="0"/>
                <a:cs typeface="Arial" panose="020B0604020202020204" pitchFamily="34" charset="0"/>
              </a:rPr>
              <a:t>Deposit and Return Scheme for Scotland Regulations 2020 </a:t>
            </a:r>
            <a:r>
              <a:rPr lang="en-GB" altLang="en-US" sz="1600" dirty="0">
                <a:solidFill>
                  <a:srgbClr val="004B6A"/>
                </a:solidFill>
                <a:latin typeface="Arial" panose="020B0604020202020204" pitchFamily="34" charset="0"/>
                <a:cs typeface="Arial" panose="020B0604020202020204" pitchFamily="34" charset="0"/>
              </a:rPr>
              <a:t>were passed by the Scottish Parliament on 13 May. </a:t>
            </a:r>
            <a:endParaRPr lang="en-GB" altLang="en-US" sz="1600" dirty="0" smtClean="0">
              <a:solidFill>
                <a:srgbClr val="004B6A"/>
              </a:solidFill>
              <a:latin typeface="Arial" panose="020B0604020202020204" pitchFamily="34" charset="0"/>
              <a:cs typeface="Arial" panose="020B0604020202020204" pitchFamily="34" charset="0"/>
            </a:endParaRPr>
          </a:p>
          <a:p>
            <a:pPr>
              <a:buClr>
                <a:srgbClr val="68A84D"/>
              </a:buClr>
            </a:pPr>
            <a:endParaRPr lang="en-GB" altLang="en-US" sz="1600" dirty="0" smtClean="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smtClean="0">
                <a:solidFill>
                  <a:srgbClr val="004B6A"/>
                </a:solidFill>
                <a:latin typeface="Arial" panose="020B0604020202020204" pitchFamily="34" charset="0"/>
                <a:cs typeface="Arial" panose="020B0604020202020204" pitchFamily="34" charset="0"/>
              </a:rPr>
              <a:t>From </a:t>
            </a:r>
            <a:r>
              <a:rPr lang="en-GB" altLang="en-US" sz="1600" b="1" dirty="0">
                <a:solidFill>
                  <a:srgbClr val="004B6A"/>
                </a:solidFill>
                <a:latin typeface="Arial" panose="020B0604020202020204" pitchFamily="34" charset="0"/>
                <a:cs typeface="Arial" panose="020B0604020202020204" pitchFamily="34" charset="0"/>
              </a:rPr>
              <a:t>1 July 2022</a:t>
            </a:r>
            <a:r>
              <a:rPr lang="en-GB" altLang="en-US" sz="1600" dirty="0">
                <a:solidFill>
                  <a:srgbClr val="004B6A"/>
                </a:solidFill>
                <a:latin typeface="Arial" panose="020B0604020202020204" pitchFamily="34" charset="0"/>
                <a:cs typeface="Arial" panose="020B0604020202020204" pitchFamily="34" charset="0"/>
              </a:rPr>
              <a:t>, consumers will pay a deposit on drinks that they buy that will be refunded when they return the empty container for </a:t>
            </a:r>
            <a:r>
              <a:rPr lang="en-GB" altLang="en-US" sz="1600" dirty="0" smtClean="0">
                <a:solidFill>
                  <a:srgbClr val="004B6A"/>
                </a:solidFill>
                <a:latin typeface="Arial" panose="020B0604020202020204" pitchFamily="34" charset="0"/>
                <a:cs typeface="Arial" panose="020B0604020202020204" pitchFamily="34" charset="0"/>
              </a:rPr>
              <a:t>recycling.</a:t>
            </a:r>
          </a:p>
          <a:p>
            <a:pPr>
              <a:buClr>
                <a:srgbClr val="68A84D"/>
              </a:buClr>
            </a:pPr>
            <a:endParaRPr lang="en-GB" altLang="en-US" sz="1600" dirty="0" smtClean="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smtClean="0">
                <a:solidFill>
                  <a:srgbClr val="004B6A"/>
                </a:solidFill>
                <a:latin typeface="Arial" panose="020B0604020202020204" pitchFamily="34" charset="0"/>
                <a:cs typeface="Arial" panose="020B0604020202020204" pitchFamily="34" charset="0"/>
              </a:rPr>
              <a:t>Measure </a:t>
            </a:r>
            <a:r>
              <a:rPr lang="en-GB" altLang="en-US" sz="1600" dirty="0">
                <a:solidFill>
                  <a:srgbClr val="004B6A"/>
                </a:solidFill>
                <a:latin typeface="Arial" panose="020B0604020202020204" pitchFamily="34" charset="0"/>
                <a:cs typeface="Arial" panose="020B0604020202020204" pitchFamily="34" charset="0"/>
              </a:rPr>
              <a:t>under the Climate Change Act – to reduce our climate change emissions, and to reduce litter</a:t>
            </a:r>
          </a:p>
          <a:p>
            <a:endParaRPr lang="en-GB" sz="1250" b="1" dirty="0">
              <a:solidFill>
                <a:srgbClr val="003E5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523196-1DF0-7A41-9A97-6AA7AFFCDC3E}"/>
              </a:ext>
            </a:extLst>
          </p:cNvPr>
          <p:cNvSpPr txBox="1"/>
          <p:nvPr/>
        </p:nvSpPr>
        <p:spPr>
          <a:xfrm>
            <a:off x="845647" y="281883"/>
            <a:ext cx="5476087" cy="523220"/>
          </a:xfrm>
          <a:prstGeom prst="rect">
            <a:avLst/>
          </a:prstGeom>
          <a:noFill/>
        </p:spPr>
        <p:txBody>
          <a:bodyPr wrap="square" rtlCol="0">
            <a:spAutoFit/>
          </a:bodyPr>
          <a:lstStyle/>
          <a:p>
            <a:r>
              <a:rPr lang="en-US" sz="1400" dirty="0" smtClean="0">
                <a:solidFill>
                  <a:srgbClr val="68A84D"/>
                </a:solidFill>
                <a:latin typeface="Arial" panose="020B0604020202020204" pitchFamily="34" charset="0"/>
                <a:cs typeface="Arial" panose="020B0604020202020204" pitchFamily="34" charset="0"/>
              </a:rPr>
              <a:t>DEPOSIT RETURN</a:t>
            </a:r>
          </a:p>
          <a:p>
            <a:r>
              <a:rPr lang="en-US" sz="1400" dirty="0" smtClean="0">
                <a:solidFill>
                  <a:srgbClr val="68A84D"/>
                </a:solidFill>
                <a:latin typeface="Arial" panose="020B0604020202020204" pitchFamily="34" charset="0"/>
                <a:cs typeface="Arial" panose="020B0604020202020204" pitchFamily="34" charset="0"/>
              </a:rPr>
              <a:t>SCHEME IN SCOTLAND</a:t>
            </a:r>
            <a:endParaRPr lang="en-US" sz="1400" dirty="0">
              <a:solidFill>
                <a:srgbClr val="68A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65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225AE3-9D4E-BC48-AAB3-2EABEB957D43}"/>
              </a:ext>
            </a:extLst>
          </p:cNvPr>
          <p:cNvSpPr/>
          <p:nvPr/>
        </p:nvSpPr>
        <p:spPr>
          <a:xfrm>
            <a:off x="810174" y="1332241"/>
            <a:ext cx="4987122" cy="523220"/>
          </a:xfrm>
          <a:prstGeom prst="rect">
            <a:avLst/>
          </a:prstGeom>
        </p:spPr>
        <p:txBody>
          <a:bodyPr wrap="square">
            <a:spAutoFit/>
          </a:bodyPr>
          <a:lstStyle/>
          <a:p>
            <a:r>
              <a:rPr lang="en-GB" sz="2800" b="1" dirty="0" smtClean="0">
                <a:solidFill>
                  <a:srgbClr val="004B6A"/>
                </a:solidFill>
                <a:latin typeface="Arial" panose="020B0604020202020204" pitchFamily="34" charset="0"/>
                <a:cs typeface="Arial" panose="020B0604020202020204" pitchFamily="34" charset="0"/>
              </a:rPr>
              <a:t>Scotland’s DRS: the basics</a:t>
            </a:r>
            <a:endParaRPr lang="en-GB" sz="2800" dirty="0">
              <a:solidFill>
                <a:srgbClr val="004B6A"/>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A88BE5-3CB2-B041-A18C-AF2759309D3C}"/>
              </a:ext>
            </a:extLst>
          </p:cNvPr>
          <p:cNvSpPr/>
          <p:nvPr/>
        </p:nvSpPr>
        <p:spPr>
          <a:xfrm>
            <a:off x="828200" y="2230604"/>
            <a:ext cx="8827864" cy="3978012"/>
          </a:xfrm>
          <a:prstGeom prst="rect">
            <a:avLst/>
          </a:prstGeom>
        </p:spPr>
        <p:txBody>
          <a:bodyPr wrap="square">
            <a:spAutoFit/>
          </a:bodyPr>
          <a:lstStyle/>
          <a:p>
            <a:pPr marL="285750" indent="-285750">
              <a:buClr>
                <a:srgbClr val="68A84D"/>
              </a:buClr>
              <a:buFont typeface="Wingdings" panose="05000000000000000000" pitchFamily="2" charset="2"/>
              <a:buChar char="n"/>
            </a:pPr>
            <a:r>
              <a:rPr lang="en-GB" altLang="en-US" sz="1600" b="1" dirty="0">
                <a:solidFill>
                  <a:srgbClr val="004B6A"/>
                </a:solidFill>
                <a:latin typeface="Arial" panose="020B0604020202020204" pitchFamily="34" charset="0"/>
                <a:cs typeface="Arial" panose="020B0604020202020204" pitchFamily="34" charset="0"/>
              </a:rPr>
              <a:t>Scheme articles: </a:t>
            </a:r>
            <a:r>
              <a:rPr lang="en-GB" altLang="en-US" sz="1600" dirty="0">
                <a:solidFill>
                  <a:srgbClr val="004B6A"/>
                </a:solidFill>
                <a:latin typeface="Arial" panose="020B0604020202020204" pitchFamily="34" charset="0"/>
                <a:cs typeface="Arial" panose="020B0604020202020204" pitchFamily="34" charset="0"/>
              </a:rPr>
              <a:t>drinks containers made of PET plastic, metal, glass that </a:t>
            </a:r>
            <a:r>
              <a:rPr lang="en-GB" altLang="en-US" sz="1600" dirty="0" smtClean="0">
                <a:solidFill>
                  <a:srgbClr val="004B6A"/>
                </a:solidFill>
                <a:latin typeface="Arial" panose="020B0604020202020204" pitchFamily="34" charset="0"/>
                <a:cs typeface="Arial" panose="020B0604020202020204" pitchFamily="34" charset="0"/>
              </a:rPr>
              <a:t>are 50ml&lt;3000ml</a:t>
            </a:r>
            <a:r>
              <a:rPr lang="en-GB" altLang="en-US" sz="1600" dirty="0">
                <a:solidFill>
                  <a:srgbClr val="004B6A"/>
                </a:solidFill>
                <a:latin typeface="Arial" panose="020B0604020202020204" pitchFamily="34" charset="0"/>
                <a:cs typeface="Arial" panose="020B0604020202020204" pitchFamily="34" charset="0"/>
              </a:rPr>
              <a:t>. </a:t>
            </a:r>
            <a:r>
              <a:rPr lang="en-GB" altLang="en-US" sz="1600" dirty="0" smtClean="0">
                <a:solidFill>
                  <a:srgbClr val="004B6A"/>
                </a:solidFill>
                <a:latin typeface="Arial" panose="020B0604020202020204" pitchFamily="34" charset="0"/>
                <a:cs typeface="Arial" panose="020B0604020202020204" pitchFamily="34" charset="0"/>
              </a:rPr>
              <a:t>1.2bn </a:t>
            </a:r>
            <a:r>
              <a:rPr lang="en-GB" altLang="en-US" sz="1600" dirty="0">
                <a:solidFill>
                  <a:srgbClr val="004B6A"/>
                </a:solidFill>
                <a:latin typeface="Arial" panose="020B0604020202020204" pitchFamily="34" charset="0"/>
                <a:cs typeface="Arial" panose="020B0604020202020204" pitchFamily="34" charset="0"/>
              </a:rPr>
              <a:t>POM </a:t>
            </a:r>
            <a:r>
              <a:rPr lang="en-GB" altLang="en-US" sz="1600" dirty="0" smtClean="0">
                <a:solidFill>
                  <a:srgbClr val="004B6A"/>
                </a:solidFill>
                <a:latin typeface="Arial" panose="020B0604020202020204" pitchFamily="34" charset="0"/>
                <a:cs typeface="Arial" panose="020B0604020202020204" pitchFamily="34" charset="0"/>
              </a:rPr>
              <a:t>pa;</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a:solidFill>
                  <a:srgbClr val="004B6A"/>
                </a:solidFill>
                <a:latin typeface="Arial" panose="020B0604020202020204" pitchFamily="34" charset="0"/>
                <a:cs typeface="Arial" panose="020B0604020202020204" pitchFamily="34" charset="0"/>
              </a:rPr>
              <a:t>Deposit level: </a:t>
            </a:r>
            <a:r>
              <a:rPr lang="en-GB" altLang="en-US" sz="1600" dirty="0">
                <a:solidFill>
                  <a:srgbClr val="004B6A"/>
                </a:solidFill>
                <a:latin typeface="Arial" panose="020B0604020202020204" pitchFamily="34" charset="0"/>
                <a:cs typeface="Arial" panose="020B0604020202020204" pitchFamily="34" charset="0"/>
              </a:rPr>
              <a:t>20p, flat </a:t>
            </a:r>
            <a:r>
              <a:rPr lang="en-GB" altLang="en-US" sz="1600" dirty="0" smtClean="0">
                <a:solidFill>
                  <a:srgbClr val="004B6A"/>
                </a:solidFill>
                <a:latin typeface="Arial" panose="020B0604020202020204" pitchFamily="34" charset="0"/>
                <a:cs typeface="Arial" panose="020B0604020202020204" pitchFamily="34" charset="0"/>
              </a:rPr>
              <a:t>rate;</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a:solidFill>
                  <a:srgbClr val="004B6A"/>
                </a:solidFill>
                <a:latin typeface="Arial" panose="020B0604020202020204" pitchFamily="34" charset="0"/>
                <a:cs typeface="Arial" panose="020B0604020202020204" pitchFamily="34" charset="0"/>
              </a:rPr>
              <a:t>Return points: </a:t>
            </a:r>
            <a:r>
              <a:rPr lang="en-GB" altLang="en-US" sz="1600" dirty="0">
                <a:solidFill>
                  <a:srgbClr val="004B6A"/>
                </a:solidFill>
                <a:latin typeface="Arial" panose="020B0604020202020204" pitchFamily="34" charset="0"/>
                <a:cs typeface="Arial" panose="020B0604020202020204" pitchFamily="34" charset="0"/>
              </a:rPr>
              <a:t>all retailers (including online), limited </a:t>
            </a:r>
            <a:r>
              <a:rPr lang="en-GB" altLang="en-US" sz="1600" dirty="0" smtClean="0">
                <a:solidFill>
                  <a:srgbClr val="004B6A"/>
                </a:solidFill>
                <a:latin typeface="Arial" panose="020B0604020202020204" pitchFamily="34" charset="0"/>
                <a:cs typeface="Arial" panose="020B0604020202020204" pitchFamily="34" charset="0"/>
              </a:rPr>
              <a:t>exemptions, </a:t>
            </a:r>
            <a:r>
              <a:rPr lang="en-GB" altLang="en-US" sz="1600" dirty="0">
                <a:solidFill>
                  <a:srgbClr val="004B6A"/>
                </a:solidFill>
                <a:latin typeface="Arial" panose="020B0604020202020204" pitchFamily="34" charset="0"/>
                <a:cs typeface="Arial" panose="020B0604020202020204" pitchFamily="34" charset="0"/>
              </a:rPr>
              <a:t>voluntary return </a:t>
            </a:r>
            <a:r>
              <a:rPr lang="en-GB" altLang="en-US" sz="1600" dirty="0" smtClean="0">
                <a:solidFill>
                  <a:srgbClr val="004B6A"/>
                </a:solidFill>
                <a:latin typeface="Arial" panose="020B0604020202020204" pitchFamily="34" charset="0"/>
                <a:cs typeface="Arial" panose="020B0604020202020204" pitchFamily="34" charset="0"/>
              </a:rPr>
              <a:t>points; </a:t>
            </a:r>
            <a:r>
              <a:rPr lang="en-GB" altLang="en-US" sz="1600" dirty="0" err="1">
                <a:solidFill>
                  <a:srgbClr val="004B6A"/>
                </a:solidFill>
                <a:latin typeface="Arial" panose="020B0604020202020204" pitchFamily="34" charset="0"/>
                <a:cs typeface="Arial" panose="020B0604020202020204" pitchFamily="34" charset="0"/>
              </a:rPr>
              <a:t>est</a:t>
            </a:r>
            <a:r>
              <a:rPr lang="en-GB" altLang="en-US" sz="1600" dirty="0">
                <a:solidFill>
                  <a:srgbClr val="004B6A"/>
                </a:solidFill>
                <a:latin typeface="Arial" panose="020B0604020202020204" pitchFamily="34" charset="0"/>
                <a:cs typeface="Arial" panose="020B0604020202020204" pitchFamily="34" charset="0"/>
              </a:rPr>
              <a:t> </a:t>
            </a:r>
            <a:r>
              <a:rPr lang="en-GB" altLang="en-US" sz="1600" dirty="0" smtClean="0">
                <a:solidFill>
                  <a:srgbClr val="004B6A"/>
                </a:solidFill>
                <a:latin typeface="Arial" panose="020B0604020202020204" pitchFamily="34" charset="0"/>
                <a:cs typeface="Arial" panose="020B0604020202020204" pitchFamily="34" charset="0"/>
              </a:rPr>
              <a:t>17,000;</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a:solidFill>
                  <a:srgbClr val="004B6A"/>
                </a:solidFill>
                <a:latin typeface="Arial" panose="020B0604020202020204" pitchFamily="34" charset="0"/>
                <a:cs typeface="Arial" panose="020B0604020202020204" pitchFamily="34" charset="0"/>
              </a:rPr>
              <a:t>Producers: </a:t>
            </a:r>
            <a:r>
              <a:rPr lang="en-GB" altLang="en-US" sz="1600" dirty="0">
                <a:solidFill>
                  <a:srgbClr val="004B6A"/>
                </a:solidFill>
                <a:latin typeface="Arial" panose="020B0604020202020204" pitchFamily="34" charset="0"/>
                <a:cs typeface="Arial" panose="020B0604020202020204" pitchFamily="34" charset="0"/>
              </a:rPr>
              <a:t>brand owners in the UK, or importers, </a:t>
            </a:r>
            <a:r>
              <a:rPr lang="en-GB" altLang="en-US" sz="1600" dirty="0" err="1">
                <a:solidFill>
                  <a:srgbClr val="004B6A"/>
                </a:solidFill>
                <a:latin typeface="Arial" panose="020B0604020202020204" pitchFamily="34" charset="0"/>
                <a:cs typeface="Arial" panose="020B0604020202020204" pitchFamily="34" charset="0"/>
              </a:rPr>
              <a:t>est</a:t>
            </a:r>
            <a:r>
              <a:rPr lang="en-GB" altLang="en-US" sz="1600" dirty="0">
                <a:solidFill>
                  <a:srgbClr val="004B6A"/>
                </a:solidFill>
                <a:latin typeface="Arial" panose="020B0604020202020204" pitchFamily="34" charset="0"/>
                <a:cs typeface="Arial" panose="020B0604020202020204" pitchFamily="34" charset="0"/>
              </a:rPr>
              <a:t> </a:t>
            </a:r>
            <a:r>
              <a:rPr lang="en-GB" altLang="en-US" sz="1600" dirty="0" smtClean="0">
                <a:solidFill>
                  <a:srgbClr val="004B6A"/>
                </a:solidFill>
                <a:latin typeface="Arial" panose="020B0604020202020204" pitchFamily="34" charset="0"/>
                <a:cs typeface="Arial" panose="020B0604020202020204" pitchFamily="34" charset="0"/>
              </a:rPr>
              <a:t>4,100;</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a:solidFill>
                  <a:srgbClr val="004B6A"/>
                </a:solidFill>
                <a:latin typeface="Arial" panose="020B0604020202020204" pitchFamily="34" charset="0"/>
                <a:cs typeface="Arial" panose="020B0604020202020204" pitchFamily="34" charset="0"/>
              </a:rPr>
              <a:t>Targets: </a:t>
            </a:r>
            <a:r>
              <a:rPr lang="en-GB" altLang="en-US" sz="1600" dirty="0">
                <a:solidFill>
                  <a:srgbClr val="004B6A"/>
                </a:solidFill>
                <a:latin typeface="Arial" panose="020B0604020202020204" pitchFamily="34" charset="0"/>
                <a:cs typeface="Arial" panose="020B0604020202020204" pitchFamily="34" charset="0"/>
              </a:rPr>
              <a:t>90% by </a:t>
            </a:r>
            <a:r>
              <a:rPr lang="en-GB" altLang="en-US" sz="1600" dirty="0" smtClean="0">
                <a:solidFill>
                  <a:srgbClr val="004B6A"/>
                </a:solidFill>
                <a:latin typeface="Arial" panose="020B0604020202020204" pitchFamily="34" charset="0"/>
                <a:cs typeface="Arial" panose="020B0604020202020204" pitchFamily="34" charset="0"/>
              </a:rPr>
              <a:t>Year </a:t>
            </a:r>
            <a:r>
              <a:rPr lang="en-GB" altLang="en-US" sz="1600" dirty="0">
                <a:solidFill>
                  <a:srgbClr val="004B6A"/>
                </a:solidFill>
                <a:latin typeface="Arial" panose="020B0604020202020204" pitchFamily="34" charset="0"/>
                <a:cs typeface="Arial" panose="020B0604020202020204" pitchFamily="34" charset="0"/>
              </a:rPr>
              <a:t>3 of </a:t>
            </a:r>
            <a:r>
              <a:rPr lang="en-GB" altLang="en-US" sz="1600" dirty="0" smtClean="0">
                <a:solidFill>
                  <a:srgbClr val="004B6A"/>
                </a:solidFill>
                <a:latin typeface="Arial" panose="020B0604020202020204" pitchFamily="34" charset="0"/>
                <a:cs typeface="Arial" panose="020B0604020202020204" pitchFamily="34" charset="0"/>
              </a:rPr>
              <a:t>operation;</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a:solidFill>
                  <a:srgbClr val="004B6A"/>
                </a:solidFill>
                <a:latin typeface="Arial" panose="020B0604020202020204" pitchFamily="34" charset="0"/>
                <a:cs typeface="Arial" panose="020B0604020202020204" pitchFamily="34" charset="0"/>
              </a:rPr>
              <a:t>Go-live date: </a:t>
            </a:r>
            <a:r>
              <a:rPr lang="en-GB" altLang="en-US" sz="1600" dirty="0">
                <a:solidFill>
                  <a:srgbClr val="004B6A"/>
                </a:solidFill>
                <a:latin typeface="Arial" panose="020B0604020202020204" pitchFamily="34" charset="0"/>
                <a:cs typeface="Arial" panose="020B0604020202020204" pitchFamily="34" charset="0"/>
              </a:rPr>
              <a:t>July </a:t>
            </a:r>
            <a:r>
              <a:rPr lang="en-GB" altLang="en-US" sz="1600" dirty="0" smtClean="0">
                <a:solidFill>
                  <a:srgbClr val="004B6A"/>
                </a:solidFill>
                <a:latin typeface="Arial" panose="020B0604020202020204" pitchFamily="34" charset="0"/>
                <a:cs typeface="Arial" panose="020B0604020202020204" pitchFamily="34" charset="0"/>
              </a:rPr>
              <a:t>2022;</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a:solidFill>
                  <a:srgbClr val="004B6A"/>
                </a:solidFill>
                <a:latin typeface="Arial" panose="020B0604020202020204" pitchFamily="34" charset="0"/>
                <a:cs typeface="Arial" panose="020B0604020202020204" pitchFamily="34" charset="0"/>
              </a:rPr>
              <a:t>Enforcement authority</a:t>
            </a:r>
            <a:r>
              <a:rPr lang="en-GB" altLang="en-US" sz="1600" dirty="0">
                <a:solidFill>
                  <a:srgbClr val="004B6A"/>
                </a:solidFill>
                <a:latin typeface="Arial" panose="020B0604020202020204" pitchFamily="34" charset="0"/>
                <a:cs typeface="Arial" panose="020B0604020202020204" pitchFamily="34" charset="0"/>
              </a:rPr>
              <a:t>: </a:t>
            </a:r>
            <a:r>
              <a:rPr lang="en-GB" altLang="en-US" sz="1600" dirty="0" smtClean="0">
                <a:solidFill>
                  <a:srgbClr val="004B6A"/>
                </a:solidFill>
                <a:latin typeface="Arial" panose="020B0604020202020204" pitchFamily="34" charset="0"/>
                <a:cs typeface="Arial" panose="020B0604020202020204" pitchFamily="34" charset="0"/>
              </a:rPr>
              <a:t>SEPA.</a:t>
            </a:r>
            <a:endParaRPr lang="en-GB" altLang="en-US" sz="1600" dirty="0">
              <a:solidFill>
                <a:srgbClr val="004B6A"/>
              </a:solidFill>
              <a:latin typeface="Arial" panose="020B0604020202020204" pitchFamily="34" charset="0"/>
              <a:cs typeface="Arial" panose="020B0604020202020204" pitchFamily="34" charset="0"/>
            </a:endParaRPr>
          </a:p>
          <a:p>
            <a:endParaRPr lang="en-GB" sz="1250" b="1" dirty="0">
              <a:solidFill>
                <a:srgbClr val="003E5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523196-1DF0-7A41-9A97-6AA7AFFCDC3E}"/>
              </a:ext>
            </a:extLst>
          </p:cNvPr>
          <p:cNvSpPr txBox="1"/>
          <p:nvPr/>
        </p:nvSpPr>
        <p:spPr>
          <a:xfrm>
            <a:off x="845647" y="281883"/>
            <a:ext cx="5476087" cy="523220"/>
          </a:xfrm>
          <a:prstGeom prst="rect">
            <a:avLst/>
          </a:prstGeom>
          <a:noFill/>
        </p:spPr>
        <p:txBody>
          <a:bodyPr wrap="square" rtlCol="0">
            <a:spAutoFit/>
          </a:bodyPr>
          <a:lstStyle/>
          <a:p>
            <a:r>
              <a:rPr lang="en-US" sz="1400" dirty="0" smtClean="0">
                <a:solidFill>
                  <a:srgbClr val="68A84D"/>
                </a:solidFill>
                <a:latin typeface="Arial" panose="020B0604020202020204" pitchFamily="34" charset="0"/>
                <a:cs typeface="Arial" panose="020B0604020202020204" pitchFamily="34" charset="0"/>
              </a:rPr>
              <a:t>DEPOSIT RETURN</a:t>
            </a:r>
          </a:p>
          <a:p>
            <a:r>
              <a:rPr lang="en-US" sz="1400" dirty="0" smtClean="0">
                <a:solidFill>
                  <a:srgbClr val="68A84D"/>
                </a:solidFill>
                <a:latin typeface="Arial" panose="020B0604020202020204" pitchFamily="34" charset="0"/>
                <a:cs typeface="Arial" panose="020B0604020202020204" pitchFamily="34" charset="0"/>
              </a:rPr>
              <a:t>SCHEME IN SCOTLAND</a:t>
            </a:r>
            <a:endParaRPr lang="en-US" sz="1400" dirty="0">
              <a:solidFill>
                <a:srgbClr val="68A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20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225AE3-9D4E-BC48-AAB3-2EABEB957D43}"/>
              </a:ext>
            </a:extLst>
          </p:cNvPr>
          <p:cNvSpPr/>
          <p:nvPr/>
        </p:nvSpPr>
        <p:spPr>
          <a:xfrm>
            <a:off x="810174" y="1332241"/>
            <a:ext cx="6709742" cy="523220"/>
          </a:xfrm>
          <a:prstGeom prst="rect">
            <a:avLst/>
          </a:prstGeom>
        </p:spPr>
        <p:txBody>
          <a:bodyPr wrap="square">
            <a:spAutoFit/>
          </a:bodyPr>
          <a:lstStyle/>
          <a:p>
            <a:r>
              <a:rPr lang="en-GB" sz="2800" b="1" dirty="0" smtClean="0">
                <a:solidFill>
                  <a:srgbClr val="004B6A"/>
                </a:solidFill>
                <a:latin typeface="Arial" panose="020B0604020202020204" pitchFamily="34" charset="0"/>
                <a:cs typeface="Arial" panose="020B0604020202020204" pitchFamily="34" charset="0"/>
              </a:rPr>
              <a:t>Scotland’s DRS: </a:t>
            </a:r>
            <a:r>
              <a:rPr lang="en-GB" sz="2800" b="1" dirty="0" smtClean="0">
                <a:solidFill>
                  <a:srgbClr val="004B6A"/>
                </a:solidFill>
                <a:latin typeface="Arial" panose="020B0604020202020204" pitchFamily="34" charset="0"/>
                <a:cs typeface="Arial" panose="020B0604020202020204" pitchFamily="34" charset="0"/>
              </a:rPr>
              <a:t>who is involved</a:t>
            </a:r>
            <a:endParaRPr lang="en-GB" sz="2800" dirty="0">
              <a:solidFill>
                <a:srgbClr val="004B6A"/>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A88BE5-3CB2-B041-A18C-AF2759309D3C}"/>
              </a:ext>
            </a:extLst>
          </p:cNvPr>
          <p:cNvSpPr/>
          <p:nvPr/>
        </p:nvSpPr>
        <p:spPr>
          <a:xfrm>
            <a:off x="828200" y="2230604"/>
            <a:ext cx="8827864" cy="3978012"/>
          </a:xfrm>
          <a:prstGeom prst="rect">
            <a:avLst/>
          </a:prstGeom>
        </p:spPr>
        <p:txBody>
          <a:bodyPr wrap="square">
            <a:spAutoFit/>
          </a:bodyPr>
          <a:lstStyle/>
          <a:p>
            <a:pPr marL="285750" indent="-285750">
              <a:buClr>
                <a:srgbClr val="68A84D"/>
              </a:buClr>
              <a:buFont typeface="Wingdings" panose="05000000000000000000" pitchFamily="2" charset="2"/>
              <a:buChar char="n"/>
            </a:pPr>
            <a:r>
              <a:rPr lang="en-GB" altLang="en-US" sz="1600" b="1" dirty="0" smtClean="0">
                <a:solidFill>
                  <a:srgbClr val="004B6A"/>
                </a:solidFill>
                <a:latin typeface="Arial" panose="020B0604020202020204" pitchFamily="34" charset="0"/>
                <a:cs typeface="Arial" panose="020B0604020202020204" pitchFamily="34" charset="0"/>
              </a:rPr>
              <a:t>Scottish Government</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a:solidFill>
                  <a:srgbClr val="004B6A"/>
                </a:solidFill>
                <a:latin typeface="Arial" panose="020B0604020202020204" pitchFamily="34" charset="0"/>
                <a:cs typeface="Arial" panose="020B0604020202020204" pitchFamily="34" charset="0"/>
              </a:rPr>
              <a:t>Z</a:t>
            </a:r>
            <a:r>
              <a:rPr lang="en-GB" altLang="en-US" sz="1600" b="1" dirty="0" smtClean="0">
                <a:solidFill>
                  <a:srgbClr val="004B6A"/>
                </a:solidFill>
                <a:latin typeface="Arial" panose="020B0604020202020204" pitchFamily="34" charset="0"/>
                <a:cs typeface="Arial" panose="020B0604020202020204" pitchFamily="34" charset="0"/>
              </a:rPr>
              <a:t>ero Waste Scotland</a:t>
            </a:r>
            <a:endParaRPr lang="en-GB" altLang="en-US" sz="1600" dirty="0" smtClean="0">
              <a:solidFill>
                <a:srgbClr val="004B6A"/>
              </a:solidFill>
              <a:latin typeface="Arial" panose="020B0604020202020204" pitchFamily="34" charset="0"/>
              <a:cs typeface="Arial" panose="020B0604020202020204" pitchFamily="34" charset="0"/>
            </a:endParaRP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smtClean="0">
                <a:solidFill>
                  <a:srgbClr val="004B6A"/>
                </a:solidFill>
                <a:latin typeface="Arial" panose="020B0604020202020204" pitchFamily="34" charset="0"/>
                <a:cs typeface="Arial" panose="020B0604020202020204" pitchFamily="34" charset="0"/>
              </a:rPr>
              <a:t>SEPA</a:t>
            </a:r>
            <a:endParaRPr lang="en-GB" altLang="en-US" sz="1600" dirty="0" smtClean="0">
              <a:solidFill>
                <a:srgbClr val="004B6A"/>
              </a:solidFill>
              <a:latin typeface="Arial" panose="020B0604020202020204" pitchFamily="34" charset="0"/>
              <a:cs typeface="Arial" panose="020B0604020202020204" pitchFamily="34" charset="0"/>
            </a:endParaRP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smtClean="0">
                <a:solidFill>
                  <a:srgbClr val="004B6A"/>
                </a:solidFill>
                <a:latin typeface="Arial" panose="020B0604020202020204" pitchFamily="34" charset="0"/>
                <a:cs typeface="Arial" panose="020B0604020202020204" pitchFamily="34" charset="0"/>
              </a:rPr>
              <a:t>Producers</a:t>
            </a:r>
            <a:endParaRPr lang="en-GB" altLang="en-US" sz="1600" dirty="0" smtClean="0">
              <a:solidFill>
                <a:srgbClr val="004B6A"/>
              </a:solidFill>
              <a:latin typeface="Arial" panose="020B0604020202020204" pitchFamily="34" charset="0"/>
              <a:cs typeface="Arial" panose="020B0604020202020204" pitchFamily="34" charset="0"/>
            </a:endParaRP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smtClean="0">
                <a:solidFill>
                  <a:srgbClr val="004B6A"/>
                </a:solidFill>
                <a:latin typeface="Arial" panose="020B0604020202020204" pitchFamily="34" charset="0"/>
                <a:cs typeface="Arial" panose="020B0604020202020204" pitchFamily="34" charset="0"/>
              </a:rPr>
              <a:t>Retailers</a:t>
            </a:r>
            <a:endParaRPr lang="en-GB" altLang="en-US" sz="1600" dirty="0" smtClean="0">
              <a:solidFill>
                <a:srgbClr val="004B6A"/>
              </a:solidFill>
              <a:latin typeface="Arial" panose="020B0604020202020204" pitchFamily="34" charset="0"/>
              <a:cs typeface="Arial" panose="020B0604020202020204" pitchFamily="34" charset="0"/>
            </a:endParaRP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smtClean="0">
                <a:solidFill>
                  <a:srgbClr val="004B6A"/>
                </a:solidFill>
                <a:latin typeface="Arial" panose="020B0604020202020204" pitchFamily="34" charset="0"/>
                <a:cs typeface="Arial" panose="020B0604020202020204" pitchFamily="34" charset="0"/>
              </a:rPr>
              <a:t>Materials and waste industry</a:t>
            </a:r>
            <a:endParaRPr lang="en-GB" altLang="en-US" sz="1600" dirty="0" smtClean="0">
              <a:solidFill>
                <a:srgbClr val="004B6A"/>
              </a:solidFill>
              <a:latin typeface="Arial" panose="020B0604020202020204" pitchFamily="34" charset="0"/>
              <a:cs typeface="Arial" panose="020B0604020202020204" pitchFamily="34" charset="0"/>
            </a:endParaRP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smtClean="0">
                <a:solidFill>
                  <a:srgbClr val="004B6A"/>
                </a:solidFill>
                <a:latin typeface="Arial" panose="020B0604020202020204" pitchFamily="34" charset="0"/>
                <a:cs typeface="Arial" panose="020B0604020202020204" pitchFamily="34" charset="0"/>
              </a:rPr>
              <a:t>Scheme Administrator</a:t>
            </a:r>
          </a:p>
          <a:p>
            <a:pPr>
              <a:buClr>
                <a:srgbClr val="68A84D"/>
              </a:buClr>
            </a:pPr>
            <a:endParaRPr lang="en-GB" altLang="en-US" sz="1600" b="1" dirty="0" smtClean="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b="1" dirty="0" smtClean="0">
                <a:solidFill>
                  <a:srgbClr val="004B6A"/>
                </a:solidFill>
                <a:latin typeface="Arial" panose="020B0604020202020204" pitchFamily="34" charset="0"/>
                <a:cs typeface="Arial" panose="020B0604020202020204" pitchFamily="34" charset="0"/>
              </a:rPr>
              <a:t>Public</a:t>
            </a:r>
            <a:endParaRPr lang="en-GB" altLang="en-US" sz="1600" dirty="0">
              <a:solidFill>
                <a:srgbClr val="004B6A"/>
              </a:solidFill>
              <a:latin typeface="Arial" panose="020B0604020202020204" pitchFamily="34" charset="0"/>
              <a:cs typeface="Arial" panose="020B0604020202020204" pitchFamily="34" charset="0"/>
            </a:endParaRPr>
          </a:p>
          <a:p>
            <a:endParaRPr lang="en-GB" sz="1250" b="1" dirty="0">
              <a:solidFill>
                <a:srgbClr val="003E5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523196-1DF0-7A41-9A97-6AA7AFFCDC3E}"/>
              </a:ext>
            </a:extLst>
          </p:cNvPr>
          <p:cNvSpPr txBox="1"/>
          <p:nvPr/>
        </p:nvSpPr>
        <p:spPr>
          <a:xfrm>
            <a:off x="845647" y="281883"/>
            <a:ext cx="5476087" cy="523220"/>
          </a:xfrm>
          <a:prstGeom prst="rect">
            <a:avLst/>
          </a:prstGeom>
          <a:noFill/>
        </p:spPr>
        <p:txBody>
          <a:bodyPr wrap="square" rtlCol="0">
            <a:spAutoFit/>
          </a:bodyPr>
          <a:lstStyle/>
          <a:p>
            <a:r>
              <a:rPr lang="en-US" sz="1400" dirty="0" smtClean="0">
                <a:solidFill>
                  <a:srgbClr val="68A84D"/>
                </a:solidFill>
                <a:latin typeface="Arial" panose="020B0604020202020204" pitchFamily="34" charset="0"/>
                <a:cs typeface="Arial" panose="020B0604020202020204" pitchFamily="34" charset="0"/>
              </a:rPr>
              <a:t>DEPOSIT RETURN</a:t>
            </a:r>
          </a:p>
          <a:p>
            <a:r>
              <a:rPr lang="en-US" sz="1400" dirty="0" smtClean="0">
                <a:solidFill>
                  <a:srgbClr val="68A84D"/>
                </a:solidFill>
                <a:latin typeface="Arial" panose="020B0604020202020204" pitchFamily="34" charset="0"/>
                <a:cs typeface="Arial" panose="020B0604020202020204" pitchFamily="34" charset="0"/>
              </a:rPr>
              <a:t>SCHEME IN SCOTLAND</a:t>
            </a:r>
            <a:endParaRPr lang="en-US" sz="1400" dirty="0">
              <a:solidFill>
                <a:srgbClr val="68A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99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960823-F865-E740-9216-1EF7A77FEC36}"/>
              </a:ext>
            </a:extLst>
          </p:cNvPr>
          <p:cNvSpPr txBox="1"/>
          <p:nvPr/>
        </p:nvSpPr>
        <p:spPr>
          <a:xfrm>
            <a:off x="845647" y="281883"/>
            <a:ext cx="5476087" cy="523220"/>
          </a:xfrm>
          <a:prstGeom prst="rect">
            <a:avLst/>
          </a:prstGeom>
          <a:noFill/>
        </p:spPr>
        <p:txBody>
          <a:bodyPr wrap="square" rtlCol="0">
            <a:spAutoFit/>
          </a:bodyPr>
          <a:lstStyle/>
          <a:p>
            <a:r>
              <a:rPr lang="en-US" sz="1400" dirty="0">
                <a:solidFill>
                  <a:srgbClr val="68A84D"/>
                </a:solidFill>
                <a:latin typeface="Arial" panose="020B0604020202020204" pitchFamily="34" charset="0"/>
                <a:cs typeface="Arial" panose="020B0604020202020204" pitchFamily="34" charset="0"/>
              </a:rPr>
              <a:t>DEPOSIT RETURN</a:t>
            </a:r>
          </a:p>
          <a:p>
            <a:r>
              <a:rPr lang="en-US" sz="1400" dirty="0">
                <a:solidFill>
                  <a:srgbClr val="68A84D"/>
                </a:solidFill>
                <a:latin typeface="Arial" panose="020B0604020202020204" pitchFamily="34" charset="0"/>
                <a:cs typeface="Arial" panose="020B0604020202020204" pitchFamily="34" charset="0"/>
              </a:rPr>
              <a:t>SCHEME IN SCOTLAND</a:t>
            </a:r>
          </a:p>
        </p:txBody>
      </p:sp>
      <p:sp>
        <p:nvSpPr>
          <p:cNvPr id="3" name="Rectangle 2">
            <a:extLst>
              <a:ext uri="{FF2B5EF4-FFF2-40B4-BE49-F238E27FC236}">
                <a16:creationId xmlns:a16="http://schemas.microsoft.com/office/drawing/2014/main" id="{32225AE3-9D4E-BC48-AAB3-2EABEB957D43}"/>
              </a:ext>
            </a:extLst>
          </p:cNvPr>
          <p:cNvSpPr/>
          <p:nvPr/>
        </p:nvSpPr>
        <p:spPr>
          <a:xfrm>
            <a:off x="810174" y="1332241"/>
            <a:ext cx="4987122" cy="954107"/>
          </a:xfrm>
          <a:prstGeom prst="rect">
            <a:avLst/>
          </a:prstGeom>
        </p:spPr>
        <p:txBody>
          <a:bodyPr wrap="square">
            <a:spAutoFit/>
          </a:bodyPr>
          <a:lstStyle/>
          <a:p>
            <a:r>
              <a:rPr lang="en-GB" sz="2800" b="1" dirty="0" smtClean="0">
                <a:solidFill>
                  <a:srgbClr val="004B6A"/>
                </a:solidFill>
                <a:latin typeface="Arial" panose="020B0604020202020204" pitchFamily="34" charset="0"/>
                <a:cs typeface="Arial" panose="020B0604020202020204" pitchFamily="34" charset="0"/>
              </a:rPr>
              <a:t>How does</a:t>
            </a:r>
          </a:p>
          <a:p>
            <a:r>
              <a:rPr lang="en-GB" sz="2800" b="1" dirty="0">
                <a:solidFill>
                  <a:srgbClr val="004B6A"/>
                </a:solidFill>
                <a:latin typeface="Arial" panose="020B0604020202020204" pitchFamily="34" charset="0"/>
                <a:cs typeface="Arial" panose="020B0604020202020204" pitchFamily="34" charset="0"/>
              </a:rPr>
              <a:t>a</a:t>
            </a:r>
            <a:r>
              <a:rPr lang="en-GB" sz="2800" b="1" dirty="0" smtClean="0">
                <a:solidFill>
                  <a:srgbClr val="004B6A"/>
                </a:solidFill>
                <a:latin typeface="Arial" panose="020B0604020202020204" pitchFamily="34" charset="0"/>
                <a:cs typeface="Arial" panose="020B0604020202020204" pitchFamily="34" charset="0"/>
              </a:rPr>
              <a:t> DRS work?</a:t>
            </a:r>
            <a:endParaRPr lang="en-GB" sz="2800" dirty="0">
              <a:solidFill>
                <a:srgbClr val="004B6A"/>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510121" y="1332241"/>
            <a:ext cx="6064501" cy="5658473"/>
          </a:xfrm>
          <a:prstGeom prst="rect">
            <a:avLst/>
          </a:prstGeom>
        </p:spPr>
      </p:pic>
    </p:spTree>
    <p:extLst>
      <p:ext uri="{BB962C8B-B14F-4D97-AF65-F5344CB8AC3E}">
        <p14:creationId xmlns:p14="http://schemas.microsoft.com/office/powerpoint/2010/main" val="89970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225AE3-9D4E-BC48-AAB3-2EABEB957D43}"/>
              </a:ext>
            </a:extLst>
          </p:cNvPr>
          <p:cNvSpPr/>
          <p:nvPr/>
        </p:nvSpPr>
        <p:spPr>
          <a:xfrm>
            <a:off x="810174" y="1332241"/>
            <a:ext cx="4987122" cy="523220"/>
          </a:xfrm>
          <a:prstGeom prst="rect">
            <a:avLst/>
          </a:prstGeom>
        </p:spPr>
        <p:txBody>
          <a:bodyPr wrap="square">
            <a:spAutoFit/>
          </a:bodyPr>
          <a:lstStyle/>
          <a:p>
            <a:r>
              <a:rPr lang="en-GB" sz="2800" b="1" dirty="0" smtClean="0">
                <a:solidFill>
                  <a:srgbClr val="004B6A"/>
                </a:solidFill>
                <a:latin typeface="Arial" panose="020B0604020202020204" pitchFamily="34" charset="0"/>
                <a:cs typeface="Arial" panose="020B0604020202020204" pitchFamily="34" charset="0"/>
              </a:rPr>
              <a:t>Producer obligations</a:t>
            </a:r>
            <a:endParaRPr lang="en-GB" sz="2800" dirty="0">
              <a:solidFill>
                <a:srgbClr val="004B6A"/>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A88BE5-3CB2-B041-A18C-AF2759309D3C}"/>
              </a:ext>
            </a:extLst>
          </p:cNvPr>
          <p:cNvSpPr/>
          <p:nvPr/>
        </p:nvSpPr>
        <p:spPr>
          <a:xfrm>
            <a:off x="828200" y="2230604"/>
            <a:ext cx="8827864" cy="3731791"/>
          </a:xfrm>
          <a:prstGeom prst="rect">
            <a:avLst/>
          </a:prstGeom>
        </p:spPr>
        <p:txBody>
          <a:bodyPr wrap="square">
            <a:spAutoFit/>
          </a:bodyPr>
          <a:lstStyle/>
          <a:p>
            <a:pPr marL="285750" indent="-285750">
              <a:buClr>
                <a:srgbClr val="68A84D"/>
              </a:buClr>
              <a:buFont typeface="Wingdings" panose="05000000000000000000" pitchFamily="2" charset="2"/>
              <a:buChar char="n"/>
            </a:pPr>
            <a:r>
              <a:rPr lang="en-GB" altLang="en-US" sz="1600" dirty="0" smtClean="0">
                <a:solidFill>
                  <a:srgbClr val="004B6A"/>
                </a:solidFill>
                <a:latin typeface="Arial" panose="020B0604020202020204" pitchFamily="34" charset="0"/>
                <a:cs typeface="Arial" panose="020B0604020202020204" pitchFamily="34" charset="0"/>
              </a:rPr>
              <a:t>Register </a:t>
            </a:r>
            <a:r>
              <a:rPr lang="en-GB" altLang="en-US" sz="1600" dirty="0">
                <a:solidFill>
                  <a:srgbClr val="004B6A"/>
                </a:solidFill>
                <a:latin typeface="Arial" panose="020B0604020202020204" pitchFamily="34" charset="0"/>
                <a:cs typeface="Arial" panose="020B0604020202020204" pitchFamily="34" charset="0"/>
              </a:rPr>
              <a:t>with </a:t>
            </a:r>
            <a:r>
              <a:rPr lang="en-GB" altLang="en-US" sz="1600" dirty="0" smtClean="0">
                <a:solidFill>
                  <a:srgbClr val="004B6A"/>
                </a:solidFill>
                <a:latin typeface="Arial" panose="020B0604020202020204" pitchFamily="34" charset="0"/>
                <a:cs typeface="Arial" panose="020B0604020202020204" pitchFamily="34" charset="0"/>
              </a:rPr>
              <a:t>SEPA;</a:t>
            </a:r>
          </a:p>
          <a:p>
            <a:pPr>
              <a:buClr>
                <a:srgbClr val="68A84D"/>
              </a:buClr>
            </a:pPr>
            <a:endParaRPr lang="en-GB" altLang="en-US" sz="1600" dirty="0" smtClean="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smtClean="0">
                <a:solidFill>
                  <a:srgbClr val="004B6A"/>
                </a:solidFill>
                <a:latin typeface="Arial" panose="020B0604020202020204" pitchFamily="34" charset="0"/>
                <a:cs typeface="Arial" panose="020B0604020202020204" pitchFamily="34" charset="0"/>
              </a:rPr>
              <a:t>Charge </a:t>
            </a:r>
            <a:r>
              <a:rPr lang="en-GB" altLang="en-US" sz="1600" dirty="0">
                <a:solidFill>
                  <a:srgbClr val="004B6A"/>
                </a:solidFill>
                <a:latin typeface="Arial" panose="020B0604020202020204" pitchFamily="34" charset="0"/>
                <a:cs typeface="Arial" panose="020B0604020202020204" pitchFamily="34" charset="0"/>
              </a:rPr>
              <a:t>the </a:t>
            </a:r>
            <a:r>
              <a:rPr lang="en-GB" altLang="en-US" sz="1600" dirty="0" smtClean="0">
                <a:solidFill>
                  <a:srgbClr val="004B6A"/>
                </a:solidFill>
                <a:latin typeface="Arial" panose="020B0604020202020204" pitchFamily="34" charset="0"/>
                <a:cs typeface="Arial" panose="020B0604020202020204" pitchFamily="34" charset="0"/>
              </a:rPr>
              <a:t>deposit;</a:t>
            </a:r>
          </a:p>
          <a:p>
            <a:pPr>
              <a:buClr>
                <a:srgbClr val="68A84D"/>
              </a:buClr>
            </a:pPr>
            <a:endParaRPr lang="en-GB" altLang="en-US" sz="1600" dirty="0" smtClean="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smtClean="0">
                <a:solidFill>
                  <a:srgbClr val="004B6A"/>
                </a:solidFill>
                <a:latin typeface="Arial" panose="020B0604020202020204" pitchFamily="34" charset="0"/>
                <a:cs typeface="Arial" panose="020B0604020202020204" pitchFamily="34" charset="0"/>
              </a:rPr>
              <a:t>Arrange </a:t>
            </a:r>
            <a:r>
              <a:rPr lang="en-GB" altLang="en-US" sz="1600" dirty="0">
                <a:solidFill>
                  <a:srgbClr val="004B6A"/>
                </a:solidFill>
                <a:latin typeface="Arial" panose="020B0604020202020204" pitchFamily="34" charset="0"/>
                <a:cs typeface="Arial" panose="020B0604020202020204" pitchFamily="34" charset="0"/>
              </a:rPr>
              <a:t>for </a:t>
            </a:r>
            <a:r>
              <a:rPr lang="en-GB" altLang="en-US" sz="1600" dirty="0" smtClean="0">
                <a:solidFill>
                  <a:srgbClr val="004B6A"/>
                </a:solidFill>
                <a:latin typeface="Arial" panose="020B0604020202020204" pitchFamily="34" charset="0"/>
                <a:cs typeface="Arial" panose="020B0604020202020204" pitchFamily="34" charset="0"/>
              </a:rPr>
              <a:t>collection;</a:t>
            </a:r>
          </a:p>
          <a:p>
            <a:pPr>
              <a:buClr>
                <a:srgbClr val="68A84D"/>
              </a:buClr>
            </a:pPr>
            <a:endParaRPr lang="en-GB" altLang="en-US" sz="1600" dirty="0" smtClean="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smtClean="0">
                <a:solidFill>
                  <a:srgbClr val="004B6A"/>
                </a:solidFill>
                <a:latin typeface="Arial" panose="020B0604020202020204" pitchFamily="34" charset="0"/>
                <a:cs typeface="Arial" panose="020B0604020202020204" pitchFamily="34" charset="0"/>
              </a:rPr>
              <a:t>Pay </a:t>
            </a:r>
            <a:r>
              <a:rPr lang="en-GB" altLang="en-US" sz="1600" dirty="0">
                <a:solidFill>
                  <a:srgbClr val="004B6A"/>
                </a:solidFill>
                <a:latin typeface="Arial" panose="020B0604020202020204" pitchFamily="34" charset="0"/>
                <a:cs typeface="Arial" panose="020B0604020202020204" pitchFamily="34" charset="0"/>
              </a:rPr>
              <a:t>a reasonable handling fee to </a:t>
            </a:r>
            <a:r>
              <a:rPr lang="en-GB" altLang="en-US" sz="1600" dirty="0" smtClean="0">
                <a:solidFill>
                  <a:srgbClr val="004B6A"/>
                </a:solidFill>
                <a:latin typeface="Arial" panose="020B0604020202020204" pitchFamily="34" charset="0"/>
                <a:cs typeface="Arial" panose="020B0604020202020204" pitchFamily="34" charset="0"/>
              </a:rPr>
              <a:t>retailers;</a:t>
            </a:r>
          </a:p>
          <a:p>
            <a:pPr>
              <a:buClr>
                <a:srgbClr val="68A84D"/>
              </a:buClr>
            </a:pPr>
            <a:endParaRPr lang="en-GB" altLang="en-US" sz="1600" dirty="0" smtClean="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smtClean="0">
                <a:solidFill>
                  <a:srgbClr val="004B6A"/>
                </a:solidFill>
                <a:latin typeface="Arial" panose="020B0604020202020204" pitchFamily="34" charset="0"/>
                <a:cs typeface="Arial" panose="020B0604020202020204" pitchFamily="34" charset="0"/>
              </a:rPr>
              <a:t>Meet </a:t>
            </a:r>
            <a:r>
              <a:rPr lang="en-GB" altLang="en-US" sz="1600" dirty="0" smtClean="0">
                <a:solidFill>
                  <a:srgbClr val="004B6A"/>
                </a:solidFill>
                <a:latin typeface="Arial" panose="020B0604020202020204" pitchFamily="34" charset="0"/>
                <a:cs typeface="Arial" panose="020B0604020202020204" pitchFamily="34" charset="0"/>
              </a:rPr>
              <a:t>targets</a:t>
            </a:r>
          </a:p>
          <a:p>
            <a:pPr>
              <a:buClr>
                <a:srgbClr val="68A84D"/>
              </a:buClr>
            </a:pPr>
            <a:endParaRPr lang="en-GB" altLang="en-US" sz="1600" dirty="0" smtClean="0">
              <a:solidFill>
                <a:srgbClr val="004B6A"/>
              </a:solidFill>
              <a:latin typeface="Arial" panose="020B0604020202020204" pitchFamily="34" charset="0"/>
              <a:cs typeface="Arial" panose="020B0604020202020204" pitchFamily="34" charset="0"/>
            </a:endParaRPr>
          </a:p>
          <a:p>
            <a:pPr>
              <a:buClr>
                <a:srgbClr val="68A84D"/>
              </a:buClr>
            </a:pPr>
            <a:endParaRPr lang="en-GB" altLang="en-US" sz="1600" dirty="0" smtClean="0">
              <a:solidFill>
                <a:srgbClr val="004B6A"/>
              </a:solidFill>
              <a:latin typeface="Arial" panose="020B0604020202020204" pitchFamily="34" charset="0"/>
              <a:cs typeface="Arial" panose="020B0604020202020204" pitchFamily="34" charset="0"/>
            </a:endParaRPr>
          </a:p>
          <a:p>
            <a:pPr>
              <a:buClr>
                <a:srgbClr val="68A84D"/>
              </a:buClr>
            </a:pPr>
            <a:endParaRPr lang="en-GB" altLang="en-US" sz="1600" dirty="0" smtClean="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smtClean="0">
                <a:solidFill>
                  <a:srgbClr val="004B6A"/>
                </a:solidFill>
                <a:latin typeface="Arial" panose="020B0604020202020204" pitchFamily="34" charset="0"/>
                <a:cs typeface="Arial" panose="020B0604020202020204" pitchFamily="34" charset="0"/>
              </a:rPr>
              <a:t>Producers </a:t>
            </a:r>
            <a:r>
              <a:rPr lang="en-GB" altLang="en-US" sz="1600" dirty="0">
                <a:solidFill>
                  <a:srgbClr val="004B6A"/>
                </a:solidFill>
                <a:latin typeface="Arial" panose="020B0604020202020204" pitchFamily="34" charset="0"/>
                <a:cs typeface="Arial" panose="020B0604020202020204" pitchFamily="34" charset="0"/>
              </a:rPr>
              <a:t>can choose to take on these obligations themselves, or to join a </a:t>
            </a:r>
            <a:r>
              <a:rPr lang="en-GB" altLang="en-US" sz="1600" b="1" dirty="0">
                <a:solidFill>
                  <a:srgbClr val="004B6A"/>
                </a:solidFill>
                <a:latin typeface="Arial" panose="020B0604020202020204" pitchFamily="34" charset="0"/>
                <a:cs typeface="Arial" panose="020B0604020202020204" pitchFamily="34" charset="0"/>
              </a:rPr>
              <a:t>Scheme Administrator. </a:t>
            </a:r>
            <a:r>
              <a:rPr lang="en-GB" altLang="en-US" sz="1600" dirty="0">
                <a:solidFill>
                  <a:srgbClr val="004B6A"/>
                </a:solidFill>
                <a:latin typeface="Arial" panose="020B0604020202020204" pitchFamily="34" charset="0"/>
                <a:cs typeface="Arial" panose="020B0604020202020204" pitchFamily="34" charset="0"/>
              </a:rPr>
              <a:t> </a:t>
            </a:r>
          </a:p>
          <a:p>
            <a:endParaRPr lang="en-GB" sz="1250" b="1" dirty="0">
              <a:solidFill>
                <a:srgbClr val="003E5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523196-1DF0-7A41-9A97-6AA7AFFCDC3E}"/>
              </a:ext>
            </a:extLst>
          </p:cNvPr>
          <p:cNvSpPr txBox="1"/>
          <p:nvPr/>
        </p:nvSpPr>
        <p:spPr>
          <a:xfrm>
            <a:off x="845647" y="281883"/>
            <a:ext cx="5476087" cy="523220"/>
          </a:xfrm>
          <a:prstGeom prst="rect">
            <a:avLst/>
          </a:prstGeom>
          <a:noFill/>
        </p:spPr>
        <p:txBody>
          <a:bodyPr wrap="square" rtlCol="0">
            <a:spAutoFit/>
          </a:bodyPr>
          <a:lstStyle/>
          <a:p>
            <a:r>
              <a:rPr lang="en-US" sz="1400" dirty="0" smtClean="0">
                <a:solidFill>
                  <a:srgbClr val="68A84D"/>
                </a:solidFill>
                <a:latin typeface="Arial" panose="020B0604020202020204" pitchFamily="34" charset="0"/>
                <a:cs typeface="Arial" panose="020B0604020202020204" pitchFamily="34" charset="0"/>
              </a:rPr>
              <a:t>DEPOSIT RETURN</a:t>
            </a:r>
          </a:p>
          <a:p>
            <a:r>
              <a:rPr lang="en-US" sz="1400" dirty="0" smtClean="0">
                <a:solidFill>
                  <a:srgbClr val="68A84D"/>
                </a:solidFill>
                <a:latin typeface="Arial" panose="020B0604020202020204" pitchFamily="34" charset="0"/>
                <a:cs typeface="Arial" panose="020B0604020202020204" pitchFamily="34" charset="0"/>
              </a:rPr>
              <a:t>SCHEME IN SCOTLAND</a:t>
            </a:r>
            <a:endParaRPr lang="en-US" sz="1400" dirty="0">
              <a:solidFill>
                <a:srgbClr val="68A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95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225AE3-9D4E-BC48-AAB3-2EABEB957D43}"/>
              </a:ext>
            </a:extLst>
          </p:cNvPr>
          <p:cNvSpPr/>
          <p:nvPr/>
        </p:nvSpPr>
        <p:spPr>
          <a:xfrm>
            <a:off x="810174" y="1332241"/>
            <a:ext cx="4987122" cy="523220"/>
          </a:xfrm>
          <a:prstGeom prst="rect">
            <a:avLst/>
          </a:prstGeom>
        </p:spPr>
        <p:txBody>
          <a:bodyPr wrap="square">
            <a:spAutoFit/>
          </a:bodyPr>
          <a:lstStyle/>
          <a:p>
            <a:r>
              <a:rPr lang="en-GB" sz="2800" b="1" dirty="0" smtClean="0">
                <a:solidFill>
                  <a:srgbClr val="004B6A"/>
                </a:solidFill>
                <a:latin typeface="Arial" panose="020B0604020202020204" pitchFamily="34" charset="0"/>
                <a:cs typeface="Arial" panose="020B0604020202020204" pitchFamily="34" charset="0"/>
              </a:rPr>
              <a:t>Retailer obligations</a:t>
            </a:r>
            <a:endParaRPr lang="en-GB" sz="2800" dirty="0">
              <a:solidFill>
                <a:srgbClr val="004B6A"/>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A88BE5-3CB2-B041-A18C-AF2759309D3C}"/>
              </a:ext>
            </a:extLst>
          </p:cNvPr>
          <p:cNvSpPr/>
          <p:nvPr/>
        </p:nvSpPr>
        <p:spPr>
          <a:xfrm>
            <a:off x="828200" y="2230604"/>
            <a:ext cx="8827864" cy="4470455"/>
          </a:xfrm>
          <a:prstGeom prst="rect">
            <a:avLst/>
          </a:prstGeom>
        </p:spPr>
        <p:txBody>
          <a:bodyPr wrap="square">
            <a:spAutoFit/>
          </a:bodyPr>
          <a:lstStyle/>
          <a:p>
            <a:pPr marL="285750" indent="-285750">
              <a:buClr>
                <a:srgbClr val="68A84D"/>
              </a:buClr>
              <a:buFont typeface="Wingdings" panose="05000000000000000000" pitchFamily="2" charset="2"/>
              <a:buChar char="n"/>
            </a:pPr>
            <a:r>
              <a:rPr lang="en-GB" altLang="en-US" sz="1600" dirty="0" smtClean="0">
                <a:solidFill>
                  <a:srgbClr val="004B6A"/>
                </a:solidFill>
                <a:latin typeface="Arial" panose="020B0604020202020204" pitchFamily="34" charset="0"/>
                <a:cs typeface="Arial" panose="020B0604020202020204" pitchFamily="34" charset="0"/>
              </a:rPr>
              <a:t>Only </a:t>
            </a:r>
            <a:r>
              <a:rPr lang="en-GB" altLang="en-US" sz="1600" dirty="0">
                <a:solidFill>
                  <a:srgbClr val="004B6A"/>
                </a:solidFill>
                <a:latin typeface="Arial" panose="020B0604020202020204" pitchFamily="34" charset="0"/>
                <a:cs typeface="Arial" panose="020B0604020202020204" pitchFamily="34" charset="0"/>
              </a:rPr>
              <a:t>sell from registered </a:t>
            </a:r>
            <a:r>
              <a:rPr lang="en-GB" altLang="en-US" sz="1600" dirty="0" smtClean="0">
                <a:solidFill>
                  <a:srgbClr val="004B6A"/>
                </a:solidFill>
                <a:latin typeface="Arial" panose="020B0604020202020204" pitchFamily="34" charset="0"/>
                <a:cs typeface="Arial" panose="020B0604020202020204" pitchFamily="34" charset="0"/>
              </a:rPr>
              <a:t>producers;</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Charge the </a:t>
            </a:r>
            <a:r>
              <a:rPr lang="en-GB" altLang="en-US" sz="1600" dirty="0" smtClean="0">
                <a:solidFill>
                  <a:srgbClr val="004B6A"/>
                </a:solidFill>
                <a:latin typeface="Arial" panose="020B0604020202020204" pitchFamily="34" charset="0"/>
                <a:cs typeface="Arial" panose="020B0604020202020204" pitchFamily="34" charset="0"/>
              </a:rPr>
              <a:t>deposit;</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Display the deposit separate from the price of the </a:t>
            </a:r>
            <a:r>
              <a:rPr lang="en-GB" altLang="en-US" sz="1600" dirty="0" smtClean="0">
                <a:solidFill>
                  <a:srgbClr val="004B6A"/>
                </a:solidFill>
                <a:latin typeface="Arial" panose="020B0604020202020204" pitchFamily="34" charset="0"/>
                <a:cs typeface="Arial" panose="020B0604020202020204" pitchFamily="34" charset="0"/>
              </a:rPr>
              <a:t>article;</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Provide information to consumers on how to return </a:t>
            </a:r>
            <a:r>
              <a:rPr lang="en-GB" altLang="en-US" sz="1600" dirty="0" smtClean="0">
                <a:solidFill>
                  <a:srgbClr val="004B6A"/>
                </a:solidFill>
                <a:latin typeface="Arial" panose="020B0604020202020204" pitchFamily="34" charset="0"/>
                <a:cs typeface="Arial" panose="020B0604020202020204" pitchFamily="34" charset="0"/>
              </a:rPr>
              <a:t>items;</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Act as a return point (unless exempt</a:t>
            </a:r>
            <a:r>
              <a:rPr lang="en-GB" altLang="en-US" sz="1600" dirty="0" smtClean="0">
                <a:solidFill>
                  <a:srgbClr val="004B6A"/>
                </a:solidFill>
                <a:latin typeface="Arial" panose="020B0604020202020204" pitchFamily="34" charset="0"/>
                <a:cs typeface="Arial" panose="020B0604020202020204" pitchFamily="34" charset="0"/>
              </a:rPr>
              <a:t>);</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Accept empty bottles from </a:t>
            </a:r>
            <a:r>
              <a:rPr lang="en-GB" altLang="en-US" sz="1600" dirty="0" smtClean="0">
                <a:solidFill>
                  <a:srgbClr val="004B6A"/>
                </a:solidFill>
                <a:latin typeface="Arial" panose="020B0604020202020204" pitchFamily="34" charset="0"/>
                <a:cs typeface="Arial" panose="020B0604020202020204" pitchFamily="34" charset="0"/>
              </a:rPr>
              <a:t>customers;</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Refund the </a:t>
            </a:r>
            <a:r>
              <a:rPr lang="en-GB" altLang="en-US" sz="1600" dirty="0" smtClean="0">
                <a:solidFill>
                  <a:srgbClr val="004B6A"/>
                </a:solidFill>
                <a:latin typeface="Arial" panose="020B0604020202020204" pitchFamily="34" charset="0"/>
                <a:cs typeface="Arial" panose="020B0604020202020204" pitchFamily="34" charset="0"/>
              </a:rPr>
              <a:t>deposits;</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Store containers safely for </a:t>
            </a:r>
            <a:r>
              <a:rPr lang="en-GB" altLang="en-US" sz="1600" dirty="0" smtClean="0">
                <a:solidFill>
                  <a:srgbClr val="004B6A"/>
                </a:solidFill>
                <a:latin typeface="Arial" panose="020B0604020202020204" pitchFamily="34" charset="0"/>
                <a:cs typeface="Arial" panose="020B0604020202020204" pitchFamily="34" charset="0"/>
              </a:rPr>
              <a:t>collection;</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Provide consumer information on how to </a:t>
            </a:r>
            <a:r>
              <a:rPr lang="en-GB" altLang="en-US" sz="1600" dirty="0" smtClean="0">
                <a:solidFill>
                  <a:srgbClr val="004B6A"/>
                </a:solidFill>
                <a:latin typeface="Arial" panose="020B0604020202020204" pitchFamily="34" charset="0"/>
                <a:cs typeface="Arial" panose="020B0604020202020204" pitchFamily="34" charset="0"/>
              </a:rPr>
              <a:t>complain.</a:t>
            </a:r>
            <a:endParaRPr lang="en-GB" altLang="en-US" sz="1600" dirty="0">
              <a:solidFill>
                <a:srgbClr val="004B6A"/>
              </a:solidFill>
              <a:latin typeface="Arial" panose="020B0604020202020204" pitchFamily="34" charset="0"/>
              <a:cs typeface="Arial" panose="020B0604020202020204" pitchFamily="34" charset="0"/>
            </a:endParaRPr>
          </a:p>
          <a:p>
            <a:endParaRPr lang="en-GB" sz="1250" b="1" dirty="0">
              <a:solidFill>
                <a:srgbClr val="003E5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523196-1DF0-7A41-9A97-6AA7AFFCDC3E}"/>
              </a:ext>
            </a:extLst>
          </p:cNvPr>
          <p:cNvSpPr txBox="1"/>
          <p:nvPr/>
        </p:nvSpPr>
        <p:spPr>
          <a:xfrm>
            <a:off x="845647" y="281883"/>
            <a:ext cx="5476087" cy="523220"/>
          </a:xfrm>
          <a:prstGeom prst="rect">
            <a:avLst/>
          </a:prstGeom>
          <a:noFill/>
        </p:spPr>
        <p:txBody>
          <a:bodyPr wrap="square" rtlCol="0">
            <a:spAutoFit/>
          </a:bodyPr>
          <a:lstStyle/>
          <a:p>
            <a:r>
              <a:rPr lang="en-US" sz="1400" dirty="0" smtClean="0">
                <a:solidFill>
                  <a:srgbClr val="68A84D"/>
                </a:solidFill>
                <a:latin typeface="Arial" panose="020B0604020202020204" pitchFamily="34" charset="0"/>
                <a:cs typeface="Arial" panose="020B0604020202020204" pitchFamily="34" charset="0"/>
              </a:rPr>
              <a:t>DEPOSIT RETURN</a:t>
            </a:r>
          </a:p>
          <a:p>
            <a:r>
              <a:rPr lang="en-US" sz="1400" dirty="0" smtClean="0">
                <a:solidFill>
                  <a:srgbClr val="68A84D"/>
                </a:solidFill>
                <a:latin typeface="Arial" panose="020B0604020202020204" pitchFamily="34" charset="0"/>
                <a:cs typeface="Arial" panose="020B0604020202020204" pitchFamily="34" charset="0"/>
              </a:rPr>
              <a:t>SCHEME IN SCOTLAND</a:t>
            </a:r>
            <a:endParaRPr lang="en-US" sz="1400" dirty="0">
              <a:solidFill>
                <a:srgbClr val="68A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13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225AE3-9D4E-BC48-AAB3-2EABEB957D43}"/>
              </a:ext>
            </a:extLst>
          </p:cNvPr>
          <p:cNvSpPr/>
          <p:nvPr/>
        </p:nvSpPr>
        <p:spPr>
          <a:xfrm>
            <a:off x="810174" y="1332241"/>
            <a:ext cx="4987122" cy="523220"/>
          </a:xfrm>
          <a:prstGeom prst="rect">
            <a:avLst/>
          </a:prstGeom>
        </p:spPr>
        <p:txBody>
          <a:bodyPr wrap="square">
            <a:spAutoFit/>
          </a:bodyPr>
          <a:lstStyle/>
          <a:p>
            <a:r>
              <a:rPr lang="en-GB" sz="2800" b="1" dirty="0" smtClean="0">
                <a:solidFill>
                  <a:srgbClr val="004B6A"/>
                </a:solidFill>
                <a:latin typeface="Arial" panose="020B0604020202020204" pitchFamily="34" charset="0"/>
                <a:cs typeface="Arial" panose="020B0604020202020204" pitchFamily="34" charset="0"/>
              </a:rPr>
              <a:t>SEPA’s role</a:t>
            </a:r>
            <a:endParaRPr lang="en-GB" sz="2800" dirty="0">
              <a:solidFill>
                <a:srgbClr val="004B6A"/>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A88BE5-3CB2-B041-A18C-AF2759309D3C}"/>
              </a:ext>
            </a:extLst>
          </p:cNvPr>
          <p:cNvSpPr/>
          <p:nvPr/>
        </p:nvSpPr>
        <p:spPr>
          <a:xfrm>
            <a:off x="828200" y="2230604"/>
            <a:ext cx="8827864" cy="3808735"/>
          </a:xfrm>
          <a:prstGeom prst="rect">
            <a:avLst/>
          </a:prstGeom>
        </p:spPr>
        <p:txBody>
          <a:bodyPr wrap="square">
            <a:spAutoFit/>
          </a:bodyPr>
          <a:lstStyle/>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Regulator overseeing the proper functioning of the </a:t>
            </a:r>
            <a:r>
              <a:rPr lang="en-GB" altLang="en-US" sz="1600" dirty="0" smtClean="0">
                <a:solidFill>
                  <a:srgbClr val="004B6A"/>
                </a:solidFill>
                <a:latin typeface="Arial" panose="020B0604020202020204" pitchFamily="34" charset="0"/>
                <a:cs typeface="Arial" panose="020B0604020202020204" pitchFamily="34" charset="0"/>
              </a:rPr>
              <a:t>scheme;</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Producer </a:t>
            </a:r>
            <a:r>
              <a:rPr lang="en-GB" altLang="en-US" sz="1600" dirty="0" smtClean="0">
                <a:solidFill>
                  <a:srgbClr val="004B6A"/>
                </a:solidFill>
                <a:latin typeface="Arial" panose="020B0604020202020204" pitchFamily="34" charset="0"/>
                <a:cs typeface="Arial" panose="020B0604020202020204" pitchFamily="34" charset="0"/>
              </a:rPr>
              <a:t>registration;</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Audit (producers, retailers, return </a:t>
            </a:r>
            <a:r>
              <a:rPr lang="en-GB" altLang="en-US" sz="1600" dirty="0" smtClean="0">
                <a:solidFill>
                  <a:srgbClr val="004B6A"/>
                </a:solidFill>
                <a:latin typeface="Arial" panose="020B0604020202020204" pitchFamily="34" charset="0"/>
                <a:cs typeface="Arial" panose="020B0604020202020204" pitchFamily="34" charset="0"/>
              </a:rPr>
              <a:t>points, </a:t>
            </a:r>
            <a:r>
              <a:rPr lang="en-GB" altLang="en-US" sz="1600" dirty="0">
                <a:solidFill>
                  <a:srgbClr val="004B6A"/>
                </a:solidFill>
                <a:latin typeface="Arial" panose="020B0604020202020204" pitchFamily="34" charset="0"/>
                <a:cs typeface="Arial" panose="020B0604020202020204" pitchFamily="34" charset="0"/>
              </a:rPr>
              <a:t>S</a:t>
            </a:r>
            <a:r>
              <a:rPr lang="en-GB" altLang="en-US" sz="1600" dirty="0" smtClean="0">
                <a:solidFill>
                  <a:srgbClr val="004B6A"/>
                </a:solidFill>
                <a:latin typeface="Arial" panose="020B0604020202020204" pitchFamily="34" charset="0"/>
                <a:cs typeface="Arial" panose="020B0604020202020204" pitchFamily="34" charset="0"/>
              </a:rPr>
              <a:t>cheme </a:t>
            </a:r>
            <a:r>
              <a:rPr lang="en-GB" altLang="en-US" sz="1600" dirty="0">
                <a:solidFill>
                  <a:srgbClr val="004B6A"/>
                </a:solidFill>
                <a:latin typeface="Arial" panose="020B0604020202020204" pitchFamily="34" charset="0"/>
                <a:cs typeface="Arial" panose="020B0604020202020204" pitchFamily="34" charset="0"/>
              </a:rPr>
              <a:t>A</a:t>
            </a:r>
            <a:r>
              <a:rPr lang="en-GB" altLang="en-US" sz="1600" dirty="0" smtClean="0">
                <a:solidFill>
                  <a:srgbClr val="004B6A"/>
                </a:solidFill>
                <a:latin typeface="Arial" panose="020B0604020202020204" pitchFamily="34" charset="0"/>
                <a:cs typeface="Arial" panose="020B0604020202020204" pitchFamily="34" charset="0"/>
              </a:rPr>
              <a:t>dministrator</a:t>
            </a:r>
            <a:r>
              <a:rPr lang="en-GB" altLang="en-US" sz="1600" dirty="0" smtClean="0">
                <a:solidFill>
                  <a:srgbClr val="004B6A"/>
                </a:solidFill>
                <a:latin typeface="Arial" panose="020B0604020202020204" pitchFamily="34" charset="0"/>
                <a:cs typeface="Arial" panose="020B0604020202020204" pitchFamily="34" charset="0"/>
              </a:rPr>
              <a:t>);</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smtClean="0">
                <a:solidFill>
                  <a:srgbClr val="004B6A"/>
                </a:solidFill>
                <a:latin typeface="Arial" panose="020B0604020202020204" pitchFamily="34" charset="0"/>
                <a:cs typeface="Arial" panose="020B0604020202020204" pitchFamily="34" charset="0"/>
              </a:rPr>
              <a:t>Enforcement:</a:t>
            </a:r>
            <a:endParaRPr lang="en-GB" altLang="en-US" sz="1600" dirty="0" smtClean="0">
              <a:solidFill>
                <a:srgbClr val="004B6A"/>
              </a:solidFill>
              <a:latin typeface="Arial" panose="020B0604020202020204" pitchFamily="34" charset="0"/>
              <a:cs typeface="Arial" panose="020B0604020202020204" pitchFamily="34" charset="0"/>
            </a:endParaRPr>
          </a:p>
          <a:p>
            <a:pPr>
              <a:buClr>
                <a:srgbClr val="68A84D"/>
              </a:buClr>
            </a:pPr>
            <a:endParaRPr lang="en-GB" altLang="en-US" sz="900" dirty="0">
              <a:solidFill>
                <a:srgbClr val="004B6A"/>
              </a:solidFill>
              <a:latin typeface="Arial" panose="020B0604020202020204" pitchFamily="34" charset="0"/>
              <a:cs typeface="Arial" panose="020B0604020202020204" pitchFamily="34" charset="0"/>
            </a:endParaRPr>
          </a:p>
          <a:p>
            <a:pPr marL="742950" lvl="1" indent="-285750">
              <a:spcAft>
                <a:spcPts val="600"/>
              </a:spcAft>
              <a:buClr>
                <a:srgbClr val="004B6A"/>
              </a:buClr>
              <a:buFont typeface="Symbol" panose="05050102010706020507" pitchFamily="18" charset="2"/>
              <a:buChar char=""/>
            </a:pPr>
            <a:r>
              <a:rPr lang="en-GB" altLang="en-US" sz="1600" dirty="0" smtClean="0">
                <a:solidFill>
                  <a:srgbClr val="004B6A"/>
                </a:solidFill>
                <a:latin typeface="Arial" panose="020B0604020202020204" pitchFamily="34" charset="0"/>
                <a:cs typeface="Arial" panose="020B0604020202020204" pitchFamily="34" charset="0"/>
              </a:rPr>
              <a:t>FMP, VMP</a:t>
            </a:r>
            <a:r>
              <a:rPr lang="en-GB" altLang="en-US" sz="1600" dirty="0">
                <a:solidFill>
                  <a:srgbClr val="004B6A"/>
                </a:solidFill>
                <a:latin typeface="Arial" panose="020B0604020202020204" pitchFamily="34" charset="0"/>
                <a:cs typeface="Arial" panose="020B0604020202020204" pitchFamily="34" charset="0"/>
              </a:rPr>
              <a:t>,</a:t>
            </a:r>
            <a:r>
              <a:rPr lang="en-GB" altLang="en-US" sz="1600" dirty="0" smtClean="0">
                <a:solidFill>
                  <a:srgbClr val="004B6A"/>
                </a:solidFill>
                <a:latin typeface="Arial" panose="020B0604020202020204" pitchFamily="34" charset="0"/>
                <a:cs typeface="Arial" panose="020B0604020202020204" pitchFamily="34" charset="0"/>
              </a:rPr>
              <a:t> </a:t>
            </a:r>
            <a:r>
              <a:rPr lang="en-GB" altLang="en-US" sz="1600" dirty="0" smtClean="0">
                <a:solidFill>
                  <a:srgbClr val="004B6A"/>
                </a:solidFill>
                <a:latin typeface="Arial" panose="020B0604020202020204" pitchFamily="34" charset="0"/>
                <a:cs typeface="Arial" panose="020B0604020202020204" pitchFamily="34" charset="0"/>
              </a:rPr>
              <a:t>EU;</a:t>
            </a:r>
          </a:p>
          <a:p>
            <a:pPr marL="742950" lvl="1" indent="-285750">
              <a:buClr>
                <a:srgbClr val="004B6A"/>
              </a:buClr>
              <a:buFont typeface="Symbol" panose="05050102010706020507" pitchFamily="18" charset="2"/>
              <a:buChar char=""/>
            </a:pPr>
            <a:r>
              <a:rPr lang="en-GB" altLang="en-US" sz="1600" dirty="0" smtClean="0">
                <a:solidFill>
                  <a:srgbClr val="004B6A"/>
                </a:solidFill>
                <a:latin typeface="Arial" panose="020B0604020202020204" pitchFamily="34" charset="0"/>
                <a:cs typeface="Arial" panose="020B0604020202020204" pitchFamily="34" charset="0"/>
              </a:rPr>
              <a:t>Reporting </a:t>
            </a:r>
            <a:r>
              <a:rPr lang="en-GB" altLang="en-US" sz="1600" dirty="0">
                <a:solidFill>
                  <a:srgbClr val="004B6A"/>
                </a:solidFill>
                <a:latin typeface="Arial" panose="020B0604020202020204" pitchFamily="34" charset="0"/>
                <a:cs typeface="Arial" panose="020B0604020202020204" pitchFamily="34" charset="0"/>
              </a:rPr>
              <a:t>to the </a:t>
            </a:r>
            <a:r>
              <a:rPr lang="en-GB" altLang="en-US" sz="1600" dirty="0" smtClean="0">
                <a:solidFill>
                  <a:srgbClr val="004B6A"/>
                </a:solidFill>
                <a:latin typeface="Arial" panose="020B0604020202020204" pitchFamily="34" charset="0"/>
                <a:cs typeface="Arial" panose="020B0604020202020204" pitchFamily="34" charset="0"/>
              </a:rPr>
              <a:t>PF;</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Data analysis and </a:t>
            </a:r>
            <a:r>
              <a:rPr lang="en-GB" altLang="en-US" sz="1600" dirty="0" smtClean="0">
                <a:solidFill>
                  <a:srgbClr val="004B6A"/>
                </a:solidFill>
                <a:latin typeface="Arial" panose="020B0604020202020204" pitchFamily="34" charset="0"/>
                <a:cs typeface="Arial" panose="020B0604020202020204" pitchFamily="34" charset="0"/>
              </a:rPr>
              <a:t>reporting;</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Comms to obligated </a:t>
            </a:r>
            <a:r>
              <a:rPr lang="en-GB" altLang="en-US" sz="1600" dirty="0" smtClean="0">
                <a:solidFill>
                  <a:srgbClr val="004B6A"/>
                </a:solidFill>
                <a:latin typeface="Arial" panose="020B0604020202020204" pitchFamily="34" charset="0"/>
                <a:cs typeface="Arial" panose="020B0604020202020204" pitchFamily="34" charset="0"/>
              </a:rPr>
              <a:t>businesses.</a:t>
            </a:r>
            <a:endParaRPr lang="en-GB" altLang="en-US" sz="1600" dirty="0">
              <a:solidFill>
                <a:srgbClr val="004B6A"/>
              </a:solidFill>
              <a:latin typeface="Arial" panose="020B0604020202020204" pitchFamily="34" charset="0"/>
              <a:cs typeface="Arial" panose="020B0604020202020204" pitchFamily="34" charset="0"/>
            </a:endParaRPr>
          </a:p>
          <a:p>
            <a:endParaRPr lang="en-GB" sz="1250" b="1" dirty="0">
              <a:solidFill>
                <a:srgbClr val="003E5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523196-1DF0-7A41-9A97-6AA7AFFCDC3E}"/>
              </a:ext>
            </a:extLst>
          </p:cNvPr>
          <p:cNvSpPr txBox="1"/>
          <p:nvPr/>
        </p:nvSpPr>
        <p:spPr>
          <a:xfrm>
            <a:off x="845647" y="281883"/>
            <a:ext cx="5476087" cy="523220"/>
          </a:xfrm>
          <a:prstGeom prst="rect">
            <a:avLst/>
          </a:prstGeom>
          <a:noFill/>
        </p:spPr>
        <p:txBody>
          <a:bodyPr wrap="square" rtlCol="0">
            <a:spAutoFit/>
          </a:bodyPr>
          <a:lstStyle/>
          <a:p>
            <a:r>
              <a:rPr lang="en-US" sz="1400" dirty="0" smtClean="0">
                <a:solidFill>
                  <a:srgbClr val="68A84D"/>
                </a:solidFill>
                <a:latin typeface="Arial" panose="020B0604020202020204" pitchFamily="34" charset="0"/>
                <a:cs typeface="Arial" panose="020B0604020202020204" pitchFamily="34" charset="0"/>
              </a:rPr>
              <a:t>DEPOSIT RETURN</a:t>
            </a:r>
          </a:p>
          <a:p>
            <a:r>
              <a:rPr lang="en-US" sz="1400" dirty="0" smtClean="0">
                <a:solidFill>
                  <a:srgbClr val="68A84D"/>
                </a:solidFill>
                <a:latin typeface="Arial" panose="020B0604020202020204" pitchFamily="34" charset="0"/>
                <a:cs typeface="Arial" panose="020B0604020202020204" pitchFamily="34" charset="0"/>
              </a:rPr>
              <a:t>SCHEME IN SCOTLAND</a:t>
            </a:r>
            <a:endParaRPr lang="en-US" sz="1400" dirty="0">
              <a:solidFill>
                <a:srgbClr val="68A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39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225AE3-9D4E-BC48-AAB3-2EABEB957D43}"/>
              </a:ext>
            </a:extLst>
          </p:cNvPr>
          <p:cNvSpPr/>
          <p:nvPr/>
        </p:nvSpPr>
        <p:spPr>
          <a:xfrm>
            <a:off x="810174" y="1332241"/>
            <a:ext cx="4987122" cy="523220"/>
          </a:xfrm>
          <a:prstGeom prst="rect">
            <a:avLst/>
          </a:prstGeom>
        </p:spPr>
        <p:txBody>
          <a:bodyPr wrap="square">
            <a:spAutoFit/>
          </a:bodyPr>
          <a:lstStyle/>
          <a:p>
            <a:r>
              <a:rPr lang="en-GB" sz="2800" b="1" dirty="0" smtClean="0">
                <a:solidFill>
                  <a:srgbClr val="004B6A"/>
                </a:solidFill>
                <a:latin typeface="Arial" panose="020B0604020202020204" pitchFamily="34" charset="0"/>
                <a:cs typeface="Arial" panose="020B0604020202020204" pitchFamily="34" charset="0"/>
              </a:rPr>
              <a:t>Scottish DRS timeline</a:t>
            </a:r>
            <a:endParaRPr lang="en-GB" sz="2800" dirty="0">
              <a:solidFill>
                <a:srgbClr val="004B6A"/>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A88BE5-3CB2-B041-A18C-AF2759309D3C}"/>
              </a:ext>
            </a:extLst>
          </p:cNvPr>
          <p:cNvSpPr/>
          <p:nvPr/>
        </p:nvSpPr>
        <p:spPr>
          <a:xfrm>
            <a:off x="828200" y="2230604"/>
            <a:ext cx="8827864" cy="2500685"/>
          </a:xfrm>
          <a:prstGeom prst="rect">
            <a:avLst/>
          </a:prstGeom>
        </p:spPr>
        <p:txBody>
          <a:bodyPr wrap="square">
            <a:spAutoFit/>
          </a:bodyPr>
          <a:lstStyle/>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13 May 2020 – Regulations </a:t>
            </a:r>
            <a:r>
              <a:rPr lang="en-GB" altLang="en-US" sz="1600" dirty="0" smtClean="0">
                <a:solidFill>
                  <a:srgbClr val="004B6A"/>
                </a:solidFill>
                <a:latin typeface="Arial" panose="020B0604020202020204" pitchFamily="34" charset="0"/>
                <a:cs typeface="Arial" panose="020B0604020202020204" pitchFamily="34" charset="0"/>
              </a:rPr>
              <a:t>passed;</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22 June 2020 - </a:t>
            </a:r>
            <a:r>
              <a:rPr lang="en-GB" altLang="en-US" sz="1600" dirty="0" smtClean="0">
                <a:solidFill>
                  <a:srgbClr val="004B6A"/>
                </a:solidFill>
                <a:latin typeface="Arial" panose="020B0604020202020204" pitchFamily="34" charset="0"/>
                <a:cs typeface="Arial" panose="020B0604020202020204" pitchFamily="34" charset="0"/>
              </a:rPr>
              <a:t>applications </a:t>
            </a:r>
            <a:r>
              <a:rPr lang="en-GB" altLang="en-US" sz="1600" dirty="0">
                <a:solidFill>
                  <a:srgbClr val="004B6A"/>
                </a:solidFill>
                <a:latin typeface="Arial" panose="020B0604020202020204" pitchFamily="34" charset="0"/>
                <a:cs typeface="Arial" panose="020B0604020202020204" pitchFamily="34" charset="0"/>
              </a:rPr>
              <a:t>open to be a </a:t>
            </a:r>
            <a:r>
              <a:rPr lang="en-GB" altLang="en-US" sz="1600" dirty="0" smtClean="0">
                <a:solidFill>
                  <a:srgbClr val="004B6A"/>
                </a:solidFill>
                <a:latin typeface="Arial" panose="020B0604020202020204" pitchFamily="34" charset="0"/>
                <a:cs typeface="Arial" panose="020B0604020202020204" pitchFamily="34" charset="0"/>
              </a:rPr>
              <a:t>Scheme Administrator;</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1Jan 2021 – </a:t>
            </a:r>
            <a:r>
              <a:rPr lang="en-GB" altLang="en-US" sz="1600" dirty="0" smtClean="0">
                <a:solidFill>
                  <a:srgbClr val="004B6A"/>
                </a:solidFill>
                <a:latin typeface="Arial" panose="020B0604020202020204" pitchFamily="34" charset="0"/>
                <a:cs typeface="Arial" panose="020B0604020202020204" pitchFamily="34" charset="0"/>
              </a:rPr>
              <a:t>retailers </a:t>
            </a:r>
            <a:r>
              <a:rPr lang="en-GB" altLang="en-US" sz="1600" dirty="0">
                <a:solidFill>
                  <a:srgbClr val="004B6A"/>
                </a:solidFill>
                <a:latin typeface="Arial" panose="020B0604020202020204" pitchFamily="34" charset="0"/>
                <a:cs typeface="Arial" panose="020B0604020202020204" pitchFamily="34" charset="0"/>
              </a:rPr>
              <a:t>exemption </a:t>
            </a:r>
            <a:r>
              <a:rPr lang="en-GB" altLang="en-US" sz="1600" dirty="0" smtClean="0">
                <a:solidFill>
                  <a:srgbClr val="004B6A"/>
                </a:solidFill>
                <a:latin typeface="Arial" panose="020B0604020202020204" pitchFamily="34" charset="0"/>
                <a:cs typeface="Arial" panose="020B0604020202020204" pitchFamily="34" charset="0"/>
              </a:rPr>
              <a:t>applications;</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1 Jan 2022 – </a:t>
            </a:r>
            <a:r>
              <a:rPr lang="en-GB" altLang="en-US" sz="1600" dirty="0" smtClean="0">
                <a:solidFill>
                  <a:srgbClr val="004B6A"/>
                </a:solidFill>
                <a:latin typeface="Arial" panose="020B0604020202020204" pitchFamily="34" charset="0"/>
                <a:cs typeface="Arial" panose="020B0604020202020204" pitchFamily="34" charset="0"/>
              </a:rPr>
              <a:t>producers </a:t>
            </a:r>
            <a:r>
              <a:rPr lang="en-GB" altLang="en-US" sz="1600" dirty="0">
                <a:solidFill>
                  <a:srgbClr val="004B6A"/>
                </a:solidFill>
                <a:latin typeface="Arial" panose="020B0604020202020204" pitchFamily="34" charset="0"/>
                <a:cs typeface="Arial" panose="020B0604020202020204" pitchFamily="34" charset="0"/>
              </a:rPr>
              <a:t>register with </a:t>
            </a:r>
            <a:r>
              <a:rPr lang="en-GB" altLang="en-US" sz="1600" dirty="0" smtClean="0">
                <a:solidFill>
                  <a:srgbClr val="004B6A"/>
                </a:solidFill>
                <a:latin typeface="Arial" panose="020B0604020202020204" pitchFamily="34" charset="0"/>
                <a:cs typeface="Arial" panose="020B0604020202020204" pitchFamily="34" charset="0"/>
              </a:rPr>
              <a:t>SEPA;</a:t>
            </a:r>
          </a:p>
          <a:p>
            <a:pPr>
              <a:buClr>
                <a:srgbClr val="68A84D"/>
              </a:buClr>
            </a:pPr>
            <a:endParaRPr lang="en-GB" altLang="en-US" sz="1600" dirty="0">
              <a:solidFill>
                <a:srgbClr val="004B6A"/>
              </a:solidFill>
              <a:latin typeface="Arial" panose="020B0604020202020204" pitchFamily="34" charset="0"/>
              <a:cs typeface="Arial" panose="020B0604020202020204" pitchFamily="34" charset="0"/>
            </a:endParaRPr>
          </a:p>
          <a:p>
            <a:pPr marL="285750" indent="-285750">
              <a:buClr>
                <a:srgbClr val="68A84D"/>
              </a:buClr>
              <a:buFont typeface="Wingdings" panose="05000000000000000000" pitchFamily="2" charset="2"/>
              <a:buChar char="n"/>
            </a:pPr>
            <a:r>
              <a:rPr lang="en-GB" altLang="en-US" sz="1600" dirty="0">
                <a:solidFill>
                  <a:srgbClr val="004B6A"/>
                </a:solidFill>
                <a:latin typeface="Arial" panose="020B0604020202020204" pitchFamily="34" charset="0"/>
                <a:cs typeface="Arial" panose="020B0604020202020204" pitchFamily="34" charset="0"/>
              </a:rPr>
              <a:t>1 July 2022 – Scottish DRS scheme goes </a:t>
            </a:r>
            <a:r>
              <a:rPr lang="en-GB" altLang="en-US" sz="1600" dirty="0" smtClean="0">
                <a:solidFill>
                  <a:srgbClr val="004B6A"/>
                </a:solidFill>
                <a:latin typeface="Arial" panose="020B0604020202020204" pitchFamily="34" charset="0"/>
                <a:cs typeface="Arial" panose="020B0604020202020204" pitchFamily="34" charset="0"/>
              </a:rPr>
              <a:t>live.</a:t>
            </a:r>
            <a:endParaRPr lang="en-GB" altLang="en-US" sz="1600" dirty="0">
              <a:solidFill>
                <a:srgbClr val="004B6A"/>
              </a:solidFill>
              <a:latin typeface="Arial" panose="020B0604020202020204" pitchFamily="34" charset="0"/>
              <a:cs typeface="Arial" panose="020B0604020202020204" pitchFamily="34" charset="0"/>
            </a:endParaRPr>
          </a:p>
          <a:p>
            <a:endParaRPr lang="en-GB" sz="1250" b="1" dirty="0">
              <a:solidFill>
                <a:srgbClr val="003E5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523196-1DF0-7A41-9A97-6AA7AFFCDC3E}"/>
              </a:ext>
            </a:extLst>
          </p:cNvPr>
          <p:cNvSpPr txBox="1"/>
          <p:nvPr/>
        </p:nvSpPr>
        <p:spPr>
          <a:xfrm>
            <a:off x="845647" y="281883"/>
            <a:ext cx="5476087" cy="523220"/>
          </a:xfrm>
          <a:prstGeom prst="rect">
            <a:avLst/>
          </a:prstGeom>
          <a:noFill/>
        </p:spPr>
        <p:txBody>
          <a:bodyPr wrap="square" rtlCol="0">
            <a:spAutoFit/>
          </a:bodyPr>
          <a:lstStyle/>
          <a:p>
            <a:r>
              <a:rPr lang="en-US" sz="1400" dirty="0" smtClean="0">
                <a:solidFill>
                  <a:srgbClr val="68A84D"/>
                </a:solidFill>
                <a:latin typeface="Arial" panose="020B0604020202020204" pitchFamily="34" charset="0"/>
                <a:cs typeface="Arial" panose="020B0604020202020204" pitchFamily="34" charset="0"/>
              </a:rPr>
              <a:t>DEPOSIT RETURN</a:t>
            </a:r>
          </a:p>
          <a:p>
            <a:r>
              <a:rPr lang="en-US" sz="1400" dirty="0" smtClean="0">
                <a:solidFill>
                  <a:srgbClr val="68A84D"/>
                </a:solidFill>
                <a:latin typeface="Arial" panose="020B0604020202020204" pitchFamily="34" charset="0"/>
                <a:cs typeface="Arial" panose="020B0604020202020204" pitchFamily="34" charset="0"/>
              </a:rPr>
              <a:t>SCHEME IN SCOTLAND</a:t>
            </a:r>
            <a:endParaRPr lang="en-US" sz="1400" dirty="0">
              <a:solidFill>
                <a:srgbClr val="68A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6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1263</Words>
  <Application>Microsoft Office PowerPoint</Application>
  <PresentationFormat>Custom</PresentationFormat>
  <Paragraphs>192</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Maxwell, Alison</cp:lastModifiedBy>
  <cp:revision>91</cp:revision>
  <dcterms:created xsi:type="dcterms:W3CDTF">2018-08-16T10:20:49Z</dcterms:created>
  <dcterms:modified xsi:type="dcterms:W3CDTF">2020-10-06T08:43:36Z</dcterms:modified>
</cp:coreProperties>
</file>