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0" r:id="rId4"/>
    <p:sldId id="261" r:id="rId5"/>
    <p:sldId id="263" r:id="rId6"/>
    <p:sldId id="264" r:id="rId7"/>
    <p:sldId id="259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562689"/>
    <a:srgbClr val="7BA22F"/>
    <a:srgbClr val="00535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C0757-371D-4FF1-8369-16DE110856FA}" type="datetimeFigureOut">
              <a:rPr lang="en-GB" smtClean="0"/>
              <a:pPr/>
              <a:t>26/03/2012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C9E82-DD0F-457F-9B9B-8879762CD47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0266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LT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67543" y="3284984"/>
            <a:ext cx="4824537" cy="12241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Speaker(s) </a:t>
            </a:r>
            <a:endParaRPr lang="en-GB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403648" y="6199792"/>
            <a:ext cx="4608512" cy="32982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8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Stream: Estates and Operations</a:t>
            </a: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93335" cy="201622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4" y="5301208"/>
            <a:ext cx="1436400" cy="14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247900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77809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0BF49-16BE-4E29-89A5-91128146C5E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10169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TextBox 8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34386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C421D-CDBA-4CEF-955A-CD2A535D32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80758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BA14F-5177-466C-84F9-B8775702FA4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0022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15447" cy="922114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468313" y="1556792"/>
            <a:ext cx="8207375" cy="475252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1148" y="188641"/>
            <a:ext cx="2504184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4072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ke home mess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5987008" cy="1354162"/>
          </a:xfrm>
          <a:prstGeom prst="rect">
            <a:avLst/>
          </a:prstGeom>
        </p:spPr>
        <p:txBody>
          <a:bodyPr/>
          <a:lstStyle>
            <a:lvl1pPr>
              <a:defRPr b="0" baseline="0"/>
            </a:lvl1pPr>
          </a:lstStyle>
          <a:p>
            <a:r>
              <a:rPr lang="en-US" dirty="0" smtClean="0"/>
              <a:t>Your three take-home key messages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468313" y="1916832"/>
            <a:ext cx="8207375" cy="4320480"/>
          </a:xfrm>
          <a:prstGeom prst="rect">
            <a:avLst/>
          </a:prstGeom>
        </p:spPr>
        <p:txBody>
          <a:bodyPr/>
          <a:lstStyle>
            <a:lvl1pPr marL="514350" indent="-514350">
              <a:buClr>
                <a:srgbClr val="562689"/>
              </a:buClr>
              <a:buSzPct val="121000"/>
              <a:buFont typeface="+mj-lt"/>
              <a:buAutoNum type="arabicPeriod"/>
              <a:defRPr baseline="0"/>
            </a:lvl1pPr>
            <a:lvl2pPr marL="971550" indent="-51435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828800" indent="-457200">
              <a:buFont typeface="+mj-lt"/>
              <a:buAutoNum type="arabicPeriod"/>
              <a:defRPr/>
            </a:lvl4pPr>
            <a:lvl5pPr marL="2286000" indent="-457200">
              <a:buFont typeface="+mj-lt"/>
              <a:buAutoNum type="arabicPeriod"/>
              <a:defRPr/>
            </a:lvl5pPr>
          </a:lstStyle>
          <a:p>
            <a:pPr lvl="0"/>
            <a:r>
              <a:rPr lang="en-US" dirty="0" smtClean="0"/>
              <a:t>Message 1</a:t>
            </a:r>
          </a:p>
          <a:p>
            <a:pPr lvl="0"/>
            <a:r>
              <a:rPr lang="en-US" dirty="0" smtClean="0"/>
              <a:t>Message 2</a:t>
            </a:r>
          </a:p>
          <a:p>
            <a:pPr lvl="0"/>
            <a:r>
              <a:rPr lang="en-US" dirty="0" smtClean="0"/>
              <a:t>Message 3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854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77809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65691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87008" cy="77809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TextBox 11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5568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915000" cy="778098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6186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675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899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6672647" y="6309320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34188F14-23C6-424A-A5ED-4385630B3851}" type="slidenum">
              <a:rPr lang="en-GB" sz="1600" smtClean="0"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7317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62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179512" y="188640"/>
            <a:ext cx="8712968" cy="6480720"/>
          </a:xfrm>
          <a:prstGeom prst="roundRect">
            <a:avLst>
              <a:gd name="adj" fmla="val 324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80312" y="6356350"/>
            <a:ext cx="130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C90BF49-16BE-4E29-89A5-91128146C5E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1148" y="188641"/>
            <a:ext cx="2504184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9469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3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500" b="1" kern="1200">
          <a:solidFill>
            <a:srgbClr val="00535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lifeindex.org.uk/" TargetMode="External"/><Relationship Id="rId2" Type="http://schemas.openxmlformats.org/officeDocument/2006/relationships/hyperlink" Target="http://www.eauc.org.uk/sustetech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7543" y="2420888"/>
            <a:ext cx="8208913" cy="3816424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Steve Bowes-Phipps, University of Hertfordshire</a:t>
            </a:r>
          </a:p>
          <a:p>
            <a:r>
              <a:rPr lang="en-GB" sz="2000" i="1" dirty="0" smtClean="0"/>
              <a:t>	Best Practice Guides To Saving Money &amp; Carbon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/>
              <a:t>Alex Gwinn, Worcester College of </a:t>
            </a:r>
            <a:r>
              <a:rPr lang="en-GB" sz="2000" dirty="0" smtClean="0"/>
              <a:t>Technology</a:t>
            </a:r>
          </a:p>
          <a:p>
            <a:r>
              <a:rPr lang="en-GB" sz="2000" i="1" dirty="0" smtClean="0"/>
              <a:t>	Server Room Cooling at Worcester College of Technology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i="1" dirty="0" smtClean="0"/>
              <a:t>Panel</a:t>
            </a:r>
            <a:r>
              <a:rPr lang="en-GB" sz="2000" dirty="0" smtClean="0"/>
              <a:t>:</a:t>
            </a:r>
            <a:r>
              <a:rPr lang="en-GB" sz="2000" dirty="0"/>
              <a:t>	</a:t>
            </a:r>
            <a:r>
              <a:rPr lang="en-GB" sz="2000" dirty="0" smtClean="0"/>
              <a:t>Steve Bowes-Phipps (Chair)</a:t>
            </a:r>
          </a:p>
          <a:p>
            <a:pPr lvl="2" algn="l"/>
            <a:r>
              <a:rPr lang="en-GB" sz="2000" dirty="0" smtClean="0">
                <a:solidFill>
                  <a:schemeClr val="tx1"/>
                </a:solidFill>
              </a:rPr>
              <a:t>	Alex Gwinn</a:t>
            </a:r>
            <a:endParaRPr lang="en-GB" sz="2000" dirty="0">
              <a:solidFill>
                <a:schemeClr val="tx1"/>
              </a:solidFill>
            </a:endParaRPr>
          </a:p>
          <a:p>
            <a:pPr lvl="2" algn="l"/>
            <a:r>
              <a:rPr lang="en-GB" sz="2000" dirty="0" smtClean="0">
                <a:solidFill>
                  <a:schemeClr val="tx1"/>
                </a:solidFill>
              </a:rPr>
              <a:t>	Professor Peter James, HEEPI / University of Bradford</a:t>
            </a:r>
          </a:p>
          <a:p>
            <a:pPr lvl="2" algn="l"/>
            <a:r>
              <a:rPr lang="en-GB" sz="2000" dirty="0" smtClean="0">
                <a:solidFill>
                  <a:schemeClr val="tx1"/>
                </a:solidFill>
              </a:rPr>
              <a:t>	James Wilman, Future-Tech SGI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24745"/>
            <a:ext cx="8293335" cy="1224136"/>
          </a:xfrm>
        </p:spPr>
        <p:txBody>
          <a:bodyPr/>
          <a:lstStyle/>
          <a:p>
            <a:r>
              <a:rPr lang="en-GB" dirty="0"/>
              <a:t>What’s Preventing You From Greening Your Data Centre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142816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7543" y="2420888"/>
            <a:ext cx="8208913" cy="3816424"/>
          </a:xfrm>
        </p:spPr>
        <p:txBody>
          <a:bodyPr/>
          <a:lstStyle/>
          <a:p>
            <a:r>
              <a:rPr lang="en-GB" sz="2000" b="1" dirty="0" smtClean="0"/>
              <a:t>Speaker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Steve Bowes-Phipps, University of Hertfordshire</a:t>
            </a:r>
          </a:p>
          <a:p>
            <a:pPr algn="ctr"/>
            <a:r>
              <a:rPr lang="en-GB" sz="2000" i="1" dirty="0" smtClean="0"/>
              <a:t>	</a:t>
            </a:r>
          </a:p>
          <a:p>
            <a:pPr algn="ctr"/>
            <a:r>
              <a:rPr lang="en-GB" sz="2000" i="1" dirty="0" smtClean="0"/>
              <a:t>A Best Practice Guide To Saving Money &amp; Carbon in the Data Centre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24745"/>
            <a:ext cx="8293335" cy="1224136"/>
          </a:xfrm>
        </p:spPr>
        <p:txBody>
          <a:bodyPr/>
          <a:lstStyle/>
          <a:p>
            <a:r>
              <a:rPr lang="en-GB" dirty="0"/>
              <a:t>What’s Preventing You From Greening Your Data Centre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82077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0338" y="836613"/>
            <a:ext cx="5832475" cy="1011237"/>
          </a:xfrm>
        </p:spPr>
        <p:txBody>
          <a:bodyPr/>
          <a:lstStyle/>
          <a:p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en-GB" sz="2000" dirty="0" smtClean="0"/>
              <a:t>http</a:t>
            </a:r>
            <a:r>
              <a:rPr lang="en-GB" sz="2000" dirty="0"/>
              <a:t>://www.eauc.org.uk/sustetech/home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4213" y="836613"/>
            <a:ext cx="1924050" cy="101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9750" y="1916113"/>
            <a:ext cx="8208963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3200" dirty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3200" dirty="0"/>
              <a:t>The overarching aim of the project was to measure and reduce the energy use of ICT used in universities and colleges. </a:t>
            </a:r>
          </a:p>
          <a:p>
            <a:pPr algn="ctr">
              <a:spcBef>
                <a:spcPct val="20000"/>
              </a:spcBef>
            </a:pPr>
            <a:endParaRPr lang="en-GB" sz="3200" dirty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2400" dirty="0"/>
              <a:t>Recruited 16 universities and supported them in the implementation of the </a:t>
            </a:r>
            <a:r>
              <a:rPr lang="en-GB" sz="2400" dirty="0" err="1"/>
              <a:t>SusteIT</a:t>
            </a:r>
            <a:r>
              <a:rPr lang="en-GB" sz="2400" dirty="0"/>
              <a:t> Tool.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2000" dirty="0"/>
              <a:t>Project ended January 2012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2000" dirty="0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2400" dirty="0"/>
          </a:p>
        </p:txBody>
      </p:sp>
      <p:pic>
        <p:nvPicPr>
          <p:cNvPr id="2055" name="Picture 7" descr="Small-logo-(500x209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3" y="5516563"/>
            <a:ext cx="2093912" cy="874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04025" y="5229225"/>
            <a:ext cx="1800225" cy="119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Outputs: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400" b="1"/>
              <a:t>Events presentations:</a:t>
            </a:r>
            <a:r>
              <a:rPr lang="en-GB" sz="2400"/>
              <a:t> Greening Your Institutions Network Systems , Data Centre Workshops , Printing &amp; Paper Use Workshops. Procurement,  Estates,  Utilisation of Space Through the Use of ICT. </a:t>
            </a:r>
          </a:p>
          <a:p>
            <a:pPr>
              <a:lnSpc>
                <a:spcPct val="80000"/>
              </a:lnSpc>
            </a:pPr>
            <a:endParaRPr lang="en-GB" sz="2400"/>
          </a:p>
          <a:p>
            <a:pPr>
              <a:lnSpc>
                <a:spcPct val="80000"/>
              </a:lnSpc>
            </a:pPr>
            <a:r>
              <a:rPr lang="en-GB" sz="2400" b="1"/>
              <a:t>Insight Guides: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GB" sz="2400"/>
              <a:t>   E-Waste, Procurement for Sustainable ICT Equipment, Printing and Paper Use, Green ICT Briefing Paper</a:t>
            </a:r>
          </a:p>
          <a:p>
            <a:pPr>
              <a:lnSpc>
                <a:spcPct val="80000"/>
              </a:lnSpc>
            </a:pPr>
            <a:endParaRPr lang="en-GB" sz="2400"/>
          </a:p>
          <a:p>
            <a:pPr>
              <a:lnSpc>
                <a:spcPct val="80000"/>
              </a:lnSpc>
            </a:pPr>
            <a:r>
              <a:rPr lang="en-GB" sz="2400" b="1"/>
              <a:t>Case studies</a:t>
            </a:r>
            <a:r>
              <a:rPr lang="en-GB" sz="2400"/>
              <a:t> (in final design stage)</a:t>
            </a:r>
          </a:p>
          <a:p>
            <a:pPr>
              <a:lnSpc>
                <a:spcPct val="80000"/>
              </a:lnSpc>
            </a:pPr>
            <a:endParaRPr lang="en-GB" sz="2400"/>
          </a:p>
          <a:p>
            <a:pPr>
              <a:lnSpc>
                <a:spcPct val="80000"/>
              </a:lnSpc>
            </a:pPr>
            <a:r>
              <a:rPr lang="en-GB" sz="2400" b="1"/>
              <a:t>Reports and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7543" y="2420888"/>
            <a:ext cx="8208913" cy="3816424"/>
          </a:xfrm>
        </p:spPr>
        <p:txBody>
          <a:bodyPr/>
          <a:lstStyle/>
          <a:p>
            <a:r>
              <a:rPr lang="en-GB" sz="2000" b="1" dirty="0" smtClean="0"/>
              <a:t>Speakers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dirty="0"/>
          </a:p>
          <a:p>
            <a:r>
              <a:rPr lang="en-GB" sz="2000" dirty="0"/>
              <a:t>Worcester College of Technology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Dave Kings, Deputy </a:t>
            </a:r>
            <a:r>
              <a:rPr lang="en-GB" sz="2000" dirty="0"/>
              <a:t>Communications and Systems Manager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/>
              <a:t>Alex </a:t>
            </a:r>
            <a:r>
              <a:rPr lang="en-GB" sz="2000" dirty="0" smtClean="0"/>
              <a:t>Gwinn, IT </a:t>
            </a:r>
            <a:r>
              <a:rPr lang="en-GB" sz="2000" dirty="0"/>
              <a:t>Training Supervisor and Staff Governor – Business Support </a:t>
            </a:r>
          </a:p>
          <a:p>
            <a:r>
              <a:rPr lang="en-GB" sz="2000" i="1" dirty="0" smtClean="0"/>
              <a:t>	</a:t>
            </a:r>
          </a:p>
          <a:p>
            <a:pPr algn="ctr"/>
            <a:r>
              <a:rPr lang="en-GB" sz="2000" i="1" dirty="0"/>
              <a:t>Server Room Cooling at Worcester College of Technology</a:t>
            </a:r>
            <a:endParaRPr lang="en-GB" sz="2000" i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24745"/>
            <a:ext cx="8293335" cy="1224136"/>
          </a:xfrm>
        </p:spPr>
        <p:txBody>
          <a:bodyPr/>
          <a:lstStyle/>
          <a:p>
            <a:r>
              <a:rPr lang="en-GB" dirty="0"/>
              <a:t>What’s Preventing You From Greening Your Data Centre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27032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7543" y="2420888"/>
            <a:ext cx="8208913" cy="3816424"/>
          </a:xfrm>
        </p:spPr>
        <p:txBody>
          <a:bodyPr/>
          <a:lstStyle/>
          <a:p>
            <a:r>
              <a:rPr lang="en-GB" sz="2000" b="1" dirty="0" smtClean="0"/>
              <a:t>Expert Panel</a:t>
            </a:r>
          </a:p>
          <a:p>
            <a:pPr marL="342900" indent="-342900">
              <a:buFont typeface="Arial" pitchFamily="34" charset="0"/>
              <a:buChar char="•"/>
            </a:pPr>
            <a:endParaRPr lang="en-GB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en-GB" sz="2000" dirty="0" smtClean="0"/>
              <a:t>Chair: Steve </a:t>
            </a:r>
            <a:r>
              <a:rPr lang="en-GB" sz="2000" dirty="0"/>
              <a:t>Bowes-Phipps, University of Hertfordshire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Alex Gwinn, Worcester College of Technology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Professor Peter James, HEEPI / University of Bradford</a:t>
            </a:r>
          </a:p>
          <a:p>
            <a:pPr marL="1257300" lvl="2" indent="-342900" algn="l">
              <a:buFont typeface="Arial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James </a:t>
            </a:r>
            <a:r>
              <a:rPr lang="en-GB" sz="2000" dirty="0">
                <a:solidFill>
                  <a:schemeClr val="tx1"/>
                </a:solidFill>
              </a:rPr>
              <a:t>Wilman, Future-Tech </a:t>
            </a:r>
            <a:r>
              <a:rPr lang="en-GB" sz="2000" dirty="0" smtClean="0">
                <a:solidFill>
                  <a:schemeClr val="tx1"/>
                </a:solidFill>
              </a:rPr>
              <a:t>SGI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3"/>
          </p:nvPr>
        </p:nvSpPr>
        <p:spPr/>
        <p:txBody>
          <a:bodyPr>
            <a:normAutofit fontScale="92500" lnSpcReduction="10000"/>
          </a:bodyPr>
          <a:lstStyle/>
          <a:p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124745"/>
            <a:ext cx="8293335" cy="1224136"/>
          </a:xfrm>
        </p:spPr>
        <p:txBody>
          <a:bodyPr/>
          <a:lstStyle/>
          <a:p>
            <a:r>
              <a:rPr lang="en-GB" dirty="0"/>
              <a:t>What’s Preventing You From Greening Your Data Centre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0466176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900" dirty="0"/>
              <a:t>Your next steps – making the most of your EAUC Membership…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3"/>
          </p:nvPr>
        </p:nvSpPr>
        <p:spPr>
          <a:xfrm>
            <a:off x="468313" y="1341526"/>
            <a:ext cx="8207375" cy="4824536"/>
          </a:xfrm>
        </p:spPr>
        <p:txBody>
          <a:bodyPr/>
          <a:lstStyle/>
          <a:p>
            <a:r>
              <a:rPr lang="en-GB" sz="2000" dirty="0" smtClean="0">
                <a:solidFill>
                  <a:srgbClr val="562689"/>
                </a:solidFill>
              </a:rPr>
              <a:t>Resources - </a:t>
            </a:r>
            <a:r>
              <a:rPr lang="en-GB" sz="2000" dirty="0" smtClean="0"/>
              <a:t>visit </a:t>
            </a:r>
            <a:r>
              <a:rPr lang="en-GB" sz="2000" dirty="0"/>
              <a:t>the SUSTE-TECH </a:t>
            </a:r>
            <a:r>
              <a:rPr lang="en-GB" sz="2000" dirty="0" smtClean="0"/>
              <a:t>Project site for a whole range </a:t>
            </a:r>
            <a:r>
              <a:rPr lang="en-GB" sz="2000" dirty="0"/>
              <a:t>of resources on Green </a:t>
            </a:r>
            <a:r>
              <a:rPr lang="en-GB" sz="2000" dirty="0" smtClean="0"/>
              <a:t>ICT </a:t>
            </a:r>
            <a:r>
              <a:rPr lang="en-GB" sz="2000" dirty="0" smtClean="0">
                <a:hlinkClick r:id="rId2"/>
              </a:rPr>
              <a:t>www.eauc.org.uk/sustetech</a:t>
            </a:r>
            <a:endParaRPr lang="en-GB" sz="2000" dirty="0"/>
          </a:p>
          <a:p>
            <a:r>
              <a:rPr lang="en-GB" sz="2000" dirty="0" smtClean="0">
                <a:solidFill>
                  <a:srgbClr val="562689"/>
                </a:solidFill>
              </a:rPr>
              <a:t>Recognition - </a:t>
            </a:r>
            <a:r>
              <a:rPr lang="en-GB" sz="2000" dirty="0"/>
              <a:t>w</a:t>
            </a:r>
            <a:r>
              <a:rPr lang="en-GB" sz="2000" dirty="0" smtClean="0"/>
              <a:t>ant recognition for your green ICT initiatives - enter the 2012 Green Gown Awards green ICT category. Entries open summer 2012</a:t>
            </a:r>
          </a:p>
          <a:p>
            <a:r>
              <a:rPr lang="en-GB" sz="2000" dirty="0" smtClean="0">
                <a:solidFill>
                  <a:srgbClr val="562689"/>
                </a:solidFill>
              </a:rPr>
              <a:t>Networks – </a:t>
            </a:r>
            <a:r>
              <a:rPr lang="en-GB" sz="2000" i="1" dirty="0" smtClean="0"/>
              <a:t>launching soon</a:t>
            </a:r>
            <a:r>
              <a:rPr lang="en-GB" sz="2000" dirty="0" smtClean="0"/>
              <a:t>:  Green ICT Community of Practice - for those wanting </a:t>
            </a:r>
            <a:r>
              <a:rPr lang="en-GB" sz="2000" dirty="0"/>
              <a:t>to share </a:t>
            </a:r>
            <a:r>
              <a:rPr lang="en-GB" sz="2000" dirty="0" smtClean="0"/>
              <a:t>resources and </a:t>
            </a:r>
            <a:r>
              <a:rPr lang="en-GB" sz="2000" dirty="0"/>
              <a:t>learn from each others' </a:t>
            </a:r>
            <a:r>
              <a:rPr lang="en-GB" sz="2000" dirty="0" smtClean="0"/>
              <a:t>experiences. Visit the EAUC desk to find out </a:t>
            </a:r>
            <a:r>
              <a:rPr lang="en-GB" sz="2000" smtClean="0"/>
              <a:t>more and sign </a:t>
            </a:r>
            <a:r>
              <a:rPr lang="en-GB" sz="2000" dirty="0" smtClean="0"/>
              <a:t>up!</a:t>
            </a:r>
          </a:p>
          <a:p>
            <a:r>
              <a:rPr lang="en-GB" sz="2000" dirty="0" smtClean="0">
                <a:solidFill>
                  <a:srgbClr val="562689"/>
                </a:solidFill>
              </a:rPr>
              <a:t>Measure and improve - </a:t>
            </a:r>
            <a:r>
              <a:rPr lang="en-GB" sz="2000" dirty="0" smtClean="0"/>
              <a:t>sign up to </a:t>
            </a:r>
            <a:r>
              <a:rPr lang="en-GB" sz="2000" dirty="0" err="1" smtClean="0"/>
              <a:t>LiFE</a:t>
            </a:r>
            <a:r>
              <a:rPr lang="en-GB" sz="2000" dirty="0" smtClean="0"/>
              <a:t> </a:t>
            </a:r>
            <a:r>
              <a:rPr lang="en-GB" sz="2000" dirty="0" smtClean="0">
                <a:hlinkClick r:id="rId3"/>
              </a:rPr>
              <a:t>www.thelifeindex.org.uk</a:t>
            </a:r>
            <a:r>
              <a:rPr lang="en-GB" sz="2000" dirty="0" smtClean="0"/>
              <a:t>. EAUC Members receive a significant discount</a:t>
            </a:r>
          </a:p>
          <a:p>
            <a:pPr lvl="1">
              <a:buClr>
                <a:srgbClr val="562689"/>
              </a:buClr>
              <a:buFont typeface="Arial" pitchFamily="34" charset="0"/>
              <a:buChar char="•"/>
            </a:pPr>
            <a:r>
              <a:rPr lang="en-GB" sz="1800" dirty="0" err="1" smtClean="0"/>
              <a:t>LiFE</a:t>
            </a:r>
            <a:r>
              <a:rPr lang="en-GB" sz="1800" dirty="0" smtClean="0"/>
              <a:t> offers a dedicated ‘sustainable ICT’ framework for implementation </a:t>
            </a:r>
            <a:endParaRPr lang="en-GB" sz="1800" dirty="0"/>
          </a:p>
          <a:p>
            <a:pPr marL="0" indent="0">
              <a:buNone/>
            </a:pPr>
            <a:endParaRPr lang="en-GB" sz="500" dirty="0" smtClean="0"/>
          </a:p>
          <a:p>
            <a:pPr marL="0" indent="0" algn="ctr">
              <a:buNone/>
            </a:pPr>
            <a:r>
              <a:rPr lang="en-GB" sz="2200" b="1" dirty="0" smtClean="0">
                <a:solidFill>
                  <a:srgbClr val="562689"/>
                </a:solidFill>
              </a:rPr>
              <a:t>Membership </a:t>
            </a:r>
            <a:r>
              <a:rPr lang="en-GB" sz="2200" b="1" dirty="0">
                <a:solidFill>
                  <a:srgbClr val="562689"/>
                </a:solidFill>
              </a:rPr>
              <a:t>matters at www.eauc.org.uk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xmlns="" val="6579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C0C0C"/>
      </a:hlink>
      <a:folHlink>
        <a:srgbClr val="0C0C0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332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What’s Preventing You From Greening Your Data Centre?</vt:lpstr>
      <vt:lpstr>What’s Preventing You From Greening Your Data Centre?</vt:lpstr>
      <vt:lpstr> http://www.eauc.org.uk/sustetech/home</vt:lpstr>
      <vt:lpstr>Outputs:</vt:lpstr>
      <vt:lpstr>What’s Preventing You From Greening Your Data Centre?</vt:lpstr>
      <vt:lpstr>What’s Preventing You From Greening Your Data Centre?</vt:lpstr>
      <vt:lpstr>Your next steps – making the most of your EAUC Membership…</vt:lpstr>
    </vt:vector>
  </TitlesOfParts>
  <Company>University of Gloucestershire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WALKLEY, Lisa</dc:creator>
  <cp:lastModifiedBy>GREEN, James</cp:lastModifiedBy>
  <cp:revision>76</cp:revision>
  <cp:lastPrinted>2012-01-09T11:11:14Z</cp:lastPrinted>
  <dcterms:created xsi:type="dcterms:W3CDTF">2012-01-05T13:50:36Z</dcterms:created>
  <dcterms:modified xsi:type="dcterms:W3CDTF">2012-03-26T10:37:52Z</dcterms:modified>
</cp:coreProperties>
</file>