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757" r:id="rId5"/>
    <p:sldId id="824" r:id="rId6"/>
    <p:sldId id="830" r:id="rId7"/>
    <p:sldId id="819" r:id="rId8"/>
    <p:sldId id="758" r:id="rId9"/>
    <p:sldId id="762" r:id="rId10"/>
    <p:sldId id="825" r:id="rId11"/>
    <p:sldId id="764" r:id="rId12"/>
    <p:sldId id="803" r:id="rId13"/>
    <p:sldId id="827" r:id="rId14"/>
    <p:sldId id="807" r:id="rId15"/>
    <p:sldId id="829" r:id="rId16"/>
    <p:sldId id="768" r:id="rId17"/>
    <p:sldId id="828" r:id="rId18"/>
    <p:sldId id="831" r:id="rId19"/>
    <p:sldId id="779" r:id="rId20"/>
    <p:sldId id="780" r:id="rId21"/>
    <p:sldId id="782" r:id="rId22"/>
    <p:sldId id="783" r:id="rId23"/>
    <p:sldId id="784" r:id="rId24"/>
    <p:sldId id="785" r:id="rId25"/>
    <p:sldId id="822" r:id="rId26"/>
    <p:sldId id="790" r:id="rId27"/>
    <p:sldId id="789" r:id="rId28"/>
    <p:sldId id="792" r:id="rId29"/>
    <p:sldId id="808" r:id="rId30"/>
    <p:sldId id="832" r:id="rId31"/>
    <p:sldId id="833" r:id="rId32"/>
    <p:sldId id="834" r:id="rId33"/>
    <p:sldId id="835" r:id="rId34"/>
    <p:sldId id="836" r:id="rId35"/>
    <p:sldId id="821" r:id="rId36"/>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49"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otte Henderson" initials="CH" lastIdx="26" clrIdx="0"/>
  <p:cmAuthor id="1" name="K"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99"/>
    <a:srgbClr val="FF5050"/>
    <a:srgbClr val="D5DB63"/>
    <a:srgbClr val="CED649"/>
    <a:srgbClr val="D3D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7076" autoAdjust="0"/>
  </p:normalViewPr>
  <p:slideViewPr>
    <p:cSldViewPr>
      <p:cViewPr varScale="1">
        <p:scale>
          <a:sx n="83" d="100"/>
          <a:sy n="83" d="100"/>
        </p:scale>
        <p:origin x="-6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814"/>
    </p:cViewPr>
  </p:sorterViewPr>
  <p:notesViewPr>
    <p:cSldViewPr>
      <p:cViewPr>
        <p:scale>
          <a:sx n="110" d="100"/>
          <a:sy n="110" d="100"/>
        </p:scale>
        <p:origin x="-1230" y="132"/>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09075309224214"/>
          <c:y val="8.5527335160578505E-2"/>
          <c:w val="0.54087212494481296"/>
          <c:h val="0.82894532967884305"/>
        </c:manualLayout>
      </c:layout>
      <c:pie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1.00883555673301E-3"/>
                  <c:y val="4.1662220891586298E-2"/>
                </c:manualLayout>
              </c:layout>
              <c:tx>
                <c:rich>
                  <a:bodyPr/>
                  <a:lstStyle/>
                  <a:p>
                    <a:r>
                      <a:rPr lang="en-US" sz="1200" b="1" baseline="0" dirty="0">
                        <a:solidFill>
                          <a:schemeClr val="tx2">
                            <a:lumMod val="50000"/>
                          </a:schemeClr>
                        </a:solidFill>
                      </a:rPr>
                      <a:t>avoidable bread &amp; </a:t>
                    </a:r>
                    <a:r>
                      <a:rPr lang="en-US" sz="1200" b="1" baseline="0" dirty="0" smtClean="0">
                        <a:solidFill>
                          <a:schemeClr val="tx2">
                            <a:lumMod val="50000"/>
                          </a:schemeClr>
                        </a:solidFill>
                      </a:rPr>
                      <a:t>bakery 12%</a:t>
                    </a:r>
                    <a:r>
                      <a:rPr lang="en-US" sz="1200" b="1" baseline="0" dirty="0">
                        <a:solidFill>
                          <a:schemeClr val="tx1"/>
                        </a:solidFill>
                      </a:rPr>
                      <a:t>
</a:t>
                    </a:r>
                    <a:endParaRPr lang="en-US" sz="1600" b="1"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69585857981593E-3"/>
                  <c:y val="5.81467567606304E-2"/>
                </c:manualLayout>
              </c:layout>
              <c:tx>
                <c:rich>
                  <a:bodyPr/>
                  <a:lstStyle/>
                  <a:p>
                    <a:r>
                      <a:rPr lang="en-US" b="1" dirty="0">
                        <a:solidFill>
                          <a:schemeClr val="tx2">
                            <a:lumMod val="50000"/>
                          </a:schemeClr>
                        </a:solidFill>
                      </a:rPr>
                      <a:t>avoidable inseparable plate scrapings
7%</a:t>
                    </a:r>
                  </a:p>
                </c:rich>
              </c:tx>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6.0501285642936596E-3"/>
                  <c:y val="4.2978037605683403E-2"/>
                </c:manualLayout>
              </c:layout>
              <c:tx>
                <c:rich>
                  <a:bodyPr/>
                  <a:lstStyle/>
                  <a:p>
                    <a:r>
                      <a:rPr lang="en-US" sz="1200" b="1" baseline="0" dirty="0">
                        <a:solidFill>
                          <a:schemeClr val="tx2">
                            <a:lumMod val="50000"/>
                          </a:schemeClr>
                        </a:solidFill>
                      </a:rPr>
                      <a:t>avoidable pasta &amp; rice
7%</a:t>
                    </a:r>
                    <a:endParaRPr lang="en-US" b="1" dirty="0">
                      <a:solidFill>
                        <a:schemeClr val="tx2">
                          <a:lumMod val="50000"/>
                        </a:schemeClr>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9.5334752595056995E-3"/>
                  <c:y val="0"/>
                </c:manualLayout>
              </c:layout>
              <c:tx>
                <c:rich>
                  <a:bodyPr/>
                  <a:lstStyle/>
                  <a:p>
                    <a:r>
                      <a:rPr lang="en-US" sz="1200" b="1" baseline="0" dirty="0">
                        <a:solidFill>
                          <a:schemeClr val="tx2">
                            <a:lumMod val="50000"/>
                          </a:schemeClr>
                        </a:solidFill>
                      </a:rPr>
                      <a:t>avoidable meat &amp; fish
6%</a:t>
                    </a:r>
                    <a:endParaRPr lang="en-US" sz="1200" b="1" dirty="0">
                      <a:solidFill>
                        <a:schemeClr val="tx2">
                          <a:lumMod val="50000"/>
                        </a:schemeClr>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5.0005955294256603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107551863606746"/>
                  <c:y val="5.871409074477219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1.6958585798159201E-3"/>
                  <c:y val="3.0337438309894101E-2"/>
                </c:manualLayout>
              </c:layout>
              <c:tx>
                <c:rich>
                  <a:bodyPr/>
                  <a:lstStyle/>
                  <a:p>
                    <a:r>
                      <a:rPr lang="en-US" sz="1200" b="1" dirty="0">
                        <a:solidFill>
                          <a:schemeClr val="tx2">
                            <a:lumMod val="50000"/>
                          </a:schemeClr>
                        </a:solidFill>
                      </a:rPr>
                      <a:t>unavoidable fruit &amp; veg
15%</a:t>
                    </a:r>
                  </a:p>
                </c:rich>
              </c:tx>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6.1569735494854897E-3"/>
                  <c:y val="-1.7696839014104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1"/>
              <c:layout>
                <c:manualLayout>
                  <c:x val="-1.69585857981592E-2"/>
                  <c:y val="2.0224958873262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baseline="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'9 sector pies'!$Y$36:$Y$47</c:f>
              <c:strCache>
                <c:ptCount val="12"/>
                <c:pt idx="0">
                  <c:v>avoidable potato/ potato products</c:v>
                </c:pt>
                <c:pt idx="1">
                  <c:v>avoidable fruit &amp; veg</c:v>
                </c:pt>
                <c:pt idx="2">
                  <c:v>avoidable bread and bakery</c:v>
                </c:pt>
                <c:pt idx="3">
                  <c:v>avoidable inseparable plate scrapings</c:v>
                </c:pt>
                <c:pt idx="4">
                  <c:v>avoidable pasta and rice</c:v>
                </c:pt>
                <c:pt idx="5">
                  <c:v>avoidable meat and fish</c:v>
                </c:pt>
                <c:pt idx="6">
                  <c:v>avoidable whole servings</c:v>
                </c:pt>
                <c:pt idx="7">
                  <c:v>avoidable where categories &lt; 2%</c:v>
                </c:pt>
                <c:pt idx="8">
                  <c:v>unavoidable fruit &amp; veg</c:v>
                </c:pt>
                <c:pt idx="9">
                  <c:v>unavoidable other </c:v>
                </c:pt>
                <c:pt idx="10">
                  <c:v>unavoidable potato/ potato products</c:v>
                </c:pt>
                <c:pt idx="11">
                  <c:v>unavoidable where categories &lt; 2%</c:v>
                </c:pt>
              </c:strCache>
            </c:strRef>
          </c:cat>
          <c:val>
            <c:numRef>
              <c:f>'9 sector pies'!$Z$36:$Z$47</c:f>
              <c:numCache>
                <c:formatCode>#,##0</c:formatCode>
                <c:ptCount val="12"/>
                <c:pt idx="0">
                  <c:v>193000</c:v>
                </c:pt>
                <c:pt idx="1">
                  <c:v>139000</c:v>
                </c:pt>
                <c:pt idx="2">
                  <c:v>105000</c:v>
                </c:pt>
                <c:pt idx="3">
                  <c:v>67000</c:v>
                </c:pt>
                <c:pt idx="4">
                  <c:v>64000</c:v>
                </c:pt>
                <c:pt idx="5">
                  <c:v>57000</c:v>
                </c:pt>
                <c:pt idx="6">
                  <c:v>20000</c:v>
                </c:pt>
                <c:pt idx="7">
                  <c:v>35000</c:v>
                </c:pt>
                <c:pt idx="8">
                  <c:v>139000</c:v>
                </c:pt>
                <c:pt idx="9">
                  <c:v>52000</c:v>
                </c:pt>
                <c:pt idx="10">
                  <c:v>20000</c:v>
                </c:pt>
                <c:pt idx="11">
                  <c:v>28000</c:v>
                </c:pt>
              </c:numCache>
            </c:numRef>
          </c:val>
        </c:ser>
        <c:dLbls>
          <c:showLegendKey val="0"/>
          <c:showVal val="0"/>
          <c:showCatName val="1"/>
          <c:showSerName val="0"/>
          <c:showPercent val="1"/>
          <c:showBubbleSize val="0"/>
          <c:showLeaderLines val="1"/>
        </c:dLbls>
        <c:firstSliceAng val="125"/>
      </c:pieChart>
    </c:plotArea>
    <c:plotVisOnly val="1"/>
    <c:dispBlanksAs val="zero"/>
    <c:showDLblsOverMax val="0"/>
  </c:chart>
  <c:txPr>
    <a:bodyPr/>
    <a:lstStyle/>
    <a:p>
      <a:pPr>
        <a:defRPr sz="1800"/>
      </a:pPr>
      <a:endParaRPr lang="en-US"/>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6.gif"/><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8D519-55A4-48BF-ADDC-4CD5B03890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03A60FEF-4FB0-4ED0-8ED3-8032E1B2053F}">
      <dgm:prSet phldrT="[Text]" custT="1"/>
      <dgm:spPr/>
      <dgm:t>
        <a:bodyPr/>
        <a:lstStyle/>
        <a:p>
          <a:r>
            <a:rPr lang="en-GB" sz="1400" dirty="0" smtClean="0">
              <a:solidFill>
                <a:schemeClr val="accent4"/>
              </a:solidFill>
            </a:rPr>
            <a:t>Gather data on customer needs</a:t>
          </a:r>
          <a:endParaRPr lang="en-GB" sz="1400" dirty="0">
            <a:solidFill>
              <a:schemeClr val="accent4"/>
            </a:solidFill>
          </a:endParaRPr>
        </a:p>
      </dgm:t>
    </dgm:pt>
    <dgm:pt modelId="{6DFC974C-9672-4DF9-AC9D-30681274DB8B}" type="parTrans" cxnId="{976C0E6A-E845-489E-82DF-F8AA7051831A}">
      <dgm:prSet/>
      <dgm:spPr/>
      <dgm:t>
        <a:bodyPr/>
        <a:lstStyle/>
        <a:p>
          <a:endParaRPr lang="en-GB"/>
        </a:p>
      </dgm:t>
    </dgm:pt>
    <dgm:pt modelId="{E251DB83-071D-4C4A-BE5E-9B4C4E6C0A43}" type="sibTrans" cxnId="{976C0E6A-E845-489E-82DF-F8AA7051831A}">
      <dgm:prSet/>
      <dgm:spPr/>
      <dgm:t>
        <a:bodyPr/>
        <a:lstStyle/>
        <a:p>
          <a:endParaRPr lang="en-GB"/>
        </a:p>
      </dgm:t>
    </dgm:pt>
    <dgm:pt modelId="{360B6F67-BBD7-4CB7-A776-A2FDD2C2F555}">
      <dgm:prSet phldrT="[Text]" custT="1"/>
      <dgm:spPr/>
      <dgm:t>
        <a:bodyPr/>
        <a:lstStyle/>
        <a:p>
          <a:r>
            <a:rPr lang="en-GB" sz="1400" dirty="0" smtClean="0">
              <a:solidFill>
                <a:schemeClr val="accent4"/>
              </a:solidFill>
            </a:rPr>
            <a:t>Gather data on food waste</a:t>
          </a:r>
          <a:endParaRPr lang="en-GB" sz="1400" dirty="0">
            <a:solidFill>
              <a:schemeClr val="accent4"/>
            </a:solidFill>
          </a:endParaRPr>
        </a:p>
      </dgm:t>
    </dgm:pt>
    <dgm:pt modelId="{540AE8C9-EA80-4584-B5BE-C75F5002A420}" type="parTrans" cxnId="{84A35E20-9B72-4D5A-AB52-AE8CE0948D40}">
      <dgm:prSet/>
      <dgm:spPr/>
      <dgm:t>
        <a:bodyPr/>
        <a:lstStyle/>
        <a:p>
          <a:endParaRPr lang="en-GB"/>
        </a:p>
      </dgm:t>
    </dgm:pt>
    <dgm:pt modelId="{18423A4E-5094-4C3E-B48C-26B5F334B629}" type="sibTrans" cxnId="{84A35E20-9B72-4D5A-AB52-AE8CE0948D40}">
      <dgm:prSet/>
      <dgm:spPr/>
      <dgm:t>
        <a:bodyPr/>
        <a:lstStyle/>
        <a:p>
          <a:endParaRPr lang="en-GB"/>
        </a:p>
      </dgm:t>
    </dgm:pt>
    <dgm:pt modelId="{31DAE513-6254-41BA-A8CC-E71893A906CA}">
      <dgm:prSet phldrT="[Text]" custT="1"/>
      <dgm:spPr/>
      <dgm:t>
        <a:bodyPr/>
        <a:lstStyle/>
        <a:p>
          <a:r>
            <a:rPr lang="en-GB" sz="1400" dirty="0" smtClean="0">
              <a:solidFill>
                <a:schemeClr val="accent4"/>
              </a:solidFill>
            </a:rPr>
            <a:t>Create/review recipes and menus</a:t>
          </a:r>
          <a:endParaRPr lang="en-GB" sz="1400" dirty="0">
            <a:solidFill>
              <a:schemeClr val="accent4"/>
            </a:solidFill>
          </a:endParaRPr>
        </a:p>
      </dgm:t>
    </dgm:pt>
    <dgm:pt modelId="{13BF1F5E-0D3F-49B5-9BB5-17B2DC6CE23C}" type="parTrans" cxnId="{40268B51-9C4E-489F-8D7E-D2F78245F31B}">
      <dgm:prSet/>
      <dgm:spPr/>
      <dgm:t>
        <a:bodyPr/>
        <a:lstStyle/>
        <a:p>
          <a:endParaRPr lang="en-GB"/>
        </a:p>
      </dgm:t>
    </dgm:pt>
    <dgm:pt modelId="{3552A1B7-04B7-4E31-875D-EA8E788B2605}" type="sibTrans" cxnId="{40268B51-9C4E-489F-8D7E-D2F78245F31B}">
      <dgm:prSet/>
      <dgm:spPr/>
      <dgm:t>
        <a:bodyPr/>
        <a:lstStyle/>
        <a:p>
          <a:endParaRPr lang="en-GB"/>
        </a:p>
      </dgm:t>
    </dgm:pt>
    <dgm:pt modelId="{C890BB96-C43B-4917-A011-ADD3DE63A4A2}">
      <dgm:prSet phldrT="[Text]" custT="1"/>
      <dgm:spPr/>
      <dgm:t>
        <a:bodyPr/>
        <a:lstStyle/>
        <a:p>
          <a:r>
            <a:rPr lang="en-GB" sz="1400" dirty="0" smtClean="0">
              <a:solidFill>
                <a:schemeClr val="accent4"/>
              </a:solidFill>
            </a:rPr>
            <a:t>Determine / measure ingredients/</a:t>
          </a:r>
        </a:p>
        <a:p>
          <a:r>
            <a:rPr lang="en-GB" sz="1400" dirty="0" smtClean="0">
              <a:solidFill>
                <a:schemeClr val="accent4"/>
              </a:solidFill>
            </a:rPr>
            <a:t>SKU’s</a:t>
          </a:r>
          <a:endParaRPr lang="en-GB" sz="1400" dirty="0">
            <a:solidFill>
              <a:schemeClr val="accent4"/>
            </a:solidFill>
          </a:endParaRPr>
        </a:p>
      </dgm:t>
    </dgm:pt>
    <dgm:pt modelId="{061215B5-7718-4AFD-8DEF-C9E4C9D15E6F}" type="parTrans" cxnId="{42C23C51-3B06-4CD1-8F29-7B5566EBA469}">
      <dgm:prSet/>
      <dgm:spPr/>
      <dgm:t>
        <a:bodyPr/>
        <a:lstStyle/>
        <a:p>
          <a:endParaRPr lang="en-GB"/>
        </a:p>
      </dgm:t>
    </dgm:pt>
    <dgm:pt modelId="{1E2B70CB-E44D-4CFF-A91E-777BE10A161C}" type="sibTrans" cxnId="{42C23C51-3B06-4CD1-8F29-7B5566EBA469}">
      <dgm:prSet/>
      <dgm:spPr/>
      <dgm:t>
        <a:bodyPr/>
        <a:lstStyle/>
        <a:p>
          <a:endParaRPr lang="en-GB"/>
        </a:p>
      </dgm:t>
    </dgm:pt>
    <dgm:pt modelId="{828A732B-392D-46FA-9D2D-D02630AD287E}">
      <dgm:prSet phldrT="[Text]" custT="1"/>
      <dgm:spPr/>
      <dgm:t>
        <a:bodyPr/>
        <a:lstStyle/>
        <a:p>
          <a:r>
            <a:rPr lang="en-GB" sz="1400" dirty="0" smtClean="0">
              <a:solidFill>
                <a:schemeClr val="accent4"/>
              </a:solidFill>
            </a:rPr>
            <a:t>Measure outputs - analyse data</a:t>
          </a:r>
          <a:endParaRPr lang="en-GB" sz="1400" dirty="0">
            <a:solidFill>
              <a:schemeClr val="accent4"/>
            </a:solidFill>
          </a:endParaRPr>
        </a:p>
      </dgm:t>
    </dgm:pt>
    <dgm:pt modelId="{BAC40BE7-8A6B-4BD2-A3F2-F3E361B9A7E2}" type="parTrans" cxnId="{871E9BA2-0E3E-4533-86BB-AFE6FAAE12F4}">
      <dgm:prSet/>
      <dgm:spPr/>
      <dgm:t>
        <a:bodyPr/>
        <a:lstStyle/>
        <a:p>
          <a:endParaRPr lang="en-GB"/>
        </a:p>
      </dgm:t>
    </dgm:pt>
    <dgm:pt modelId="{2794A169-A771-4293-90FC-23B73DFE4299}" type="sibTrans" cxnId="{871E9BA2-0E3E-4533-86BB-AFE6FAAE12F4}">
      <dgm:prSet/>
      <dgm:spPr/>
      <dgm:t>
        <a:bodyPr/>
        <a:lstStyle/>
        <a:p>
          <a:endParaRPr lang="en-GB"/>
        </a:p>
      </dgm:t>
    </dgm:pt>
    <dgm:pt modelId="{DDBB1C97-55B2-4988-805C-D706F5B2DB9E}" type="pres">
      <dgm:prSet presAssocID="{9768D519-55A4-48BF-ADDC-4CD5B03890ED}" presName="cycle" presStyleCnt="0">
        <dgm:presLayoutVars>
          <dgm:dir/>
          <dgm:resizeHandles val="exact"/>
        </dgm:presLayoutVars>
      </dgm:prSet>
      <dgm:spPr/>
      <dgm:t>
        <a:bodyPr/>
        <a:lstStyle/>
        <a:p>
          <a:endParaRPr lang="en-GB"/>
        </a:p>
      </dgm:t>
    </dgm:pt>
    <dgm:pt modelId="{0021390B-0FC8-4810-BCAC-470975151579}" type="pres">
      <dgm:prSet presAssocID="{03A60FEF-4FB0-4ED0-8ED3-8032E1B2053F}" presName="node" presStyleLbl="node1" presStyleIdx="0" presStyleCnt="5">
        <dgm:presLayoutVars>
          <dgm:bulletEnabled val="1"/>
        </dgm:presLayoutVars>
      </dgm:prSet>
      <dgm:spPr/>
      <dgm:t>
        <a:bodyPr/>
        <a:lstStyle/>
        <a:p>
          <a:endParaRPr lang="en-GB"/>
        </a:p>
      </dgm:t>
    </dgm:pt>
    <dgm:pt modelId="{E9D88062-B184-4A9A-A08C-F827DD097737}" type="pres">
      <dgm:prSet presAssocID="{03A60FEF-4FB0-4ED0-8ED3-8032E1B2053F}" presName="spNode" presStyleCnt="0"/>
      <dgm:spPr/>
    </dgm:pt>
    <dgm:pt modelId="{691640EC-352B-455B-B568-A0154ECA4C0B}" type="pres">
      <dgm:prSet presAssocID="{E251DB83-071D-4C4A-BE5E-9B4C4E6C0A43}" presName="sibTrans" presStyleLbl="sibTrans1D1" presStyleIdx="0" presStyleCnt="5"/>
      <dgm:spPr/>
      <dgm:t>
        <a:bodyPr/>
        <a:lstStyle/>
        <a:p>
          <a:endParaRPr lang="en-GB"/>
        </a:p>
      </dgm:t>
    </dgm:pt>
    <dgm:pt modelId="{5703CA83-4C54-4440-ACC3-0799B6AEDFFB}" type="pres">
      <dgm:prSet presAssocID="{360B6F67-BBD7-4CB7-A776-A2FDD2C2F555}" presName="node" presStyleLbl="node1" presStyleIdx="1" presStyleCnt="5">
        <dgm:presLayoutVars>
          <dgm:bulletEnabled val="1"/>
        </dgm:presLayoutVars>
      </dgm:prSet>
      <dgm:spPr/>
      <dgm:t>
        <a:bodyPr/>
        <a:lstStyle/>
        <a:p>
          <a:endParaRPr lang="en-GB"/>
        </a:p>
      </dgm:t>
    </dgm:pt>
    <dgm:pt modelId="{EEFE9DD3-D244-4378-B022-C4114D8034F5}" type="pres">
      <dgm:prSet presAssocID="{360B6F67-BBD7-4CB7-A776-A2FDD2C2F555}" presName="spNode" presStyleCnt="0"/>
      <dgm:spPr/>
    </dgm:pt>
    <dgm:pt modelId="{DE72C2C5-6F47-46CA-89CA-B5FCB9C20792}" type="pres">
      <dgm:prSet presAssocID="{18423A4E-5094-4C3E-B48C-26B5F334B629}" presName="sibTrans" presStyleLbl="sibTrans1D1" presStyleIdx="1" presStyleCnt="5"/>
      <dgm:spPr/>
      <dgm:t>
        <a:bodyPr/>
        <a:lstStyle/>
        <a:p>
          <a:endParaRPr lang="en-GB"/>
        </a:p>
      </dgm:t>
    </dgm:pt>
    <dgm:pt modelId="{630E26A0-101E-4E72-B47C-C28C0D2D6B70}" type="pres">
      <dgm:prSet presAssocID="{31DAE513-6254-41BA-A8CC-E71893A906CA}" presName="node" presStyleLbl="node1" presStyleIdx="2" presStyleCnt="5">
        <dgm:presLayoutVars>
          <dgm:bulletEnabled val="1"/>
        </dgm:presLayoutVars>
      </dgm:prSet>
      <dgm:spPr/>
      <dgm:t>
        <a:bodyPr/>
        <a:lstStyle/>
        <a:p>
          <a:endParaRPr lang="en-GB"/>
        </a:p>
      </dgm:t>
    </dgm:pt>
    <dgm:pt modelId="{170C771A-5800-4C20-96B1-158F7C515395}" type="pres">
      <dgm:prSet presAssocID="{31DAE513-6254-41BA-A8CC-E71893A906CA}" presName="spNode" presStyleCnt="0"/>
      <dgm:spPr/>
    </dgm:pt>
    <dgm:pt modelId="{DE717950-C4FA-4F58-8A9F-286094A5B896}" type="pres">
      <dgm:prSet presAssocID="{3552A1B7-04B7-4E31-875D-EA8E788B2605}" presName="sibTrans" presStyleLbl="sibTrans1D1" presStyleIdx="2" presStyleCnt="5"/>
      <dgm:spPr/>
      <dgm:t>
        <a:bodyPr/>
        <a:lstStyle/>
        <a:p>
          <a:endParaRPr lang="en-GB"/>
        </a:p>
      </dgm:t>
    </dgm:pt>
    <dgm:pt modelId="{F8207256-ED3E-4608-9390-72C307797D09}" type="pres">
      <dgm:prSet presAssocID="{C890BB96-C43B-4917-A011-ADD3DE63A4A2}" presName="node" presStyleLbl="node1" presStyleIdx="3" presStyleCnt="5" custScaleX="99418" custScaleY="113527">
        <dgm:presLayoutVars>
          <dgm:bulletEnabled val="1"/>
        </dgm:presLayoutVars>
      </dgm:prSet>
      <dgm:spPr/>
      <dgm:t>
        <a:bodyPr/>
        <a:lstStyle/>
        <a:p>
          <a:endParaRPr lang="en-GB"/>
        </a:p>
      </dgm:t>
    </dgm:pt>
    <dgm:pt modelId="{3DFA0F92-C956-4AE4-A424-403CEEDE10AB}" type="pres">
      <dgm:prSet presAssocID="{C890BB96-C43B-4917-A011-ADD3DE63A4A2}" presName="spNode" presStyleCnt="0"/>
      <dgm:spPr/>
    </dgm:pt>
    <dgm:pt modelId="{8204ACB9-BDB8-4537-8BB6-AD752C0ECB1A}" type="pres">
      <dgm:prSet presAssocID="{1E2B70CB-E44D-4CFF-A91E-777BE10A161C}" presName="sibTrans" presStyleLbl="sibTrans1D1" presStyleIdx="3" presStyleCnt="5"/>
      <dgm:spPr/>
      <dgm:t>
        <a:bodyPr/>
        <a:lstStyle/>
        <a:p>
          <a:endParaRPr lang="en-GB"/>
        </a:p>
      </dgm:t>
    </dgm:pt>
    <dgm:pt modelId="{3268069A-9546-4CEA-AEBF-B9C2930E0AA7}" type="pres">
      <dgm:prSet presAssocID="{828A732B-392D-46FA-9D2D-D02630AD287E}" presName="node" presStyleLbl="node1" presStyleIdx="4" presStyleCnt="5">
        <dgm:presLayoutVars>
          <dgm:bulletEnabled val="1"/>
        </dgm:presLayoutVars>
      </dgm:prSet>
      <dgm:spPr/>
      <dgm:t>
        <a:bodyPr/>
        <a:lstStyle/>
        <a:p>
          <a:endParaRPr lang="en-GB"/>
        </a:p>
      </dgm:t>
    </dgm:pt>
    <dgm:pt modelId="{B7A7F22D-FEAC-4FF6-B7A4-A1E829BD2AF4}" type="pres">
      <dgm:prSet presAssocID="{828A732B-392D-46FA-9D2D-D02630AD287E}" presName="spNode" presStyleCnt="0"/>
      <dgm:spPr/>
    </dgm:pt>
    <dgm:pt modelId="{18B67935-11DF-42A9-AED7-670F266E1EDD}" type="pres">
      <dgm:prSet presAssocID="{2794A169-A771-4293-90FC-23B73DFE4299}" presName="sibTrans" presStyleLbl="sibTrans1D1" presStyleIdx="4" presStyleCnt="5"/>
      <dgm:spPr/>
      <dgm:t>
        <a:bodyPr/>
        <a:lstStyle/>
        <a:p>
          <a:endParaRPr lang="en-GB"/>
        </a:p>
      </dgm:t>
    </dgm:pt>
  </dgm:ptLst>
  <dgm:cxnLst>
    <dgm:cxn modelId="{40268B51-9C4E-489F-8D7E-D2F78245F31B}" srcId="{9768D519-55A4-48BF-ADDC-4CD5B03890ED}" destId="{31DAE513-6254-41BA-A8CC-E71893A906CA}" srcOrd="2" destOrd="0" parTransId="{13BF1F5E-0D3F-49B5-9BB5-17B2DC6CE23C}" sibTransId="{3552A1B7-04B7-4E31-875D-EA8E788B2605}"/>
    <dgm:cxn modelId="{E6C42086-9096-4C4D-8413-73A331E550ED}" type="presOf" srcId="{9768D519-55A4-48BF-ADDC-4CD5B03890ED}" destId="{DDBB1C97-55B2-4988-805C-D706F5B2DB9E}" srcOrd="0" destOrd="0" presId="urn:microsoft.com/office/officeart/2005/8/layout/cycle5"/>
    <dgm:cxn modelId="{D52663CF-1D2C-407C-B99C-CFB5F34EB00D}" type="presOf" srcId="{C890BB96-C43B-4917-A011-ADD3DE63A4A2}" destId="{F8207256-ED3E-4608-9390-72C307797D09}" srcOrd="0" destOrd="0" presId="urn:microsoft.com/office/officeart/2005/8/layout/cycle5"/>
    <dgm:cxn modelId="{3805DD3B-11D2-4357-8217-A817F64EB722}" type="presOf" srcId="{18423A4E-5094-4C3E-B48C-26B5F334B629}" destId="{DE72C2C5-6F47-46CA-89CA-B5FCB9C20792}" srcOrd="0" destOrd="0" presId="urn:microsoft.com/office/officeart/2005/8/layout/cycle5"/>
    <dgm:cxn modelId="{871E9BA2-0E3E-4533-86BB-AFE6FAAE12F4}" srcId="{9768D519-55A4-48BF-ADDC-4CD5B03890ED}" destId="{828A732B-392D-46FA-9D2D-D02630AD287E}" srcOrd="4" destOrd="0" parTransId="{BAC40BE7-8A6B-4BD2-A3F2-F3E361B9A7E2}" sibTransId="{2794A169-A771-4293-90FC-23B73DFE4299}"/>
    <dgm:cxn modelId="{3E967ED1-1123-417F-A28E-0F366745ACB1}" type="presOf" srcId="{E251DB83-071D-4C4A-BE5E-9B4C4E6C0A43}" destId="{691640EC-352B-455B-B568-A0154ECA4C0B}" srcOrd="0" destOrd="0" presId="urn:microsoft.com/office/officeart/2005/8/layout/cycle5"/>
    <dgm:cxn modelId="{D8981239-A4C9-4533-B27A-3120921311EE}" type="presOf" srcId="{360B6F67-BBD7-4CB7-A776-A2FDD2C2F555}" destId="{5703CA83-4C54-4440-ACC3-0799B6AEDFFB}" srcOrd="0" destOrd="0" presId="urn:microsoft.com/office/officeart/2005/8/layout/cycle5"/>
    <dgm:cxn modelId="{B517093E-5B91-481F-BEC5-5782D3DB9D75}" type="presOf" srcId="{3552A1B7-04B7-4E31-875D-EA8E788B2605}" destId="{DE717950-C4FA-4F58-8A9F-286094A5B896}" srcOrd="0" destOrd="0" presId="urn:microsoft.com/office/officeart/2005/8/layout/cycle5"/>
    <dgm:cxn modelId="{A8968D93-D8D3-4D92-A929-AB9D42D5C23C}" type="presOf" srcId="{31DAE513-6254-41BA-A8CC-E71893A906CA}" destId="{630E26A0-101E-4E72-B47C-C28C0D2D6B70}" srcOrd="0" destOrd="0" presId="urn:microsoft.com/office/officeart/2005/8/layout/cycle5"/>
    <dgm:cxn modelId="{94ACBD2C-575F-479D-96AC-6697FED95192}" type="presOf" srcId="{2794A169-A771-4293-90FC-23B73DFE4299}" destId="{18B67935-11DF-42A9-AED7-670F266E1EDD}" srcOrd="0" destOrd="0" presId="urn:microsoft.com/office/officeart/2005/8/layout/cycle5"/>
    <dgm:cxn modelId="{309901ED-3FA2-43E1-833A-8C9FFE80F255}" type="presOf" srcId="{1E2B70CB-E44D-4CFF-A91E-777BE10A161C}" destId="{8204ACB9-BDB8-4537-8BB6-AD752C0ECB1A}" srcOrd="0" destOrd="0" presId="urn:microsoft.com/office/officeart/2005/8/layout/cycle5"/>
    <dgm:cxn modelId="{976C0E6A-E845-489E-82DF-F8AA7051831A}" srcId="{9768D519-55A4-48BF-ADDC-4CD5B03890ED}" destId="{03A60FEF-4FB0-4ED0-8ED3-8032E1B2053F}" srcOrd="0" destOrd="0" parTransId="{6DFC974C-9672-4DF9-AC9D-30681274DB8B}" sibTransId="{E251DB83-071D-4C4A-BE5E-9B4C4E6C0A43}"/>
    <dgm:cxn modelId="{E3EC30BA-B052-4D23-B12A-8CFE6597F7AD}" type="presOf" srcId="{03A60FEF-4FB0-4ED0-8ED3-8032E1B2053F}" destId="{0021390B-0FC8-4810-BCAC-470975151579}" srcOrd="0" destOrd="0" presId="urn:microsoft.com/office/officeart/2005/8/layout/cycle5"/>
    <dgm:cxn modelId="{42C23C51-3B06-4CD1-8F29-7B5566EBA469}" srcId="{9768D519-55A4-48BF-ADDC-4CD5B03890ED}" destId="{C890BB96-C43B-4917-A011-ADD3DE63A4A2}" srcOrd="3" destOrd="0" parTransId="{061215B5-7718-4AFD-8DEF-C9E4C9D15E6F}" sibTransId="{1E2B70CB-E44D-4CFF-A91E-777BE10A161C}"/>
    <dgm:cxn modelId="{93C40CC8-4864-450A-8614-DDDAFE850137}" type="presOf" srcId="{828A732B-392D-46FA-9D2D-D02630AD287E}" destId="{3268069A-9546-4CEA-AEBF-B9C2930E0AA7}" srcOrd="0" destOrd="0" presId="urn:microsoft.com/office/officeart/2005/8/layout/cycle5"/>
    <dgm:cxn modelId="{84A35E20-9B72-4D5A-AB52-AE8CE0948D40}" srcId="{9768D519-55A4-48BF-ADDC-4CD5B03890ED}" destId="{360B6F67-BBD7-4CB7-A776-A2FDD2C2F555}" srcOrd="1" destOrd="0" parTransId="{540AE8C9-EA80-4584-B5BE-C75F5002A420}" sibTransId="{18423A4E-5094-4C3E-B48C-26B5F334B629}"/>
    <dgm:cxn modelId="{8AB0749C-67CB-4FC0-8060-9B91575781E6}" type="presParOf" srcId="{DDBB1C97-55B2-4988-805C-D706F5B2DB9E}" destId="{0021390B-0FC8-4810-BCAC-470975151579}" srcOrd="0" destOrd="0" presId="urn:microsoft.com/office/officeart/2005/8/layout/cycle5"/>
    <dgm:cxn modelId="{9074882D-75E5-4BA0-9AEE-AD11C89777F1}" type="presParOf" srcId="{DDBB1C97-55B2-4988-805C-D706F5B2DB9E}" destId="{E9D88062-B184-4A9A-A08C-F827DD097737}" srcOrd="1" destOrd="0" presId="urn:microsoft.com/office/officeart/2005/8/layout/cycle5"/>
    <dgm:cxn modelId="{9CB60448-AD46-4382-BDC0-0640459338E5}" type="presParOf" srcId="{DDBB1C97-55B2-4988-805C-D706F5B2DB9E}" destId="{691640EC-352B-455B-B568-A0154ECA4C0B}" srcOrd="2" destOrd="0" presId="urn:microsoft.com/office/officeart/2005/8/layout/cycle5"/>
    <dgm:cxn modelId="{B13F5834-B491-4ECB-B436-CD967A9CC85A}" type="presParOf" srcId="{DDBB1C97-55B2-4988-805C-D706F5B2DB9E}" destId="{5703CA83-4C54-4440-ACC3-0799B6AEDFFB}" srcOrd="3" destOrd="0" presId="urn:microsoft.com/office/officeart/2005/8/layout/cycle5"/>
    <dgm:cxn modelId="{B281CD30-0B23-487C-8A68-2105B07D540D}" type="presParOf" srcId="{DDBB1C97-55B2-4988-805C-D706F5B2DB9E}" destId="{EEFE9DD3-D244-4378-B022-C4114D8034F5}" srcOrd="4" destOrd="0" presId="urn:microsoft.com/office/officeart/2005/8/layout/cycle5"/>
    <dgm:cxn modelId="{D8E4F36D-3D1D-475C-824B-AA5426DF9F6B}" type="presParOf" srcId="{DDBB1C97-55B2-4988-805C-D706F5B2DB9E}" destId="{DE72C2C5-6F47-46CA-89CA-B5FCB9C20792}" srcOrd="5" destOrd="0" presId="urn:microsoft.com/office/officeart/2005/8/layout/cycle5"/>
    <dgm:cxn modelId="{25042B04-88AB-4F9D-A581-F8C121800E8C}" type="presParOf" srcId="{DDBB1C97-55B2-4988-805C-D706F5B2DB9E}" destId="{630E26A0-101E-4E72-B47C-C28C0D2D6B70}" srcOrd="6" destOrd="0" presId="urn:microsoft.com/office/officeart/2005/8/layout/cycle5"/>
    <dgm:cxn modelId="{1E7349D9-FC28-462A-B465-1F51471E99C9}" type="presParOf" srcId="{DDBB1C97-55B2-4988-805C-D706F5B2DB9E}" destId="{170C771A-5800-4C20-96B1-158F7C515395}" srcOrd="7" destOrd="0" presId="urn:microsoft.com/office/officeart/2005/8/layout/cycle5"/>
    <dgm:cxn modelId="{07A49A15-45E7-4486-9CE8-D653E58F4172}" type="presParOf" srcId="{DDBB1C97-55B2-4988-805C-D706F5B2DB9E}" destId="{DE717950-C4FA-4F58-8A9F-286094A5B896}" srcOrd="8" destOrd="0" presId="urn:microsoft.com/office/officeart/2005/8/layout/cycle5"/>
    <dgm:cxn modelId="{72A98165-78DE-4222-88D3-926E657C339E}" type="presParOf" srcId="{DDBB1C97-55B2-4988-805C-D706F5B2DB9E}" destId="{F8207256-ED3E-4608-9390-72C307797D09}" srcOrd="9" destOrd="0" presId="urn:microsoft.com/office/officeart/2005/8/layout/cycle5"/>
    <dgm:cxn modelId="{765857A7-2015-4F66-BEE2-468E62ACB83D}" type="presParOf" srcId="{DDBB1C97-55B2-4988-805C-D706F5B2DB9E}" destId="{3DFA0F92-C956-4AE4-A424-403CEEDE10AB}" srcOrd="10" destOrd="0" presId="urn:microsoft.com/office/officeart/2005/8/layout/cycle5"/>
    <dgm:cxn modelId="{D649380F-845D-4701-A5A2-81C2F10ECE66}" type="presParOf" srcId="{DDBB1C97-55B2-4988-805C-D706F5B2DB9E}" destId="{8204ACB9-BDB8-4537-8BB6-AD752C0ECB1A}" srcOrd="11" destOrd="0" presId="urn:microsoft.com/office/officeart/2005/8/layout/cycle5"/>
    <dgm:cxn modelId="{1E8FB060-A30D-4181-9DF4-B135A4A5BB64}" type="presParOf" srcId="{DDBB1C97-55B2-4988-805C-D706F5B2DB9E}" destId="{3268069A-9546-4CEA-AEBF-B9C2930E0AA7}" srcOrd="12" destOrd="0" presId="urn:microsoft.com/office/officeart/2005/8/layout/cycle5"/>
    <dgm:cxn modelId="{00AE6853-4332-4563-9063-162B48A3CF22}" type="presParOf" srcId="{DDBB1C97-55B2-4988-805C-D706F5B2DB9E}" destId="{B7A7F22D-FEAC-4FF6-B7A4-A1E829BD2AF4}" srcOrd="13" destOrd="0" presId="urn:microsoft.com/office/officeart/2005/8/layout/cycle5"/>
    <dgm:cxn modelId="{5A45DBD3-266D-4A81-8D31-AB1E54A2B1D4}" type="presParOf" srcId="{DDBB1C97-55B2-4988-805C-D706F5B2DB9E}" destId="{18B67935-11DF-42A9-AED7-670F266E1ED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0DFEC-94EF-45B0-B3BC-F7C18BD6AE71}"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GB"/>
        </a:p>
      </dgm:t>
    </dgm:pt>
    <dgm:pt modelId="{42A29C45-2BF9-42C6-8181-4FDFBCD3CA35}">
      <dgm:prSet phldrT="[Text]"/>
      <dgm:spPr/>
      <dgm:t>
        <a:bodyPr/>
        <a:lstStyle/>
        <a:p>
          <a:r>
            <a:rPr lang="en-GB" dirty="0" smtClean="0"/>
            <a:t>Ingredients</a:t>
          </a:r>
          <a:endParaRPr lang="en-GB" dirty="0"/>
        </a:p>
      </dgm:t>
    </dgm:pt>
    <dgm:pt modelId="{6A2855D8-CEF7-484F-9AED-A8EE95C900D4}" type="parTrans" cxnId="{C44BF1D0-C79A-4A7B-B63E-D00B02A2F804}">
      <dgm:prSet/>
      <dgm:spPr/>
      <dgm:t>
        <a:bodyPr/>
        <a:lstStyle/>
        <a:p>
          <a:endParaRPr lang="en-GB"/>
        </a:p>
      </dgm:t>
    </dgm:pt>
    <dgm:pt modelId="{CFD95C79-C405-4EC2-A6BD-A80A92E44B27}" type="sibTrans" cxnId="{C44BF1D0-C79A-4A7B-B63E-D00B02A2F804}">
      <dgm:prSet/>
      <dgm:spPr/>
      <dgm:t>
        <a:bodyPr/>
        <a:lstStyle/>
        <a:p>
          <a:endParaRPr lang="en-GB"/>
        </a:p>
      </dgm:t>
    </dgm:pt>
    <dgm:pt modelId="{4587B2F0-82F6-4C19-9263-117FE8FD6344}">
      <dgm:prSet phldrT="[Text]"/>
      <dgm:spPr/>
      <dgm:t>
        <a:bodyPr/>
        <a:lstStyle/>
        <a:p>
          <a:r>
            <a:rPr lang="en-GB" dirty="0" smtClean="0"/>
            <a:t>Lists of ingredients</a:t>
          </a:r>
          <a:endParaRPr lang="en-GB" dirty="0"/>
        </a:p>
      </dgm:t>
    </dgm:pt>
    <dgm:pt modelId="{D2B23E67-8857-4DB6-A2ED-B0F51B8746D1}" type="parTrans" cxnId="{4F8DEDD9-257A-4A21-9C9B-F31E1D520559}">
      <dgm:prSet/>
      <dgm:spPr/>
      <dgm:t>
        <a:bodyPr/>
        <a:lstStyle/>
        <a:p>
          <a:endParaRPr lang="en-GB"/>
        </a:p>
      </dgm:t>
    </dgm:pt>
    <dgm:pt modelId="{A15CBFA8-3656-44D6-8D9F-CE1D03BB62DD}" type="sibTrans" cxnId="{4F8DEDD9-257A-4A21-9C9B-F31E1D520559}">
      <dgm:prSet/>
      <dgm:spPr/>
      <dgm:t>
        <a:bodyPr/>
        <a:lstStyle/>
        <a:p>
          <a:endParaRPr lang="en-GB"/>
        </a:p>
      </dgm:t>
    </dgm:pt>
    <dgm:pt modelId="{E30E9FB3-983B-48FA-B2AA-2CD585874846}">
      <dgm:prSet phldrT="[Text]"/>
      <dgm:spPr/>
      <dgm:t>
        <a:bodyPr/>
        <a:lstStyle/>
        <a:p>
          <a:r>
            <a:rPr lang="en-GB" dirty="0" smtClean="0"/>
            <a:t>Each ingredient with its own record of source and allergens</a:t>
          </a:r>
          <a:endParaRPr lang="en-GB" dirty="0"/>
        </a:p>
      </dgm:t>
    </dgm:pt>
    <dgm:pt modelId="{09DAF934-ABAA-4E8B-BC41-3495B9EF2AD5}" type="parTrans" cxnId="{B0D5ED96-C3F5-4661-B85C-21E6BB8864F0}">
      <dgm:prSet/>
      <dgm:spPr/>
      <dgm:t>
        <a:bodyPr/>
        <a:lstStyle/>
        <a:p>
          <a:endParaRPr lang="en-GB"/>
        </a:p>
      </dgm:t>
    </dgm:pt>
    <dgm:pt modelId="{AFEFE712-666B-4957-BC8A-303309BF7FFC}" type="sibTrans" cxnId="{B0D5ED96-C3F5-4661-B85C-21E6BB8864F0}">
      <dgm:prSet/>
      <dgm:spPr/>
      <dgm:t>
        <a:bodyPr/>
        <a:lstStyle/>
        <a:p>
          <a:endParaRPr lang="en-GB"/>
        </a:p>
      </dgm:t>
    </dgm:pt>
    <dgm:pt modelId="{709DA902-C06C-4A5C-81D9-458631902CE2}">
      <dgm:prSet phldrT="[Text]"/>
      <dgm:spPr/>
      <dgm:t>
        <a:bodyPr/>
        <a:lstStyle/>
        <a:p>
          <a:r>
            <a:rPr lang="en-GB" dirty="0" smtClean="0"/>
            <a:t>Recipes</a:t>
          </a:r>
          <a:endParaRPr lang="en-GB" dirty="0"/>
        </a:p>
      </dgm:t>
    </dgm:pt>
    <dgm:pt modelId="{FBC8B9AC-26D8-4B7B-99E1-475119FA3635}" type="parTrans" cxnId="{C46020BC-191A-44AD-B696-99DB08963F2A}">
      <dgm:prSet/>
      <dgm:spPr/>
      <dgm:t>
        <a:bodyPr/>
        <a:lstStyle/>
        <a:p>
          <a:endParaRPr lang="en-GB"/>
        </a:p>
      </dgm:t>
    </dgm:pt>
    <dgm:pt modelId="{DCDF693E-76FA-4F9F-8DC1-903EFACC2BCB}" type="sibTrans" cxnId="{C46020BC-191A-44AD-B696-99DB08963F2A}">
      <dgm:prSet/>
      <dgm:spPr/>
      <dgm:t>
        <a:bodyPr/>
        <a:lstStyle/>
        <a:p>
          <a:endParaRPr lang="en-GB"/>
        </a:p>
      </dgm:t>
    </dgm:pt>
    <dgm:pt modelId="{62BC0580-0B00-45D2-BEFD-3399D060DCC0}">
      <dgm:prSet phldrT="[Text]"/>
      <dgm:spPr/>
      <dgm:t>
        <a:bodyPr/>
        <a:lstStyle/>
        <a:p>
          <a:r>
            <a:rPr lang="en-GB" dirty="0" smtClean="0"/>
            <a:t>Lists of Recipes </a:t>
          </a:r>
          <a:endParaRPr lang="en-GB" dirty="0"/>
        </a:p>
      </dgm:t>
    </dgm:pt>
    <dgm:pt modelId="{B2ACF3E1-7DAE-451D-B307-D54F05E144DC}" type="parTrans" cxnId="{2B2F263E-7BE3-46A7-A581-519F2FFDFFDB}">
      <dgm:prSet/>
      <dgm:spPr/>
      <dgm:t>
        <a:bodyPr/>
        <a:lstStyle/>
        <a:p>
          <a:endParaRPr lang="en-GB"/>
        </a:p>
      </dgm:t>
    </dgm:pt>
    <dgm:pt modelId="{57B747C4-2531-45F8-AC8C-79EA29FD2D43}" type="sibTrans" cxnId="{2B2F263E-7BE3-46A7-A581-519F2FFDFFDB}">
      <dgm:prSet/>
      <dgm:spPr/>
      <dgm:t>
        <a:bodyPr/>
        <a:lstStyle/>
        <a:p>
          <a:endParaRPr lang="en-GB"/>
        </a:p>
      </dgm:t>
    </dgm:pt>
    <dgm:pt modelId="{F9E20996-018E-44C8-8008-EDB14B903A53}">
      <dgm:prSet phldrT="[Text]"/>
      <dgm:spPr/>
      <dgm:t>
        <a:bodyPr/>
        <a:lstStyle/>
        <a:p>
          <a:r>
            <a:rPr lang="en-GB" dirty="0" smtClean="0"/>
            <a:t>Each recipe with its own record of allergens</a:t>
          </a:r>
          <a:endParaRPr lang="en-GB" dirty="0"/>
        </a:p>
      </dgm:t>
    </dgm:pt>
    <dgm:pt modelId="{1E30F431-09D0-4FBB-B84A-804C0740902C}" type="parTrans" cxnId="{4E9E273F-4002-487A-8F86-C349B27D8D6E}">
      <dgm:prSet/>
      <dgm:spPr/>
      <dgm:t>
        <a:bodyPr/>
        <a:lstStyle/>
        <a:p>
          <a:endParaRPr lang="en-GB"/>
        </a:p>
      </dgm:t>
    </dgm:pt>
    <dgm:pt modelId="{7EB53425-44C4-4BF8-899D-66AA1DE4C69D}" type="sibTrans" cxnId="{4E9E273F-4002-487A-8F86-C349B27D8D6E}">
      <dgm:prSet/>
      <dgm:spPr/>
      <dgm:t>
        <a:bodyPr/>
        <a:lstStyle/>
        <a:p>
          <a:endParaRPr lang="en-GB"/>
        </a:p>
      </dgm:t>
    </dgm:pt>
    <dgm:pt modelId="{BB43DDA7-F092-4AE1-BC8C-AC6CA759270D}">
      <dgm:prSet phldrT="[Text]"/>
      <dgm:spPr/>
      <dgm:t>
        <a:bodyPr/>
        <a:lstStyle/>
        <a:p>
          <a:r>
            <a:rPr lang="en-GB" dirty="0" smtClean="0"/>
            <a:t>Menus</a:t>
          </a:r>
          <a:endParaRPr lang="en-GB" dirty="0"/>
        </a:p>
      </dgm:t>
    </dgm:pt>
    <dgm:pt modelId="{19D8CB24-EC65-43AC-B865-017B982DCBF3}" type="parTrans" cxnId="{10306153-2F07-42ED-9B48-31056673D366}">
      <dgm:prSet/>
      <dgm:spPr/>
      <dgm:t>
        <a:bodyPr/>
        <a:lstStyle/>
        <a:p>
          <a:endParaRPr lang="en-GB"/>
        </a:p>
      </dgm:t>
    </dgm:pt>
    <dgm:pt modelId="{D07A30A8-7A5B-4DC4-8218-556E5DDFB6D2}" type="sibTrans" cxnId="{10306153-2F07-42ED-9B48-31056673D366}">
      <dgm:prSet/>
      <dgm:spPr/>
      <dgm:t>
        <a:bodyPr/>
        <a:lstStyle/>
        <a:p>
          <a:endParaRPr lang="en-GB"/>
        </a:p>
      </dgm:t>
    </dgm:pt>
    <dgm:pt modelId="{11CB4A8C-DCE8-4F93-8797-3A1C786F7910}">
      <dgm:prSet phldrT="[Text]"/>
      <dgm:spPr/>
      <dgm:t>
        <a:bodyPr/>
        <a:lstStyle/>
        <a:p>
          <a:r>
            <a:rPr lang="en-GB" dirty="0" smtClean="0"/>
            <a:t>Lists of Menus</a:t>
          </a:r>
          <a:endParaRPr lang="en-GB" dirty="0"/>
        </a:p>
      </dgm:t>
    </dgm:pt>
    <dgm:pt modelId="{ED09D20C-516C-4742-82A3-DE0A52F4D5E4}" type="parTrans" cxnId="{7B19AFE4-6C15-4EB4-827B-73F5C546C37F}">
      <dgm:prSet/>
      <dgm:spPr/>
      <dgm:t>
        <a:bodyPr/>
        <a:lstStyle/>
        <a:p>
          <a:endParaRPr lang="en-GB"/>
        </a:p>
      </dgm:t>
    </dgm:pt>
    <dgm:pt modelId="{5ABED442-1F73-4CB9-82F9-90CCBB51D16D}" type="sibTrans" cxnId="{7B19AFE4-6C15-4EB4-827B-73F5C546C37F}">
      <dgm:prSet/>
      <dgm:spPr/>
      <dgm:t>
        <a:bodyPr/>
        <a:lstStyle/>
        <a:p>
          <a:endParaRPr lang="en-GB"/>
        </a:p>
      </dgm:t>
    </dgm:pt>
    <dgm:pt modelId="{678A8F68-7B05-4C78-A001-9B6BDC76DCBF}">
      <dgm:prSet phldrT="[Text]"/>
      <dgm:spPr/>
      <dgm:t>
        <a:bodyPr/>
        <a:lstStyle/>
        <a:p>
          <a:r>
            <a:rPr lang="en-GB" dirty="0" smtClean="0"/>
            <a:t>Menus with each dish having recipes</a:t>
          </a:r>
          <a:endParaRPr lang="en-GB" dirty="0"/>
        </a:p>
      </dgm:t>
    </dgm:pt>
    <dgm:pt modelId="{16154BC1-4791-4B35-BB57-FF6D5D771FB0}" type="parTrans" cxnId="{00B2916D-7BFD-4B8A-9860-5B0EEFC455B0}">
      <dgm:prSet/>
      <dgm:spPr/>
      <dgm:t>
        <a:bodyPr/>
        <a:lstStyle/>
        <a:p>
          <a:endParaRPr lang="en-GB"/>
        </a:p>
      </dgm:t>
    </dgm:pt>
    <dgm:pt modelId="{AAE360C8-BD96-4E1E-AF53-B9A3ADC6B507}" type="sibTrans" cxnId="{00B2916D-7BFD-4B8A-9860-5B0EEFC455B0}">
      <dgm:prSet/>
      <dgm:spPr/>
      <dgm:t>
        <a:bodyPr/>
        <a:lstStyle/>
        <a:p>
          <a:endParaRPr lang="en-GB"/>
        </a:p>
      </dgm:t>
    </dgm:pt>
    <dgm:pt modelId="{051546F3-2CC5-4797-B9AC-34D6D0FCC4A1}">
      <dgm:prSet phldrT="[Text]"/>
      <dgm:spPr/>
      <dgm:t>
        <a:bodyPr/>
        <a:lstStyle/>
        <a:p>
          <a:r>
            <a:rPr lang="en-GB" dirty="0" smtClean="0"/>
            <a:t>Ingredient lists within Recipes</a:t>
          </a:r>
          <a:endParaRPr lang="en-GB" dirty="0"/>
        </a:p>
      </dgm:t>
    </dgm:pt>
    <dgm:pt modelId="{7FFBC9DF-EA4C-45D8-A56F-7D84E5A26A6E}" type="parTrans" cxnId="{5ABE1B96-0557-45FB-9428-3284A156B1E6}">
      <dgm:prSet/>
      <dgm:spPr/>
      <dgm:t>
        <a:bodyPr/>
        <a:lstStyle/>
        <a:p>
          <a:endParaRPr lang="en-GB"/>
        </a:p>
      </dgm:t>
    </dgm:pt>
    <dgm:pt modelId="{EB773925-3E20-4774-B318-B370BAF07789}" type="sibTrans" cxnId="{5ABE1B96-0557-45FB-9428-3284A156B1E6}">
      <dgm:prSet/>
      <dgm:spPr/>
      <dgm:t>
        <a:bodyPr/>
        <a:lstStyle/>
        <a:p>
          <a:endParaRPr lang="en-GB"/>
        </a:p>
      </dgm:t>
    </dgm:pt>
    <dgm:pt modelId="{C84B9F13-B533-4E2A-A5A1-299FA4B99213}">
      <dgm:prSet phldrT="[Text]"/>
      <dgm:spPr/>
      <dgm:t>
        <a:bodyPr/>
        <a:lstStyle/>
        <a:p>
          <a:r>
            <a:rPr lang="en-GB" dirty="0" smtClean="0"/>
            <a:t>Each recipe with its own record of allergens</a:t>
          </a:r>
          <a:endParaRPr lang="en-GB" dirty="0"/>
        </a:p>
      </dgm:t>
    </dgm:pt>
    <dgm:pt modelId="{2F19F7C5-7DAC-4AE9-80C2-98C2543062CD}" type="parTrans" cxnId="{90BB9801-5883-4578-9EAF-738B39C09424}">
      <dgm:prSet/>
      <dgm:spPr/>
      <dgm:t>
        <a:bodyPr/>
        <a:lstStyle/>
        <a:p>
          <a:endParaRPr lang="en-GB"/>
        </a:p>
      </dgm:t>
    </dgm:pt>
    <dgm:pt modelId="{A802D12F-85F3-4648-A113-21B26579782A}" type="sibTrans" cxnId="{90BB9801-5883-4578-9EAF-738B39C09424}">
      <dgm:prSet/>
      <dgm:spPr/>
      <dgm:t>
        <a:bodyPr/>
        <a:lstStyle/>
        <a:p>
          <a:endParaRPr lang="en-GB"/>
        </a:p>
      </dgm:t>
    </dgm:pt>
    <dgm:pt modelId="{9E43D24A-91BA-472C-9DCA-CB265228F0C0}" type="pres">
      <dgm:prSet presAssocID="{8F50DFEC-94EF-45B0-B3BC-F7C18BD6AE71}" presName="linear" presStyleCnt="0">
        <dgm:presLayoutVars>
          <dgm:dir/>
          <dgm:resizeHandles val="exact"/>
        </dgm:presLayoutVars>
      </dgm:prSet>
      <dgm:spPr/>
      <dgm:t>
        <a:bodyPr/>
        <a:lstStyle/>
        <a:p>
          <a:endParaRPr lang="en-GB"/>
        </a:p>
      </dgm:t>
    </dgm:pt>
    <dgm:pt modelId="{7878D737-614D-4B52-8C35-6BB9C926B0C5}" type="pres">
      <dgm:prSet presAssocID="{42A29C45-2BF9-42C6-8181-4FDFBCD3CA35}" presName="comp" presStyleCnt="0"/>
      <dgm:spPr/>
    </dgm:pt>
    <dgm:pt modelId="{C4879F65-48DD-4EEA-AB71-5E1B7FFD14AF}" type="pres">
      <dgm:prSet presAssocID="{42A29C45-2BF9-42C6-8181-4FDFBCD3CA35}" presName="box" presStyleLbl="node1" presStyleIdx="0" presStyleCnt="3" custLinFactNeighborX="-1866"/>
      <dgm:spPr/>
      <dgm:t>
        <a:bodyPr/>
        <a:lstStyle/>
        <a:p>
          <a:endParaRPr lang="en-GB"/>
        </a:p>
      </dgm:t>
    </dgm:pt>
    <dgm:pt modelId="{A1678157-3207-435C-B4C3-0C9389BAD2B8}" type="pres">
      <dgm:prSet presAssocID="{42A29C45-2BF9-42C6-8181-4FDFBCD3CA3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EE9896F4-1B13-440C-AAFF-8C0ACF9C6904}" type="pres">
      <dgm:prSet presAssocID="{42A29C45-2BF9-42C6-8181-4FDFBCD3CA35}" presName="text" presStyleLbl="node1" presStyleIdx="0" presStyleCnt="3">
        <dgm:presLayoutVars>
          <dgm:bulletEnabled val="1"/>
        </dgm:presLayoutVars>
      </dgm:prSet>
      <dgm:spPr/>
      <dgm:t>
        <a:bodyPr/>
        <a:lstStyle/>
        <a:p>
          <a:endParaRPr lang="en-GB"/>
        </a:p>
      </dgm:t>
    </dgm:pt>
    <dgm:pt modelId="{68831A79-6AC3-48AD-B706-383A0F603BD5}" type="pres">
      <dgm:prSet presAssocID="{CFD95C79-C405-4EC2-A6BD-A80A92E44B27}" presName="spacer" presStyleCnt="0"/>
      <dgm:spPr/>
    </dgm:pt>
    <dgm:pt modelId="{509BAECC-6EDA-4C3C-BC88-1A7F4367F913}" type="pres">
      <dgm:prSet presAssocID="{709DA902-C06C-4A5C-81D9-458631902CE2}" presName="comp" presStyleCnt="0"/>
      <dgm:spPr/>
    </dgm:pt>
    <dgm:pt modelId="{F400E1FB-9B2E-471D-AAA7-6255EE844F3B}" type="pres">
      <dgm:prSet presAssocID="{709DA902-C06C-4A5C-81D9-458631902CE2}" presName="box" presStyleLbl="node1" presStyleIdx="1" presStyleCnt="3"/>
      <dgm:spPr/>
      <dgm:t>
        <a:bodyPr/>
        <a:lstStyle/>
        <a:p>
          <a:endParaRPr lang="en-GB"/>
        </a:p>
      </dgm:t>
    </dgm:pt>
    <dgm:pt modelId="{0976A9EA-BA37-47B1-8DCC-D790E71F481A}" type="pres">
      <dgm:prSet presAssocID="{709DA902-C06C-4A5C-81D9-458631902CE2}"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GB"/>
        </a:p>
      </dgm:t>
    </dgm:pt>
    <dgm:pt modelId="{97DA9B4D-44D7-4D64-9704-E6AC64C77075}" type="pres">
      <dgm:prSet presAssocID="{709DA902-C06C-4A5C-81D9-458631902CE2}" presName="text" presStyleLbl="node1" presStyleIdx="1" presStyleCnt="3">
        <dgm:presLayoutVars>
          <dgm:bulletEnabled val="1"/>
        </dgm:presLayoutVars>
      </dgm:prSet>
      <dgm:spPr/>
      <dgm:t>
        <a:bodyPr/>
        <a:lstStyle/>
        <a:p>
          <a:endParaRPr lang="en-GB"/>
        </a:p>
      </dgm:t>
    </dgm:pt>
    <dgm:pt modelId="{99338B5F-57D5-4948-8929-A4B4A0F193EC}" type="pres">
      <dgm:prSet presAssocID="{DCDF693E-76FA-4F9F-8DC1-903EFACC2BCB}" presName="spacer" presStyleCnt="0"/>
      <dgm:spPr/>
    </dgm:pt>
    <dgm:pt modelId="{8C94D827-7534-42D5-B043-3D77B3F05017}" type="pres">
      <dgm:prSet presAssocID="{BB43DDA7-F092-4AE1-BC8C-AC6CA759270D}" presName="comp" presStyleCnt="0"/>
      <dgm:spPr/>
    </dgm:pt>
    <dgm:pt modelId="{BD1B72A6-8FF3-42C9-8ED8-C480B1D029AE}" type="pres">
      <dgm:prSet presAssocID="{BB43DDA7-F092-4AE1-BC8C-AC6CA759270D}" presName="box" presStyleLbl="node1" presStyleIdx="2" presStyleCnt="3" custLinFactNeighborX="-5518" custLinFactNeighborY="53399"/>
      <dgm:spPr/>
      <dgm:t>
        <a:bodyPr/>
        <a:lstStyle/>
        <a:p>
          <a:endParaRPr lang="en-GB"/>
        </a:p>
      </dgm:t>
    </dgm:pt>
    <dgm:pt modelId="{9DF5D810-D610-4BDB-ADBA-67F5FAA365C7}" type="pres">
      <dgm:prSet presAssocID="{BB43DDA7-F092-4AE1-BC8C-AC6CA759270D}"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en-GB"/>
        </a:p>
      </dgm:t>
    </dgm:pt>
    <dgm:pt modelId="{C47D0756-A63D-4D5E-95AB-BED865A11032}" type="pres">
      <dgm:prSet presAssocID="{BB43DDA7-F092-4AE1-BC8C-AC6CA759270D}" presName="text" presStyleLbl="node1" presStyleIdx="2" presStyleCnt="3">
        <dgm:presLayoutVars>
          <dgm:bulletEnabled val="1"/>
        </dgm:presLayoutVars>
      </dgm:prSet>
      <dgm:spPr/>
      <dgm:t>
        <a:bodyPr/>
        <a:lstStyle/>
        <a:p>
          <a:endParaRPr lang="en-GB"/>
        </a:p>
      </dgm:t>
    </dgm:pt>
  </dgm:ptLst>
  <dgm:cxnLst>
    <dgm:cxn modelId="{2B2F263E-7BE3-46A7-A581-519F2FFDFFDB}" srcId="{709DA902-C06C-4A5C-81D9-458631902CE2}" destId="{62BC0580-0B00-45D2-BEFD-3399D060DCC0}" srcOrd="0" destOrd="0" parTransId="{B2ACF3E1-7DAE-451D-B307-D54F05E144DC}" sibTransId="{57B747C4-2531-45F8-AC8C-79EA29FD2D43}"/>
    <dgm:cxn modelId="{5ABE1B96-0557-45FB-9428-3284A156B1E6}" srcId="{709DA902-C06C-4A5C-81D9-458631902CE2}" destId="{051546F3-2CC5-4797-B9AC-34D6D0FCC4A1}" srcOrd="1" destOrd="0" parTransId="{7FFBC9DF-EA4C-45D8-A56F-7D84E5A26A6E}" sibTransId="{EB773925-3E20-4774-B318-B370BAF07789}"/>
    <dgm:cxn modelId="{10306153-2F07-42ED-9B48-31056673D366}" srcId="{8F50DFEC-94EF-45B0-B3BC-F7C18BD6AE71}" destId="{BB43DDA7-F092-4AE1-BC8C-AC6CA759270D}" srcOrd="2" destOrd="0" parTransId="{19D8CB24-EC65-43AC-B865-017B982DCBF3}" sibTransId="{D07A30A8-7A5B-4DC4-8218-556E5DDFB6D2}"/>
    <dgm:cxn modelId="{6156EF1E-AA82-4A18-91A5-CD44A78AB3AA}" type="presOf" srcId="{C84B9F13-B533-4E2A-A5A1-299FA4B99213}" destId="{C47D0756-A63D-4D5E-95AB-BED865A11032}" srcOrd="1" destOrd="3" presId="urn:microsoft.com/office/officeart/2005/8/layout/vList4"/>
    <dgm:cxn modelId="{89857FB9-9ACC-4556-AC55-FCB6131707D8}" type="presOf" srcId="{051546F3-2CC5-4797-B9AC-34D6D0FCC4A1}" destId="{97DA9B4D-44D7-4D64-9704-E6AC64C77075}" srcOrd="1" destOrd="2" presId="urn:microsoft.com/office/officeart/2005/8/layout/vList4"/>
    <dgm:cxn modelId="{4F8DEDD9-257A-4A21-9C9B-F31E1D520559}" srcId="{42A29C45-2BF9-42C6-8181-4FDFBCD3CA35}" destId="{4587B2F0-82F6-4C19-9263-117FE8FD6344}" srcOrd="0" destOrd="0" parTransId="{D2B23E67-8857-4DB6-A2ED-B0F51B8746D1}" sibTransId="{A15CBFA8-3656-44D6-8D9F-CE1D03BB62DD}"/>
    <dgm:cxn modelId="{0FBFD6E1-BCC5-451B-9399-B33CA6D063D2}" type="presOf" srcId="{BB43DDA7-F092-4AE1-BC8C-AC6CA759270D}" destId="{BD1B72A6-8FF3-42C9-8ED8-C480B1D029AE}" srcOrd="0" destOrd="0" presId="urn:microsoft.com/office/officeart/2005/8/layout/vList4"/>
    <dgm:cxn modelId="{C44BF1D0-C79A-4A7B-B63E-D00B02A2F804}" srcId="{8F50DFEC-94EF-45B0-B3BC-F7C18BD6AE71}" destId="{42A29C45-2BF9-42C6-8181-4FDFBCD3CA35}" srcOrd="0" destOrd="0" parTransId="{6A2855D8-CEF7-484F-9AED-A8EE95C900D4}" sibTransId="{CFD95C79-C405-4EC2-A6BD-A80A92E44B27}"/>
    <dgm:cxn modelId="{7D72729C-5E0F-4E4B-A1A4-63F3D52B7753}" type="presOf" srcId="{F9E20996-018E-44C8-8008-EDB14B903A53}" destId="{97DA9B4D-44D7-4D64-9704-E6AC64C77075}" srcOrd="1" destOrd="3" presId="urn:microsoft.com/office/officeart/2005/8/layout/vList4"/>
    <dgm:cxn modelId="{C46020BC-191A-44AD-B696-99DB08963F2A}" srcId="{8F50DFEC-94EF-45B0-B3BC-F7C18BD6AE71}" destId="{709DA902-C06C-4A5C-81D9-458631902CE2}" srcOrd="1" destOrd="0" parTransId="{FBC8B9AC-26D8-4B7B-99E1-475119FA3635}" sibTransId="{DCDF693E-76FA-4F9F-8DC1-903EFACC2BCB}"/>
    <dgm:cxn modelId="{3F5D154D-7B3B-4B51-973F-E00A92566CBD}" type="presOf" srcId="{42A29C45-2BF9-42C6-8181-4FDFBCD3CA35}" destId="{C4879F65-48DD-4EEA-AB71-5E1B7FFD14AF}" srcOrd="0" destOrd="0" presId="urn:microsoft.com/office/officeart/2005/8/layout/vList4"/>
    <dgm:cxn modelId="{9AE04176-0E4D-476E-AC00-44885E2D7624}" type="presOf" srcId="{4587B2F0-82F6-4C19-9263-117FE8FD6344}" destId="{C4879F65-48DD-4EEA-AB71-5E1B7FFD14AF}" srcOrd="0" destOrd="1" presId="urn:microsoft.com/office/officeart/2005/8/layout/vList4"/>
    <dgm:cxn modelId="{4CD44A67-08C3-4254-9CDD-447D6CF7889D}" type="presOf" srcId="{11CB4A8C-DCE8-4F93-8797-3A1C786F7910}" destId="{BD1B72A6-8FF3-42C9-8ED8-C480B1D029AE}" srcOrd="0" destOrd="1" presId="urn:microsoft.com/office/officeart/2005/8/layout/vList4"/>
    <dgm:cxn modelId="{5F95386C-3B52-4EC2-ACD1-C121315BC1F9}" type="presOf" srcId="{62BC0580-0B00-45D2-BEFD-3399D060DCC0}" destId="{97DA9B4D-44D7-4D64-9704-E6AC64C77075}" srcOrd="1" destOrd="1" presId="urn:microsoft.com/office/officeart/2005/8/layout/vList4"/>
    <dgm:cxn modelId="{E6BDB65C-4626-46A3-A718-7A82D65DE792}" type="presOf" srcId="{709DA902-C06C-4A5C-81D9-458631902CE2}" destId="{97DA9B4D-44D7-4D64-9704-E6AC64C77075}" srcOrd="1" destOrd="0" presId="urn:microsoft.com/office/officeart/2005/8/layout/vList4"/>
    <dgm:cxn modelId="{52E183FF-8887-4A64-A467-EE82A38558D5}" type="presOf" srcId="{E30E9FB3-983B-48FA-B2AA-2CD585874846}" destId="{C4879F65-48DD-4EEA-AB71-5E1B7FFD14AF}" srcOrd="0" destOrd="2" presId="urn:microsoft.com/office/officeart/2005/8/layout/vList4"/>
    <dgm:cxn modelId="{B0D5ED96-C3F5-4661-B85C-21E6BB8864F0}" srcId="{42A29C45-2BF9-42C6-8181-4FDFBCD3CA35}" destId="{E30E9FB3-983B-48FA-B2AA-2CD585874846}" srcOrd="1" destOrd="0" parTransId="{09DAF934-ABAA-4E8B-BC41-3495B9EF2AD5}" sibTransId="{AFEFE712-666B-4957-BC8A-303309BF7FFC}"/>
    <dgm:cxn modelId="{94049362-6D8A-47A2-9D04-55921C3214FB}" type="presOf" srcId="{051546F3-2CC5-4797-B9AC-34D6D0FCC4A1}" destId="{F400E1FB-9B2E-471D-AAA7-6255EE844F3B}" srcOrd="0" destOrd="2" presId="urn:microsoft.com/office/officeart/2005/8/layout/vList4"/>
    <dgm:cxn modelId="{613CEA02-1D52-4645-AB93-D0F53B4C1E2E}" type="presOf" srcId="{F9E20996-018E-44C8-8008-EDB14B903A53}" destId="{F400E1FB-9B2E-471D-AAA7-6255EE844F3B}" srcOrd="0" destOrd="3" presId="urn:microsoft.com/office/officeart/2005/8/layout/vList4"/>
    <dgm:cxn modelId="{90BB9801-5883-4578-9EAF-738B39C09424}" srcId="{BB43DDA7-F092-4AE1-BC8C-AC6CA759270D}" destId="{C84B9F13-B533-4E2A-A5A1-299FA4B99213}" srcOrd="2" destOrd="0" parTransId="{2F19F7C5-7DAC-4AE9-80C2-98C2543062CD}" sibTransId="{A802D12F-85F3-4648-A113-21B26579782A}"/>
    <dgm:cxn modelId="{747618ED-890E-42D6-926E-53489A55E645}" type="presOf" srcId="{E30E9FB3-983B-48FA-B2AA-2CD585874846}" destId="{EE9896F4-1B13-440C-AAFF-8C0ACF9C6904}" srcOrd="1" destOrd="2" presId="urn:microsoft.com/office/officeart/2005/8/layout/vList4"/>
    <dgm:cxn modelId="{B9072390-3EE2-4071-8663-9F04A74A2FAE}" type="presOf" srcId="{C84B9F13-B533-4E2A-A5A1-299FA4B99213}" destId="{BD1B72A6-8FF3-42C9-8ED8-C480B1D029AE}" srcOrd="0" destOrd="3" presId="urn:microsoft.com/office/officeart/2005/8/layout/vList4"/>
    <dgm:cxn modelId="{0D4FFA61-5189-4A15-AF2E-32D472194751}" type="presOf" srcId="{678A8F68-7B05-4C78-A001-9B6BDC76DCBF}" destId="{C47D0756-A63D-4D5E-95AB-BED865A11032}" srcOrd="1" destOrd="2" presId="urn:microsoft.com/office/officeart/2005/8/layout/vList4"/>
    <dgm:cxn modelId="{7B19AFE4-6C15-4EB4-827B-73F5C546C37F}" srcId="{BB43DDA7-F092-4AE1-BC8C-AC6CA759270D}" destId="{11CB4A8C-DCE8-4F93-8797-3A1C786F7910}" srcOrd="0" destOrd="0" parTransId="{ED09D20C-516C-4742-82A3-DE0A52F4D5E4}" sibTransId="{5ABED442-1F73-4CB9-82F9-90CCBB51D16D}"/>
    <dgm:cxn modelId="{61B5F1CE-079C-4E6E-8C36-BAEE58A67BDD}" type="presOf" srcId="{11CB4A8C-DCE8-4F93-8797-3A1C786F7910}" destId="{C47D0756-A63D-4D5E-95AB-BED865A11032}" srcOrd="1" destOrd="1" presId="urn:microsoft.com/office/officeart/2005/8/layout/vList4"/>
    <dgm:cxn modelId="{190CD801-AD7D-47AF-BB70-12B826CE5415}" type="presOf" srcId="{4587B2F0-82F6-4C19-9263-117FE8FD6344}" destId="{EE9896F4-1B13-440C-AAFF-8C0ACF9C6904}" srcOrd="1" destOrd="1" presId="urn:microsoft.com/office/officeart/2005/8/layout/vList4"/>
    <dgm:cxn modelId="{61B99830-4B87-4498-A366-823E01801EF9}" type="presOf" srcId="{709DA902-C06C-4A5C-81D9-458631902CE2}" destId="{F400E1FB-9B2E-471D-AAA7-6255EE844F3B}" srcOrd="0" destOrd="0" presId="urn:microsoft.com/office/officeart/2005/8/layout/vList4"/>
    <dgm:cxn modelId="{1EB5E65F-9D62-4047-A3F1-B0E97D961DB8}" type="presOf" srcId="{BB43DDA7-F092-4AE1-BC8C-AC6CA759270D}" destId="{C47D0756-A63D-4D5E-95AB-BED865A11032}" srcOrd="1" destOrd="0" presId="urn:microsoft.com/office/officeart/2005/8/layout/vList4"/>
    <dgm:cxn modelId="{17B7300F-B108-44BE-9069-E40724D9426E}" type="presOf" srcId="{62BC0580-0B00-45D2-BEFD-3399D060DCC0}" destId="{F400E1FB-9B2E-471D-AAA7-6255EE844F3B}" srcOrd="0" destOrd="1" presId="urn:microsoft.com/office/officeart/2005/8/layout/vList4"/>
    <dgm:cxn modelId="{E860D320-6A99-4035-B41D-A5FBB898240B}" type="presOf" srcId="{42A29C45-2BF9-42C6-8181-4FDFBCD3CA35}" destId="{EE9896F4-1B13-440C-AAFF-8C0ACF9C6904}" srcOrd="1" destOrd="0" presId="urn:microsoft.com/office/officeart/2005/8/layout/vList4"/>
    <dgm:cxn modelId="{0DB14A41-496F-44A0-BA88-5C5F198590A3}" type="presOf" srcId="{8F50DFEC-94EF-45B0-B3BC-F7C18BD6AE71}" destId="{9E43D24A-91BA-472C-9DCA-CB265228F0C0}" srcOrd="0" destOrd="0" presId="urn:microsoft.com/office/officeart/2005/8/layout/vList4"/>
    <dgm:cxn modelId="{00B2916D-7BFD-4B8A-9860-5B0EEFC455B0}" srcId="{BB43DDA7-F092-4AE1-BC8C-AC6CA759270D}" destId="{678A8F68-7B05-4C78-A001-9B6BDC76DCBF}" srcOrd="1" destOrd="0" parTransId="{16154BC1-4791-4B35-BB57-FF6D5D771FB0}" sibTransId="{AAE360C8-BD96-4E1E-AF53-B9A3ADC6B507}"/>
    <dgm:cxn modelId="{4E9E273F-4002-487A-8F86-C349B27D8D6E}" srcId="{709DA902-C06C-4A5C-81D9-458631902CE2}" destId="{F9E20996-018E-44C8-8008-EDB14B903A53}" srcOrd="2" destOrd="0" parTransId="{1E30F431-09D0-4FBB-B84A-804C0740902C}" sibTransId="{7EB53425-44C4-4BF8-899D-66AA1DE4C69D}"/>
    <dgm:cxn modelId="{275A4686-D09F-4BAF-9201-6BEE7E6F1C5B}" type="presOf" srcId="{678A8F68-7B05-4C78-A001-9B6BDC76DCBF}" destId="{BD1B72A6-8FF3-42C9-8ED8-C480B1D029AE}" srcOrd="0" destOrd="2" presId="urn:microsoft.com/office/officeart/2005/8/layout/vList4"/>
    <dgm:cxn modelId="{1A33E84D-E375-4511-96E1-DF02C21D3514}" type="presParOf" srcId="{9E43D24A-91BA-472C-9DCA-CB265228F0C0}" destId="{7878D737-614D-4B52-8C35-6BB9C926B0C5}" srcOrd="0" destOrd="0" presId="urn:microsoft.com/office/officeart/2005/8/layout/vList4"/>
    <dgm:cxn modelId="{9F2BE810-2BB7-45A6-BE14-FC64D5CB7F73}" type="presParOf" srcId="{7878D737-614D-4B52-8C35-6BB9C926B0C5}" destId="{C4879F65-48DD-4EEA-AB71-5E1B7FFD14AF}" srcOrd="0" destOrd="0" presId="urn:microsoft.com/office/officeart/2005/8/layout/vList4"/>
    <dgm:cxn modelId="{ADE9D863-47E0-4F7D-A6EC-D6D38FC85EC4}" type="presParOf" srcId="{7878D737-614D-4B52-8C35-6BB9C926B0C5}" destId="{A1678157-3207-435C-B4C3-0C9389BAD2B8}" srcOrd="1" destOrd="0" presId="urn:microsoft.com/office/officeart/2005/8/layout/vList4"/>
    <dgm:cxn modelId="{17DC36E2-7133-47A4-B8C8-7BBE5F4F5861}" type="presParOf" srcId="{7878D737-614D-4B52-8C35-6BB9C926B0C5}" destId="{EE9896F4-1B13-440C-AAFF-8C0ACF9C6904}" srcOrd="2" destOrd="0" presId="urn:microsoft.com/office/officeart/2005/8/layout/vList4"/>
    <dgm:cxn modelId="{0C91958D-1492-4F3C-A30C-CD6C8DFD9646}" type="presParOf" srcId="{9E43D24A-91BA-472C-9DCA-CB265228F0C0}" destId="{68831A79-6AC3-48AD-B706-383A0F603BD5}" srcOrd="1" destOrd="0" presId="urn:microsoft.com/office/officeart/2005/8/layout/vList4"/>
    <dgm:cxn modelId="{ADCDF423-3870-4D6C-B03C-0B3335FBAABC}" type="presParOf" srcId="{9E43D24A-91BA-472C-9DCA-CB265228F0C0}" destId="{509BAECC-6EDA-4C3C-BC88-1A7F4367F913}" srcOrd="2" destOrd="0" presId="urn:microsoft.com/office/officeart/2005/8/layout/vList4"/>
    <dgm:cxn modelId="{B472D07B-A739-4DF6-AE41-0AD304779849}" type="presParOf" srcId="{509BAECC-6EDA-4C3C-BC88-1A7F4367F913}" destId="{F400E1FB-9B2E-471D-AAA7-6255EE844F3B}" srcOrd="0" destOrd="0" presId="urn:microsoft.com/office/officeart/2005/8/layout/vList4"/>
    <dgm:cxn modelId="{8ABD713C-EAD0-4480-A393-BC8492BB9D90}" type="presParOf" srcId="{509BAECC-6EDA-4C3C-BC88-1A7F4367F913}" destId="{0976A9EA-BA37-47B1-8DCC-D790E71F481A}" srcOrd="1" destOrd="0" presId="urn:microsoft.com/office/officeart/2005/8/layout/vList4"/>
    <dgm:cxn modelId="{0EB36C69-A925-4614-9275-A4BA2B671617}" type="presParOf" srcId="{509BAECC-6EDA-4C3C-BC88-1A7F4367F913}" destId="{97DA9B4D-44D7-4D64-9704-E6AC64C77075}" srcOrd="2" destOrd="0" presId="urn:microsoft.com/office/officeart/2005/8/layout/vList4"/>
    <dgm:cxn modelId="{FE345C3E-5787-4833-8CA9-8AFD2BC83576}" type="presParOf" srcId="{9E43D24A-91BA-472C-9DCA-CB265228F0C0}" destId="{99338B5F-57D5-4948-8929-A4B4A0F193EC}" srcOrd="3" destOrd="0" presId="urn:microsoft.com/office/officeart/2005/8/layout/vList4"/>
    <dgm:cxn modelId="{8A0B8E01-E84E-404D-9C23-B64C4CC92EA4}" type="presParOf" srcId="{9E43D24A-91BA-472C-9DCA-CB265228F0C0}" destId="{8C94D827-7534-42D5-B043-3D77B3F05017}" srcOrd="4" destOrd="0" presId="urn:microsoft.com/office/officeart/2005/8/layout/vList4"/>
    <dgm:cxn modelId="{252C47F6-ADE6-4565-A2D7-DBA0C57B29E8}" type="presParOf" srcId="{8C94D827-7534-42D5-B043-3D77B3F05017}" destId="{BD1B72A6-8FF3-42C9-8ED8-C480B1D029AE}" srcOrd="0" destOrd="0" presId="urn:microsoft.com/office/officeart/2005/8/layout/vList4"/>
    <dgm:cxn modelId="{31DC637B-7849-431D-9CFB-C740370756EB}" type="presParOf" srcId="{8C94D827-7534-42D5-B043-3D77B3F05017}" destId="{9DF5D810-D610-4BDB-ADBA-67F5FAA365C7}" srcOrd="1" destOrd="0" presId="urn:microsoft.com/office/officeart/2005/8/layout/vList4"/>
    <dgm:cxn modelId="{206ED7AE-D520-4B21-8BC9-6D14186E122D}" type="presParOf" srcId="{8C94D827-7534-42D5-B043-3D77B3F05017}" destId="{C47D0756-A63D-4D5E-95AB-BED865A110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0.61122</cdr:x>
      <cdr:y>0.84592</cdr:y>
    </cdr:from>
    <cdr:to>
      <cdr:x>0.91891</cdr:x>
      <cdr:y>0.97493</cdr:y>
    </cdr:to>
    <cdr:sp macro="" textlink="">
      <cdr:nvSpPr>
        <cdr:cNvPr id="2" name="TextBox 1"/>
        <cdr:cNvSpPr txBox="1"/>
      </cdr:nvSpPr>
      <cdr:spPr>
        <a:xfrm xmlns:a="http://schemas.openxmlformats.org/drawingml/2006/main">
          <a:off x="4885442" y="4249499"/>
          <a:ext cx="2459332" cy="6480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smtClean="0"/>
            <a:t>Avoidable potato/</a:t>
          </a:r>
        </a:p>
        <a:p xmlns:a="http://schemas.openxmlformats.org/drawingml/2006/main">
          <a:r>
            <a:rPr lang="en-GB" sz="1200" b="1" dirty="0" smtClean="0"/>
            <a:t>potato products 21%</a:t>
          </a:r>
        </a:p>
        <a:p xmlns:a="http://schemas.openxmlformats.org/drawingml/2006/main">
          <a:endParaRPr lang="en-GB" sz="1100" dirty="0"/>
        </a:p>
      </cdr:txBody>
    </cdr:sp>
  </cdr:relSizeAnchor>
  <cdr:relSizeAnchor xmlns:cdr="http://schemas.openxmlformats.org/drawingml/2006/chartDrawing">
    <cdr:from>
      <cdr:x>0.11379</cdr:x>
      <cdr:y>0.7167</cdr:y>
    </cdr:from>
    <cdr:to>
      <cdr:x>0.42149</cdr:x>
      <cdr:y>0.84571</cdr:y>
    </cdr:to>
    <cdr:sp macro="" textlink="">
      <cdr:nvSpPr>
        <cdr:cNvPr id="4" name="TextBox 1"/>
        <cdr:cNvSpPr txBox="1"/>
      </cdr:nvSpPr>
      <cdr:spPr>
        <a:xfrm xmlns:a="http://schemas.openxmlformats.org/drawingml/2006/main">
          <a:off x="909500" y="3600319"/>
          <a:ext cx="2459412" cy="6480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smtClean="0"/>
            <a:t>Avoidable </a:t>
          </a:r>
        </a:p>
        <a:p xmlns:a="http://schemas.openxmlformats.org/drawingml/2006/main">
          <a:r>
            <a:rPr lang="en-GB" sz="1200" b="1" dirty="0" smtClean="0"/>
            <a:t>fruit &amp; veg 15%</a:t>
          </a:r>
        </a:p>
        <a:p xmlns:a="http://schemas.openxmlformats.org/drawingml/2006/main">
          <a:endParaRPr lang="en-GB" sz="1100" dirty="0"/>
        </a:p>
      </cdr:txBody>
    </cdr:sp>
  </cdr:relSizeAnchor>
  <cdr:relSizeAnchor xmlns:cdr="http://schemas.openxmlformats.org/drawingml/2006/chartDrawing">
    <cdr:from>
      <cdr:x>0.23077</cdr:x>
      <cdr:y>0.43208</cdr:y>
    </cdr:from>
    <cdr:to>
      <cdr:x>0.35287</cdr:x>
      <cdr:y>0.61411</cdr:y>
    </cdr:to>
    <cdr:sp macro="" textlink="">
      <cdr:nvSpPr>
        <cdr:cNvPr id="5" name="TextBox 4"/>
        <cdr:cNvSpPr txBox="1"/>
      </cdr:nvSpPr>
      <cdr:spPr>
        <a:xfrm xmlns:a="http://schemas.openxmlformats.org/drawingml/2006/main">
          <a:off x="1728192" y="21705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5240" cy="499903"/>
          </a:xfrm>
          <a:prstGeom prst="rect">
            <a:avLst/>
          </a:prstGeom>
        </p:spPr>
        <p:txBody>
          <a:bodyPr vert="horz" lIns="92867" tIns="46435" rIns="92867" bIns="46435" rtlCol="0"/>
          <a:lstStyle>
            <a:lvl1pPr algn="l">
              <a:defRPr sz="1300"/>
            </a:lvl1pPr>
          </a:lstStyle>
          <a:p>
            <a:endParaRPr lang="en-GB" dirty="0"/>
          </a:p>
        </p:txBody>
      </p:sp>
      <p:sp>
        <p:nvSpPr>
          <p:cNvPr id="3" name="Date Placeholder 2"/>
          <p:cNvSpPr>
            <a:spLocks noGrp="1"/>
          </p:cNvSpPr>
          <p:nvPr>
            <p:ph type="dt" sz="quarter" idx="1"/>
          </p:nvPr>
        </p:nvSpPr>
        <p:spPr>
          <a:xfrm>
            <a:off x="3889110" y="2"/>
            <a:ext cx="2975240" cy="499903"/>
          </a:xfrm>
          <a:prstGeom prst="rect">
            <a:avLst/>
          </a:prstGeom>
        </p:spPr>
        <p:txBody>
          <a:bodyPr vert="horz" lIns="92867" tIns="46435" rIns="92867" bIns="46435" rtlCol="0"/>
          <a:lstStyle>
            <a:lvl1pPr algn="r">
              <a:defRPr sz="1300"/>
            </a:lvl1pPr>
          </a:lstStyle>
          <a:p>
            <a:fld id="{DAC160AD-D36B-4F1D-8086-DB7DF1E71D07}" type="datetimeFigureOut">
              <a:rPr lang="en-GB" smtClean="0"/>
              <a:pPr/>
              <a:t>22/06/2015</a:t>
            </a:fld>
            <a:endParaRPr lang="en-GB" dirty="0"/>
          </a:p>
        </p:txBody>
      </p:sp>
      <p:sp>
        <p:nvSpPr>
          <p:cNvPr id="4" name="Footer Placeholder 3"/>
          <p:cNvSpPr>
            <a:spLocks noGrp="1"/>
          </p:cNvSpPr>
          <p:nvPr>
            <p:ph type="ftr" sz="quarter" idx="2"/>
          </p:nvPr>
        </p:nvSpPr>
        <p:spPr>
          <a:xfrm>
            <a:off x="0" y="9496540"/>
            <a:ext cx="2975240" cy="499903"/>
          </a:xfrm>
          <a:prstGeom prst="rect">
            <a:avLst/>
          </a:prstGeom>
        </p:spPr>
        <p:txBody>
          <a:bodyPr vert="horz" lIns="92867" tIns="46435" rIns="92867" bIns="46435"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89110" y="9496540"/>
            <a:ext cx="2975240" cy="499903"/>
          </a:xfrm>
          <a:prstGeom prst="rect">
            <a:avLst/>
          </a:prstGeom>
        </p:spPr>
        <p:txBody>
          <a:bodyPr vert="horz" lIns="92867" tIns="46435" rIns="92867" bIns="46435" rtlCol="0" anchor="b"/>
          <a:lstStyle>
            <a:lvl1pPr algn="r">
              <a:defRPr sz="1300"/>
            </a:lvl1pPr>
          </a:lstStyle>
          <a:p>
            <a:fld id="{978814D1-537C-48A0-AFF6-2F07D3B109B8}" type="slidenum">
              <a:rPr lang="en-GB" smtClean="0"/>
              <a:pPr/>
              <a:t>‹#›</a:t>
            </a:fld>
            <a:endParaRPr lang="en-GB" dirty="0"/>
          </a:p>
        </p:txBody>
      </p:sp>
    </p:spTree>
    <p:extLst>
      <p:ext uri="{BB962C8B-B14F-4D97-AF65-F5344CB8AC3E}">
        <p14:creationId xmlns:p14="http://schemas.microsoft.com/office/powerpoint/2010/main" val="3412623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5240" cy="499903"/>
          </a:xfrm>
          <a:prstGeom prst="rect">
            <a:avLst/>
          </a:prstGeom>
        </p:spPr>
        <p:txBody>
          <a:bodyPr vert="horz" lIns="92867" tIns="46435" rIns="92867" bIns="46435" rtlCol="0"/>
          <a:lstStyle>
            <a:lvl1pPr algn="l">
              <a:defRPr sz="1300"/>
            </a:lvl1pPr>
          </a:lstStyle>
          <a:p>
            <a:endParaRPr lang="en-GB" dirty="0"/>
          </a:p>
        </p:txBody>
      </p:sp>
      <p:sp>
        <p:nvSpPr>
          <p:cNvPr id="3" name="Date Placeholder 2"/>
          <p:cNvSpPr>
            <a:spLocks noGrp="1"/>
          </p:cNvSpPr>
          <p:nvPr>
            <p:ph type="dt" idx="1"/>
          </p:nvPr>
        </p:nvSpPr>
        <p:spPr>
          <a:xfrm>
            <a:off x="3889110" y="2"/>
            <a:ext cx="2975240" cy="499903"/>
          </a:xfrm>
          <a:prstGeom prst="rect">
            <a:avLst/>
          </a:prstGeom>
        </p:spPr>
        <p:txBody>
          <a:bodyPr vert="horz" lIns="92867" tIns="46435" rIns="92867" bIns="46435" rtlCol="0"/>
          <a:lstStyle>
            <a:lvl1pPr algn="r">
              <a:defRPr sz="1300"/>
            </a:lvl1pPr>
          </a:lstStyle>
          <a:p>
            <a:fld id="{C517EC1F-8588-4892-8CD9-04693D8F6B14}" type="datetimeFigureOut">
              <a:rPr lang="en-GB" smtClean="0"/>
              <a:pPr/>
              <a:t>22/06/2015</a:t>
            </a:fld>
            <a:endParaRPr lang="en-GB" dirty="0"/>
          </a:p>
        </p:txBody>
      </p:sp>
      <p:sp>
        <p:nvSpPr>
          <p:cNvPr id="4" name="Slide Image Placeholder 3"/>
          <p:cNvSpPr>
            <a:spLocks noGrp="1" noRot="1" noChangeAspect="1"/>
          </p:cNvSpPr>
          <p:nvPr>
            <p:ph type="sldImg" idx="2"/>
          </p:nvPr>
        </p:nvSpPr>
        <p:spPr>
          <a:xfrm>
            <a:off x="947738" y="749300"/>
            <a:ext cx="1798637" cy="1347788"/>
          </a:xfrm>
          <a:prstGeom prst="rect">
            <a:avLst/>
          </a:prstGeom>
          <a:noFill/>
          <a:ln w="12700">
            <a:solidFill>
              <a:prstClr val="black"/>
            </a:solidFill>
          </a:ln>
        </p:spPr>
        <p:txBody>
          <a:bodyPr vert="horz" lIns="92867" tIns="46435" rIns="92867" bIns="46435" rtlCol="0" anchor="ctr"/>
          <a:lstStyle/>
          <a:p>
            <a:endParaRPr lang="en-GB" dirty="0"/>
          </a:p>
        </p:txBody>
      </p:sp>
      <p:sp>
        <p:nvSpPr>
          <p:cNvPr id="5" name="Notes Placeholder 4"/>
          <p:cNvSpPr>
            <a:spLocks noGrp="1"/>
          </p:cNvSpPr>
          <p:nvPr>
            <p:ph type="body" sz="quarter" idx="3"/>
          </p:nvPr>
        </p:nvSpPr>
        <p:spPr>
          <a:xfrm>
            <a:off x="686595" y="2185287"/>
            <a:ext cx="5492750" cy="7245409"/>
          </a:xfrm>
          <a:prstGeom prst="rect">
            <a:avLst/>
          </a:prstGeom>
        </p:spPr>
        <p:txBody>
          <a:bodyPr vert="horz" lIns="92867" tIns="46435" rIns="92867" bIns="4643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96438"/>
            <a:ext cx="2975240" cy="499903"/>
          </a:xfrm>
          <a:prstGeom prst="rect">
            <a:avLst/>
          </a:prstGeom>
        </p:spPr>
        <p:txBody>
          <a:bodyPr vert="horz" lIns="92867" tIns="46435" rIns="92867" bIns="4643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9110" y="9496438"/>
            <a:ext cx="2975240" cy="499903"/>
          </a:xfrm>
          <a:prstGeom prst="rect">
            <a:avLst/>
          </a:prstGeom>
        </p:spPr>
        <p:txBody>
          <a:bodyPr vert="horz" lIns="92867" tIns="46435" rIns="92867" bIns="46435" rtlCol="0" anchor="b"/>
          <a:lstStyle>
            <a:lvl1pPr algn="r">
              <a:defRPr sz="1300"/>
            </a:lvl1pPr>
          </a:lstStyle>
          <a:p>
            <a:fld id="{8DF43313-2809-44B9-B8C2-017BAC8DC1F7}" type="slidenum">
              <a:rPr lang="en-GB" smtClean="0"/>
              <a:pPr/>
              <a:t>‹#›</a:t>
            </a:fld>
            <a:endParaRPr lang="en-GB" dirty="0"/>
          </a:p>
        </p:txBody>
      </p:sp>
    </p:spTree>
    <p:extLst>
      <p:ext uri="{BB962C8B-B14F-4D97-AF65-F5344CB8AC3E}">
        <p14:creationId xmlns:p14="http://schemas.microsoft.com/office/powerpoint/2010/main" val="869465840"/>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rap.org.uk/waste_measureme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54585" indent="-290225" eaLnBrk="0" hangingPunct="0">
              <a:defRPr sz="2400">
                <a:solidFill>
                  <a:schemeClr val="tx1"/>
                </a:solidFill>
                <a:latin typeface="Tahoma" pitchFamily="34" charset="0"/>
              </a:defRPr>
            </a:lvl2pPr>
            <a:lvl3pPr marL="1160900" indent="-232180" eaLnBrk="0" hangingPunct="0">
              <a:defRPr sz="2400">
                <a:solidFill>
                  <a:schemeClr val="tx1"/>
                </a:solidFill>
                <a:latin typeface="Tahoma" pitchFamily="34" charset="0"/>
              </a:defRPr>
            </a:lvl3pPr>
            <a:lvl4pPr marL="1625260" indent="-232180" eaLnBrk="0" hangingPunct="0">
              <a:defRPr sz="2400">
                <a:solidFill>
                  <a:schemeClr val="tx1"/>
                </a:solidFill>
                <a:latin typeface="Tahoma" pitchFamily="34" charset="0"/>
              </a:defRPr>
            </a:lvl4pPr>
            <a:lvl5pPr marL="2089621" indent="-232180" eaLnBrk="0" hangingPunct="0">
              <a:defRPr sz="2400">
                <a:solidFill>
                  <a:schemeClr val="tx1"/>
                </a:solidFill>
                <a:latin typeface="Tahoma" pitchFamily="34" charset="0"/>
              </a:defRPr>
            </a:lvl5pPr>
            <a:lvl6pPr marL="2553980" indent="-232180" eaLnBrk="0" fontAlgn="base" hangingPunct="0">
              <a:spcBef>
                <a:spcPct val="0"/>
              </a:spcBef>
              <a:spcAft>
                <a:spcPct val="0"/>
              </a:spcAft>
              <a:defRPr sz="2400">
                <a:solidFill>
                  <a:schemeClr val="tx1"/>
                </a:solidFill>
                <a:latin typeface="Tahoma" pitchFamily="34" charset="0"/>
              </a:defRPr>
            </a:lvl6pPr>
            <a:lvl7pPr marL="3018340" indent="-232180" eaLnBrk="0" fontAlgn="base" hangingPunct="0">
              <a:spcBef>
                <a:spcPct val="0"/>
              </a:spcBef>
              <a:spcAft>
                <a:spcPct val="0"/>
              </a:spcAft>
              <a:defRPr sz="2400">
                <a:solidFill>
                  <a:schemeClr val="tx1"/>
                </a:solidFill>
                <a:latin typeface="Tahoma" pitchFamily="34" charset="0"/>
              </a:defRPr>
            </a:lvl7pPr>
            <a:lvl8pPr marL="3482701" indent="-232180" eaLnBrk="0" fontAlgn="base" hangingPunct="0">
              <a:spcBef>
                <a:spcPct val="0"/>
              </a:spcBef>
              <a:spcAft>
                <a:spcPct val="0"/>
              </a:spcAft>
              <a:defRPr sz="2400">
                <a:solidFill>
                  <a:schemeClr val="tx1"/>
                </a:solidFill>
                <a:latin typeface="Tahoma" pitchFamily="34" charset="0"/>
              </a:defRPr>
            </a:lvl8pPr>
            <a:lvl9pPr marL="3947061" indent="-232180" eaLnBrk="0" fontAlgn="base" hangingPunct="0">
              <a:spcBef>
                <a:spcPct val="0"/>
              </a:spcBef>
              <a:spcAft>
                <a:spcPct val="0"/>
              </a:spcAft>
              <a:defRPr sz="2400">
                <a:solidFill>
                  <a:schemeClr val="tx1"/>
                </a:solidFill>
                <a:latin typeface="Tahoma" pitchFamily="34" charset="0"/>
              </a:defRPr>
            </a:lvl9pPr>
          </a:lstStyle>
          <a:p>
            <a:pPr eaLnBrk="1" hangingPunct="1"/>
            <a:fld id="{7801C53E-4838-4CFD-8520-AC8DD6123079}" type="slidenum">
              <a:rPr lang="en-US" sz="1200">
                <a:solidFill>
                  <a:prstClr val="black"/>
                </a:solidFill>
              </a:rPr>
              <a:pPr eaLnBrk="1" hangingPunct="1"/>
              <a:t>1</a:t>
            </a:fld>
            <a:endParaRPr lang="en-US" sz="1200"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dirty="0" smtClean="0">
              <a:latin typeface="Times New Roman" pitchFamily="18" charset="0"/>
            </a:endParaRPr>
          </a:p>
          <a:p>
            <a:pPr eaLnBrk="1" hangingPunct="1"/>
            <a:endParaRPr lang="en-GB" dirty="0" smtClean="0">
              <a:latin typeface="Times New Roman" pitchFamily="18" charset="0"/>
            </a:endParaRPr>
          </a:p>
          <a:p>
            <a:pPr eaLnBrk="1" hangingPunct="1"/>
            <a:r>
              <a:rPr lang="en-GB" sz="1600" kern="1200" dirty="0" smtClean="0">
                <a:solidFill>
                  <a:schemeClr val="tx1"/>
                </a:solidFill>
                <a:effectLst/>
                <a:latin typeface="+mn-lt"/>
                <a:ea typeface="+mn-ea"/>
                <a:cs typeface="+mn-cs"/>
              </a:rPr>
              <a:t>WRAP are funded by all UK governments and work with the HaFS sector to reduce waste and increase recycling rates. This presentation will give you an overview of the menu planning process works and how you can influence it to improve your business performance. </a:t>
            </a:r>
            <a:endParaRPr lang="en-GB" dirty="0" smtClean="0">
              <a:latin typeface="Times New Roman" pitchFamily="18" charset="0"/>
            </a:endParaRPr>
          </a:p>
        </p:txBody>
      </p:sp>
    </p:spTree>
    <p:extLst>
      <p:ext uri="{BB962C8B-B14F-4D97-AF65-F5344CB8AC3E}">
        <p14:creationId xmlns:p14="http://schemas.microsoft.com/office/powerpoint/2010/main" val="235456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1167">
              <a:spcAft>
                <a:spcPts val="504"/>
              </a:spcAft>
              <a:defRPr/>
            </a:pPr>
            <a:r>
              <a:rPr lang="en-GB" sz="1200" b="0" dirty="0" smtClean="0"/>
              <a:t>Here we can see the breakdown of the type of food wasted in the hospitality and food</a:t>
            </a:r>
            <a:r>
              <a:rPr lang="en-GB" sz="1200" b="0" baseline="0" dirty="0" smtClean="0"/>
              <a:t> service</a:t>
            </a:r>
            <a:r>
              <a:rPr lang="en-GB" sz="1200" b="0" dirty="0" smtClean="0"/>
              <a:t> sector it shows 40</a:t>
            </a:r>
            <a:r>
              <a:rPr lang="en-GB" sz="1200" b="0" dirty="0"/>
              <a:t>% of food that is wasted is carbohydrates, including potato, bread, pasta and rice. Reduced wastage in carbohydrates would have a significant impact on the total amount of food being </a:t>
            </a:r>
            <a:r>
              <a:rPr lang="en-GB" sz="1200" b="0" dirty="0" smtClean="0"/>
              <a:t>wasted</a:t>
            </a:r>
            <a:r>
              <a:rPr lang="en-GB" sz="1200" b="0" baseline="0" dirty="0" smtClean="0"/>
              <a:t> by weight.  The value of items in the waste, however, is different to the waste profile.  Items in the waste that have highest value are often meat &amp; fish and fruit &amp; vegetables.</a:t>
            </a:r>
            <a:endParaRPr lang="en-GB" sz="1200" b="0" dirty="0"/>
          </a:p>
          <a:p>
            <a:pPr defTabSz="921167">
              <a:spcAft>
                <a:spcPts val="504"/>
              </a:spcAft>
              <a:defRPr/>
            </a:pPr>
            <a:endParaRPr lang="en-GB" sz="1200" dirty="0" smtClean="0">
              <a:solidFill>
                <a:srgbClr val="000000"/>
              </a:solidFill>
            </a:endParaRPr>
          </a:p>
          <a:p>
            <a:pPr defTabSz="921167">
              <a:spcAft>
                <a:spcPts val="504"/>
              </a:spcAft>
              <a:defRPr/>
            </a:pPr>
            <a:endParaRPr lang="en-GB" sz="1200" dirty="0">
              <a:solidFill>
                <a:srgbClr val="000000"/>
              </a:solidFill>
            </a:endParaRPr>
          </a:p>
        </p:txBody>
      </p:sp>
      <p:sp>
        <p:nvSpPr>
          <p:cNvPr id="4" name="Slide Number Placeholder 3"/>
          <p:cNvSpPr>
            <a:spLocks noGrp="1"/>
          </p:cNvSpPr>
          <p:nvPr>
            <p:ph type="sldNum" sz="quarter" idx="5"/>
          </p:nvPr>
        </p:nvSpPr>
        <p:spPr/>
        <p:txBody>
          <a:bodyPr/>
          <a:lstStyle/>
          <a:p>
            <a:pPr>
              <a:defRPr/>
            </a:pPr>
            <a:fld id="{A9D13977-DC94-4F93-B485-4F9085111F02}" type="slidenum">
              <a:rPr lang="en-GB" smtClean="0"/>
              <a:pPr>
                <a:defRPr/>
              </a:pPr>
              <a:t>10</a:t>
            </a:fld>
            <a:endParaRPr lang="en-GB" dirty="0"/>
          </a:p>
        </p:txBody>
      </p:sp>
    </p:spTree>
    <p:extLst>
      <p:ext uri="{BB962C8B-B14F-4D97-AF65-F5344CB8AC3E}">
        <p14:creationId xmlns:p14="http://schemas.microsoft.com/office/powerpoint/2010/main" val="414524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Many</a:t>
            </a:r>
            <a:r>
              <a:rPr lang="en-GB" baseline="0" dirty="0" smtClean="0"/>
              <a:t> of the opportunities for waste prevention at the menu planning stage can help to meet other Government policy aims, </a:t>
            </a:r>
            <a:r>
              <a:rPr lang="en-GB" dirty="0" smtClean="0"/>
              <a:t>such as the health responsibility deal </a:t>
            </a:r>
            <a:r>
              <a:rPr lang="en-GB" baseline="0" dirty="0" smtClean="0"/>
              <a:t>on </a:t>
            </a:r>
            <a:r>
              <a:rPr lang="en-GB" b="1" dirty="0" smtClean="0"/>
              <a:t>portion size: </a:t>
            </a:r>
            <a:r>
              <a:rPr lang="en-GB" dirty="0" smtClean="0"/>
              <a:t>Reductions to portion sizes of existing products/ menu items</a:t>
            </a:r>
            <a:r>
              <a:rPr lang="en-GB" b="1" dirty="0" smtClean="0"/>
              <a:t> </a:t>
            </a:r>
            <a:endParaRPr lang="en-GB" dirty="0" smtClean="0"/>
          </a:p>
          <a:p>
            <a:endParaRPr lang="en-GB" dirty="0" smtClean="0"/>
          </a:p>
          <a:p>
            <a:r>
              <a:rPr lang="en-GB" dirty="0" smtClean="0"/>
              <a:t>The health responsibility deal</a:t>
            </a:r>
            <a:r>
              <a:rPr lang="en-GB" baseline="0" dirty="0" smtClean="0"/>
              <a:t> also has additional aims </a:t>
            </a:r>
            <a:r>
              <a:rPr lang="en-GB" dirty="0" smtClean="0"/>
              <a:t>(taken from Department</a:t>
            </a:r>
            <a:r>
              <a:rPr lang="en-GB" baseline="0" dirty="0" smtClean="0"/>
              <a:t> of Health website January 2014) such as:</a:t>
            </a:r>
            <a:endParaRPr lang="en-GB" dirty="0" smtClean="0"/>
          </a:p>
          <a:p>
            <a:r>
              <a:rPr lang="en-GB" b="1" dirty="0" smtClean="0"/>
              <a:t>Reformulation: </a:t>
            </a:r>
            <a:r>
              <a:rPr lang="en-GB" dirty="0" smtClean="0"/>
              <a:t>Recipe/ menu changes to decrease energy density;</a:t>
            </a:r>
            <a:r>
              <a:rPr lang="en-GB" b="1" dirty="0" smtClean="0"/>
              <a:t> </a:t>
            </a:r>
            <a:r>
              <a:rPr lang="en-GB" dirty="0" smtClean="0"/>
              <a:t>fat and sugar reduced in products, or substituted with other lower calorie ingredients</a:t>
            </a:r>
          </a:p>
          <a:p>
            <a:r>
              <a:rPr lang="en-GB" b="1" dirty="0" smtClean="0"/>
              <a:t>Development of lower calorie options</a:t>
            </a:r>
            <a:r>
              <a:rPr lang="en-GB" dirty="0" smtClean="0"/>
              <a:t>; Baked products replacing fried e.g. savoury snacks;</a:t>
            </a:r>
            <a:r>
              <a:rPr lang="en-GB" b="1" dirty="0" smtClean="0"/>
              <a:t> </a:t>
            </a:r>
            <a:r>
              <a:rPr lang="en-GB" dirty="0" smtClean="0"/>
              <a:t>Calorie restricted products e.g. 99 kcal chocolate bars</a:t>
            </a:r>
          </a:p>
          <a:p>
            <a:r>
              <a:rPr lang="en-GB" b="1" dirty="0" smtClean="0"/>
              <a:t>Encouraging consumers to choose healthier options: </a:t>
            </a:r>
            <a:r>
              <a:rPr lang="en-GB" dirty="0" smtClean="0"/>
              <a:t>Promotion of smaller portion sizes to encourage down-sizing;</a:t>
            </a:r>
            <a:r>
              <a:rPr lang="en-GB" b="1" dirty="0" smtClean="0"/>
              <a:t> </a:t>
            </a:r>
            <a:r>
              <a:rPr lang="en-GB" dirty="0" smtClean="0"/>
              <a:t>other ‘substitution’ promotions to favour lower calorie options</a:t>
            </a:r>
          </a:p>
          <a:p>
            <a:r>
              <a:rPr lang="en-GB" b="1" dirty="0" smtClean="0"/>
              <a:t>Satiety enhancers: </a:t>
            </a:r>
            <a:r>
              <a:rPr lang="en-GB" dirty="0" smtClean="0"/>
              <a:t>Potential to increase the content of satiating ingredients to decrease overall energy intake e.g. fibre</a:t>
            </a:r>
          </a:p>
          <a:p>
            <a:r>
              <a:rPr lang="en-GB" b="1" dirty="0" smtClean="0"/>
              <a:t>Balance of portfolio/ menu/ etc: </a:t>
            </a:r>
            <a:r>
              <a:rPr lang="en-GB" dirty="0" smtClean="0"/>
              <a:t>Companies may expand or change their offering to include a greater proportion of ‘healthier’ products/ menu items;</a:t>
            </a:r>
            <a:r>
              <a:rPr lang="en-GB" b="1" dirty="0" smtClean="0"/>
              <a:t> </a:t>
            </a:r>
            <a:r>
              <a:rPr lang="en-GB" dirty="0" smtClean="0"/>
              <a:t>Procurement and default options offered to customers are the healthy options e.g. coffee shops use of lower fat milks, caterers and retailers use of reduced fat cheeses, spreads and lower fat meats etc.</a:t>
            </a:r>
          </a:p>
          <a:p>
            <a:r>
              <a:rPr lang="en-GB" b="1" dirty="0" smtClean="0"/>
              <a:t>Activity intended to inform and educate consumers towards making healthier choices: </a:t>
            </a:r>
            <a:r>
              <a:rPr lang="en-GB" dirty="0" smtClean="0"/>
              <a:t>This could, for example, extend into meal composition and food preparation, such as funding healthier eating sessions in local schools</a:t>
            </a:r>
            <a:r>
              <a:rPr lang="en-GB" b="1" dirty="0" smtClean="0"/>
              <a:t> </a:t>
            </a:r>
            <a:r>
              <a:rPr lang="en-GB" dirty="0" smtClean="0"/>
              <a:t>-</a:t>
            </a:r>
            <a:r>
              <a:rPr lang="en-GB" b="1" dirty="0" smtClean="0"/>
              <a:t> </a:t>
            </a:r>
            <a:r>
              <a:rPr lang="en-GB" dirty="0" smtClean="0"/>
              <a:t>such action should ideally accompany other actions.</a:t>
            </a:r>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11</a:t>
            </a:fld>
            <a:endParaRPr lang="en-GB" dirty="0"/>
          </a:p>
        </p:txBody>
      </p:sp>
    </p:spTree>
    <p:extLst>
      <p:ext uri="{BB962C8B-B14F-4D97-AF65-F5344CB8AC3E}">
        <p14:creationId xmlns:p14="http://schemas.microsoft.com/office/powerpoint/2010/main" val="11984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When we view waste prevention within the waste hierarchy we see that waste prevention comes at the top of the hierarchy. – preventing waste arising in the first place will be the best way to deliver financial as well as environmental savings. </a:t>
            </a:r>
            <a:endParaRPr lang="en-GB" baseline="0" dirty="0" smtClean="0"/>
          </a:p>
        </p:txBody>
      </p:sp>
      <p:sp>
        <p:nvSpPr>
          <p:cNvPr id="4" name="Slide Number Placeholder 3"/>
          <p:cNvSpPr>
            <a:spLocks noGrp="1"/>
          </p:cNvSpPr>
          <p:nvPr>
            <p:ph type="sldNum" sz="quarter" idx="10"/>
          </p:nvPr>
        </p:nvSpPr>
        <p:spPr/>
        <p:txBody>
          <a:bodyPr/>
          <a:lstStyle/>
          <a:p>
            <a:fld id="{8DF43313-2809-44B9-B8C2-017BAC8DC1F7}" type="slidenum">
              <a:rPr lang="en-GB" smtClean="0"/>
              <a:pPr/>
              <a:t>12</a:t>
            </a:fld>
            <a:endParaRPr lang="en-GB" dirty="0"/>
          </a:p>
        </p:txBody>
      </p:sp>
    </p:spTree>
    <p:extLst>
      <p:ext uri="{BB962C8B-B14F-4D97-AF65-F5344CB8AC3E}">
        <p14:creationId xmlns:p14="http://schemas.microsoft.com/office/powerpoint/2010/main" val="364627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most important thing to remember on menu planning is that in general more complication generates more waste. As caterers we are always keen to give our customers plenty of choice, which of course is good – but when that extra choice is made without good thought and planning, the result can be impact on the amount of food wasted.</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13</a:t>
            </a:fld>
            <a:endParaRPr lang="en-GB" dirty="0"/>
          </a:p>
        </p:txBody>
      </p:sp>
    </p:spTree>
    <p:extLst>
      <p:ext uri="{BB962C8B-B14F-4D97-AF65-F5344CB8AC3E}">
        <p14:creationId xmlns:p14="http://schemas.microsoft.com/office/powerpoint/2010/main" val="56481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understand how menu planning can positively impact food waste it’s helpful to see catering</a:t>
            </a:r>
            <a:r>
              <a:rPr lang="en-GB" baseline="0" dirty="0" smtClean="0"/>
              <a:t> as a “value chain”. When someone sets up a catering organisation they do so with a vision for what will make it special. This is then interpreted into menus, which in turn generate recipes. These turn into ingredient lists, and are cooked on kitchen equipment, by chefs. The result is usually a delicious experience for the diner. But along the way, lots of decisions get made, most of which can and do impact on the amount of food  that ends up being wasted. Some menus for example have as little as 8 dishes on them, others over 100. Which one will typically generate the most waste? As you can guess, it is the menu with over 100 dishes.</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14</a:t>
            </a:fld>
            <a:endParaRPr lang="en-GB" dirty="0"/>
          </a:p>
        </p:txBody>
      </p:sp>
    </p:spTree>
    <p:extLst>
      <p:ext uri="{BB962C8B-B14F-4D97-AF65-F5344CB8AC3E}">
        <p14:creationId xmlns:p14="http://schemas.microsoft.com/office/powerpoint/2010/main" val="16336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a:t>
            </a:r>
            <a:r>
              <a:rPr lang="en-GB" baseline="0" dirty="0" smtClean="0"/>
              <a:t> more formal </a:t>
            </a:r>
            <a:r>
              <a:rPr lang="en-GB" dirty="0" smtClean="0"/>
              <a:t>way of looking at a food value chain. Almost all of the items contain decisions that can impact on</a:t>
            </a:r>
            <a:r>
              <a:rPr lang="en-GB" baseline="0" dirty="0" smtClean="0"/>
              <a:t> the amount of foo</a:t>
            </a:r>
            <a:r>
              <a:rPr lang="en-GB" dirty="0" smtClean="0"/>
              <a:t>d being wasted. Take the Recipe box for example. The higher number of SKUs (ingredients) used to deliver the menu the more food that has to be purchased,</a:t>
            </a:r>
            <a:r>
              <a:rPr lang="en-GB" baseline="0" dirty="0" smtClean="0"/>
              <a:t> stored and ultimately either eaten or thrown away. Meat portioned to the ideal weight for the consumer will prevent plate returns, and part baked bread with a long shelf life will allow smaller batches to be cooked and less waste to occur. Similar opportunities exist within almost every box in the value chain above.</a:t>
            </a:r>
            <a:r>
              <a:rPr lang="en-GB" dirty="0" smtClean="0"/>
              <a: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15</a:t>
            </a:fld>
            <a:endParaRPr lang="en-GB" dirty="0"/>
          </a:p>
        </p:txBody>
      </p:sp>
    </p:spTree>
    <p:extLst>
      <p:ext uri="{BB962C8B-B14F-4D97-AF65-F5344CB8AC3E}">
        <p14:creationId xmlns:p14="http://schemas.microsoft.com/office/powerpoint/2010/main" val="357383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pause to consider it there are so</a:t>
            </a:r>
            <a:r>
              <a:rPr lang="en-GB" baseline="0" dirty="0" smtClean="0"/>
              <a:t> many</a:t>
            </a:r>
            <a:r>
              <a:rPr lang="en-GB" dirty="0" smtClean="0"/>
              <a:t> ways</a:t>
            </a:r>
            <a:r>
              <a:rPr lang="en-GB" baseline="0" dirty="0" smtClean="0"/>
              <a:t> in which menu planning can influence waste prevention.  These include:</a:t>
            </a:r>
          </a:p>
          <a:p>
            <a:endParaRPr lang="en-GB" baseline="0" dirty="0" smtClean="0"/>
          </a:p>
          <a:p>
            <a:pPr marL="288093" indent="-288093">
              <a:buFont typeface="Arial" panose="020B0604020202020204" pitchFamily="34" charset="0"/>
              <a:buChar char="•"/>
            </a:pPr>
            <a:r>
              <a:rPr lang="en-GB" baseline="0" dirty="0" smtClean="0"/>
              <a:t>Giving your customer the right amount of choice. Look around at your competition or peer organisations. There are many examples of successful caterers delighting their customers with a more limited choice of dishes.  The 60:40 rule applies to menu planning – i.e. 60% of menu items will comprise 90% of orders in many businesses.  The remaining 40% account for the remaining 10%.  The more items there are on the menu, the greater the number of ingredients and mise en place required to service them and the higher the potential for waste.</a:t>
            </a:r>
          </a:p>
          <a:p>
            <a:pPr marL="288093" indent="-288093">
              <a:buFont typeface="Arial" panose="020B0604020202020204" pitchFamily="34" charset="0"/>
              <a:buChar char="•"/>
            </a:pPr>
            <a:r>
              <a:rPr lang="en-GB" baseline="0" dirty="0" smtClean="0"/>
              <a:t>Cross utilise ingredients so that more than one menu item uses each ingredient. </a:t>
            </a:r>
          </a:p>
          <a:p>
            <a:pPr marL="288093" indent="-288093">
              <a:buFont typeface="Arial" panose="020B0604020202020204" pitchFamily="34" charset="0"/>
              <a:buChar char="•"/>
            </a:pPr>
            <a:r>
              <a:rPr lang="en-GB" baseline="0" dirty="0" smtClean="0"/>
              <a:t>Buy small quantities of short shelf life items, or utilise ingredients with a longer shelf life.</a:t>
            </a:r>
          </a:p>
          <a:p>
            <a:pPr marL="288093" indent="-288093">
              <a:buFont typeface="Arial" panose="020B0604020202020204" pitchFamily="34" charset="0"/>
              <a:buChar char="•"/>
            </a:pPr>
            <a:r>
              <a:rPr lang="en-GB" baseline="0" dirty="0" smtClean="0"/>
              <a:t>Keep the range of ingredients down, so that more of each ingredient is used – so that there is greater stock turn on every line.</a:t>
            </a:r>
          </a:p>
          <a:p>
            <a:pPr marL="288093" indent="-288093">
              <a:buFont typeface="Arial" panose="020B0604020202020204" pitchFamily="34" charset="0"/>
              <a:buChar char="•"/>
            </a:pPr>
            <a:r>
              <a:rPr lang="en-GB" baseline="0" dirty="0" smtClean="0"/>
              <a:t>Ensure your equipment is fit for purpose and the layout of the kitchen is optimal for your requirements</a:t>
            </a:r>
          </a:p>
          <a:p>
            <a:pPr marL="288093" indent="-288093">
              <a:buFont typeface="Arial" panose="020B0604020202020204" pitchFamily="34" charset="0"/>
              <a:buChar char="•"/>
            </a:pPr>
            <a:r>
              <a:rPr lang="en-GB" baseline="0" dirty="0" smtClean="0"/>
              <a:t>Making sure staff are trained on how to reduce spoilage and kitchen waste. </a:t>
            </a:r>
          </a:p>
          <a:p>
            <a:pPr marL="285750" lvl="0" indent="-285750">
              <a:buFont typeface="Arial" panose="020B0604020202020204" pitchFamily="34" charset="0"/>
              <a:buChar char="•"/>
            </a:pPr>
            <a:r>
              <a:rPr lang="en-GB" sz="1600" kern="1200" dirty="0" smtClean="0">
                <a:solidFill>
                  <a:schemeClr val="tx1"/>
                </a:solidFill>
                <a:effectLst/>
                <a:latin typeface="+mn-lt"/>
                <a:ea typeface="+mn-ea"/>
                <a:cs typeface="+mn-cs"/>
              </a:rPr>
              <a:t>Offer customers the choice of different portion sizes e.g. for smaller portions you could offer a refill/second helping.</a:t>
            </a:r>
          </a:p>
          <a:p>
            <a:pPr marL="285750" lvl="0" indent="-285750">
              <a:buFont typeface="Arial" panose="020B0604020202020204" pitchFamily="34" charset="0"/>
              <a:buChar char="•"/>
            </a:pPr>
            <a:r>
              <a:rPr lang="en-GB" sz="1600" kern="1200" dirty="0" smtClean="0">
                <a:solidFill>
                  <a:schemeClr val="tx1"/>
                </a:solidFill>
                <a:effectLst/>
                <a:latin typeface="+mn-lt"/>
                <a:ea typeface="+mn-ea"/>
                <a:cs typeface="+mn-cs"/>
              </a:rPr>
              <a:t>Consider offering customers options for side dishes so that they can order what they prefer and will not leave food on the plate. </a:t>
            </a:r>
          </a:p>
          <a:p>
            <a:pPr marL="288093" indent="-288093">
              <a:buFont typeface="Arial" panose="020B0604020202020204" pitchFamily="34" charset="0"/>
              <a:buChar char="•"/>
            </a:pPr>
            <a:r>
              <a:rPr lang="en-GB" baseline="0" dirty="0" smtClean="0"/>
              <a:t>Do less batch production and cook more to order.</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16</a:t>
            </a:fld>
            <a:endParaRPr lang="en-GB" dirty="0"/>
          </a:p>
        </p:txBody>
      </p:sp>
    </p:spTree>
    <p:extLst>
      <p:ext uri="{BB962C8B-B14F-4D97-AF65-F5344CB8AC3E}">
        <p14:creationId xmlns:p14="http://schemas.microsoft.com/office/powerpoint/2010/main" val="190853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 simple example of how two fictitious restaurants demonstrate that</a:t>
            </a:r>
            <a:r>
              <a:rPr lang="en-GB" baseline="0" dirty="0" smtClean="0"/>
              <a:t> ingredient </a:t>
            </a:r>
            <a:r>
              <a:rPr lang="en-GB" dirty="0" smtClean="0"/>
              <a:t>range has</a:t>
            </a:r>
            <a:r>
              <a:rPr lang="en-GB" baseline="0" dirty="0" smtClean="0"/>
              <a:t> a direct impact on the increased probability of waste. The first one is called  ‘Churros Cantina’ and only sells one product type – Churros with Chocolate Sauce. The second is a smart Italian diner called ‘La Capostelle’ and sells a multitude of menu options across three different menus. The result is that the ‘Churros Cantina’s one dish results in a very low number of SKUs; 5. ‘La Capostelle’ on the other hand has so much variety that it has 58 dishes resulting in 930 SKUs.</a:t>
            </a:r>
          </a:p>
          <a:p>
            <a:endParaRPr lang="en-GB" baseline="0" dirty="0" smtClean="0"/>
          </a:p>
          <a:p>
            <a:r>
              <a:rPr lang="en-GB" baseline="0" dirty="0" smtClean="0"/>
              <a:t>This is in no way intended to suggest that the La Capostelle business model is flawed, rather it demonstrates how a relatively modest increase in dishes can have an enormous influence on the number of ingredients used. This in turn means more storage, more mise en place, and almost certainly more waste. So the important thing to note is that you can improve your menu planning within your existing business model rather it forcing you to change it.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17</a:t>
            </a:fld>
            <a:endParaRPr lang="en-GB" dirty="0"/>
          </a:p>
        </p:txBody>
      </p:sp>
    </p:spTree>
    <p:extLst>
      <p:ext uri="{BB962C8B-B14F-4D97-AF65-F5344CB8AC3E}">
        <p14:creationId xmlns:p14="http://schemas.microsoft.com/office/powerpoint/2010/main" val="300640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a:t>
            </a:r>
            <a:r>
              <a:rPr lang="en-GB" baseline="0" dirty="0" smtClean="0"/>
              <a:t> on from the overall menu options, menu planning also has an impact on specific dishes. In two different hotel restaurants, both were offering crab as a menu option. One was a simple salad which had 8 ingredients, 4 cooking processes and took up chef time for 20 minutes. The other was a trio of crab which required 23 ingredients, 10 different cooking processes and took up 55 minutes of chef time. </a:t>
            </a:r>
          </a:p>
          <a:p>
            <a:endParaRPr lang="en-GB" baseline="0" dirty="0" smtClean="0"/>
          </a:p>
          <a:p>
            <a:r>
              <a:rPr lang="en-GB" baseline="0" dirty="0" smtClean="0"/>
              <a:t>Reviewing all parts of the menu, including how each dish is constructed and prepared is vital to maximising the best from your menu.</a:t>
            </a:r>
          </a:p>
          <a:p>
            <a:endParaRPr lang="en-GB" baseline="0" dirty="0" smtClean="0"/>
          </a:p>
          <a:p>
            <a:r>
              <a:rPr lang="en-GB" baseline="0" dirty="0" smtClean="0"/>
              <a:t>Interestingly, the crab salad tasted the best, and was lower price and higher margin too.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18</a:t>
            </a:fld>
            <a:endParaRPr lang="en-GB" dirty="0"/>
          </a:p>
        </p:txBody>
      </p:sp>
    </p:spTree>
    <p:extLst>
      <p:ext uri="{BB962C8B-B14F-4D97-AF65-F5344CB8AC3E}">
        <p14:creationId xmlns:p14="http://schemas.microsoft.com/office/powerpoint/2010/main" val="314331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having more </a:t>
            </a:r>
            <a:r>
              <a:rPr lang="en-GB" baseline="0" dirty="0" smtClean="0"/>
              <a:t>ingredients has a substantial impact on food waste. Here’s a simple summary of how:</a:t>
            </a:r>
          </a:p>
          <a:p>
            <a:endParaRPr lang="en-GB" baseline="0" dirty="0" smtClean="0"/>
          </a:p>
          <a:p>
            <a:pPr marL="288093" indent="-288093">
              <a:buFont typeface="Arial" panose="020B0604020202020204" pitchFamily="34" charset="0"/>
              <a:buChar char="•"/>
            </a:pPr>
            <a:r>
              <a:rPr lang="en-GB" baseline="0" dirty="0" smtClean="0"/>
              <a:t>Every new ingredient you put on a menu has to be cooked or prepared in some way – this may put more pressure on labour cost as well.</a:t>
            </a:r>
          </a:p>
          <a:p>
            <a:pPr marL="288093" indent="-288093">
              <a:buFont typeface="Arial" panose="020B0604020202020204" pitchFamily="34" charset="0"/>
              <a:buChar char="•"/>
            </a:pPr>
            <a:r>
              <a:rPr lang="en-GB" baseline="0" dirty="0" smtClean="0"/>
              <a:t>Every new ingredient has a proportion of it that may be wasted, which could push up the amount of food wasted.</a:t>
            </a:r>
          </a:p>
          <a:p>
            <a:pPr marL="288093" indent="-288093">
              <a:buFont typeface="Arial" panose="020B0604020202020204" pitchFamily="34" charset="0"/>
              <a:buChar char="•"/>
            </a:pPr>
            <a:r>
              <a:rPr lang="en-GB" baseline="0" dirty="0" smtClean="0"/>
              <a:t>Every new ingredient requires storage – if it’s chilled or frozen it uses energy to store it too.</a:t>
            </a:r>
          </a:p>
          <a:p>
            <a:pPr marL="288093" indent="-288093">
              <a:buFont typeface="Arial" panose="020B0604020202020204" pitchFamily="34" charset="0"/>
              <a:buChar char="•"/>
            </a:pPr>
            <a:r>
              <a:rPr lang="en-GB" baseline="0" dirty="0" smtClean="0"/>
              <a:t>Every new ingredient means another box on your supply truck, which creates more complexity upstream in your supply chain.</a:t>
            </a:r>
          </a:p>
          <a:p>
            <a:pPr marL="288093" indent="-288093">
              <a:buFont typeface="Arial" panose="020B0604020202020204" pitchFamily="34" charset="0"/>
              <a:buChar char="•"/>
            </a:pPr>
            <a:r>
              <a:rPr lang="en-GB" baseline="0" dirty="0" smtClean="0"/>
              <a:t>Every new ingredient adds complexity to your cooking. </a:t>
            </a:r>
          </a:p>
          <a:p>
            <a:pPr marL="0" indent="0">
              <a:buFont typeface="Arial" panose="020B0604020202020204" pitchFamily="34" charset="0"/>
              <a:buNone/>
            </a:pPr>
            <a:endParaRPr lang="en-GB" sz="16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600" kern="1200" dirty="0" smtClean="0">
                <a:solidFill>
                  <a:schemeClr val="tx1"/>
                </a:solidFill>
                <a:effectLst/>
                <a:latin typeface="+mn-lt"/>
                <a:ea typeface="+mn-ea"/>
                <a:cs typeface="+mn-cs"/>
              </a:rPr>
              <a:t>It is worth noting that changes to existing dishes are essential to most hospitality and food service outlets as tweaks reflect seasonality and retain customer interest.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19</a:t>
            </a:fld>
            <a:endParaRPr lang="en-GB" dirty="0"/>
          </a:p>
        </p:txBody>
      </p:sp>
    </p:spTree>
    <p:extLst>
      <p:ext uri="{BB962C8B-B14F-4D97-AF65-F5344CB8AC3E}">
        <p14:creationId xmlns:p14="http://schemas.microsoft.com/office/powerpoint/2010/main" val="410015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dirty="0" smtClean="0"/>
              <a:t>The presentation</a:t>
            </a:r>
            <a:r>
              <a:rPr lang="en-GB" baseline="0" dirty="0" smtClean="0"/>
              <a:t> is aimed at all individuals and departments within a business that has some degree of influence on the menu planning process.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a:t>
            </a:fld>
            <a:endParaRPr lang="en-GB" dirty="0"/>
          </a:p>
        </p:txBody>
      </p:sp>
    </p:spTree>
    <p:extLst>
      <p:ext uri="{BB962C8B-B14F-4D97-AF65-F5344CB8AC3E}">
        <p14:creationId xmlns:p14="http://schemas.microsoft.com/office/powerpoint/2010/main" val="2654190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business is a great example of how good menu planning can keep</a:t>
            </a:r>
            <a:r>
              <a:rPr lang="en-GB" baseline="0" dirty="0" smtClean="0"/>
              <a:t> food waste down and positively impact profits as well. It’s a Vietnamese fast casual chain called PHO. At Pho they pay a great deal of attention to keeping the number of ingredients down by using many within multiple dishes. By great imaginative design they give the diner loads of choice but keep their ingredient list to one of lowest in their sector. They also look very carefully at what gets made versus what gets bought in, so that they maximise their labour efficiency, whilst keeping food waste to an absolute minimum. Go take a look.</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20</a:t>
            </a:fld>
            <a:endParaRPr lang="en-GB" dirty="0"/>
          </a:p>
        </p:txBody>
      </p:sp>
    </p:spTree>
    <p:extLst>
      <p:ext uri="{BB962C8B-B14F-4D97-AF65-F5344CB8AC3E}">
        <p14:creationId xmlns:p14="http://schemas.microsoft.com/office/powerpoint/2010/main" val="624582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another example.</a:t>
            </a:r>
            <a:r>
              <a:rPr lang="en-GB" baseline="0" dirty="0" smtClean="0"/>
              <a:t> Tampopo are a successful operation in the North of England who specialise in pan-Asian cooking. They have several branches which are all on the same menu. When they came to move into London they knew that they had to create a different concept (East Street) and menu to meet the needs of the London market. They managed to do this using the same ingredient list as their Tampopo restaurants. The result was that they were able to plug in their existing supply chain – reducing complexity again.</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21</a:t>
            </a:fld>
            <a:endParaRPr lang="en-GB" dirty="0"/>
          </a:p>
        </p:txBody>
      </p:sp>
    </p:spTree>
    <p:extLst>
      <p:ext uri="{BB962C8B-B14F-4D97-AF65-F5344CB8AC3E}">
        <p14:creationId xmlns:p14="http://schemas.microsoft.com/office/powerpoint/2010/main" val="331830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best way to improve the performance of your business by reducing waste through menu planning is to model the results on an ongoing basis. Here are some ways in which this can be done</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22</a:t>
            </a:fld>
            <a:endParaRPr lang="en-GB" dirty="0"/>
          </a:p>
        </p:txBody>
      </p:sp>
    </p:spTree>
    <p:extLst>
      <p:ext uri="{BB962C8B-B14F-4D97-AF65-F5344CB8AC3E}">
        <p14:creationId xmlns:p14="http://schemas.microsoft.com/office/powerpoint/2010/main" val="11346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way is to use ‘Dynamic Menu Modelling’. </a:t>
            </a:r>
          </a:p>
          <a:p>
            <a:endParaRPr lang="en-GB" dirty="0" smtClean="0"/>
          </a:p>
          <a:p>
            <a:r>
              <a:rPr lang="en-GB" baseline="0" dirty="0" smtClean="0"/>
              <a:t>S</a:t>
            </a:r>
            <a:r>
              <a:rPr lang="en-GB" dirty="0" smtClean="0"/>
              <a:t>tart by assembling</a:t>
            </a:r>
            <a:r>
              <a:rPr lang="en-GB" baseline="0" dirty="0" smtClean="0"/>
              <a:t> any information that you have on customer need – this includes historical sales mix on types of dishes, and may also include feedback from customer surveys, or focus groups.</a:t>
            </a:r>
          </a:p>
          <a:p>
            <a:r>
              <a:rPr lang="en-GB" sz="1600" kern="1200" dirty="0" smtClean="0">
                <a:solidFill>
                  <a:schemeClr val="tx1"/>
                </a:solidFill>
                <a:effectLst/>
                <a:latin typeface="+mn-lt"/>
                <a:ea typeface="+mn-ea"/>
                <a:cs typeface="+mn-cs"/>
              </a:rPr>
              <a:t>Compile data on the amount of food waste – analysing spoilage, preparation and kitchen waste as well as plate waste from customers.</a:t>
            </a:r>
            <a:endParaRPr lang="en-GB" baseline="0" dirty="0" smtClean="0"/>
          </a:p>
          <a:p>
            <a:r>
              <a:rPr lang="en-GB" baseline="0" dirty="0" smtClean="0"/>
              <a:t>Using the information in step 1 and step 2 compile your menus, develop your recipes, determine the range of ingredients that you will use, and start serving your customers. </a:t>
            </a:r>
          </a:p>
          <a:p>
            <a:r>
              <a:rPr lang="en-GB" baseline="0" dirty="0" smtClean="0"/>
              <a:t>Start measuring the outputs – customer sales mix, gross profit, and essentially the levels of food waste generated. This can be done on quite short time periods – a month, or even a week is all that is required. </a:t>
            </a:r>
          </a:p>
          <a:p>
            <a:endParaRPr lang="en-GB" baseline="0" dirty="0" smtClean="0"/>
          </a:p>
          <a:p>
            <a:r>
              <a:rPr lang="en-GB" baseline="0" dirty="0" smtClean="0"/>
              <a:t>Once complete, you have a starting point from which to measure progress. Now start the process again using the knowledge you have gained, and try changing the range of dishes or the recipes in order to reduce the number of ingredients – then start the process again and measure the outcomes. By reviewing customer feedback, sales mix, gross profit and food waste levels, you will within a few iterations make significant gains through this method. For example, a company recently reduced food waste by 29%, improved gross profit by 1.3%, and improved guest feedback scores at the same time, by using Dynamic Menu Modelling.</a:t>
            </a:r>
          </a:p>
          <a:p>
            <a:endParaRPr lang="en-GB" baseline="0" dirty="0" smtClean="0"/>
          </a:p>
          <a:p>
            <a:r>
              <a:rPr lang="en-GB" sz="1600" kern="1200" dirty="0" smtClean="0">
                <a:solidFill>
                  <a:schemeClr val="tx1"/>
                </a:solidFill>
                <a:effectLst/>
                <a:latin typeface="+mn-lt"/>
                <a:ea typeface="+mn-ea"/>
                <a:cs typeface="+mn-cs"/>
              </a:rPr>
              <a:t>WRAP has lots of support available to help you measure food waste</a:t>
            </a:r>
            <a:r>
              <a:rPr lang="en-GB" sz="1600" kern="1200" baseline="0" dirty="0" smtClean="0">
                <a:solidFill>
                  <a:schemeClr val="tx1"/>
                </a:solidFill>
                <a:effectLst/>
                <a:latin typeface="+mn-lt"/>
                <a:ea typeface="+mn-ea"/>
                <a:cs typeface="+mn-cs"/>
              </a:rPr>
              <a:t>: </a:t>
            </a:r>
            <a:r>
              <a:rPr lang="en-GB" sz="1600" u="none" strike="noStrike" kern="1200" dirty="0" smtClean="0">
                <a:solidFill>
                  <a:schemeClr val="tx1"/>
                </a:solidFill>
                <a:effectLst/>
                <a:latin typeface="+mn-lt"/>
                <a:ea typeface="+mn-ea"/>
                <a:cs typeface="+mn-cs"/>
                <a:hlinkClick r:id="rId3"/>
              </a:rPr>
              <a:t>www.wrap.org.uk/waste_measurement</a:t>
            </a:r>
            <a:r>
              <a:rPr lang="en-GB" sz="1600" u="none" strike="noStrike"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23</a:t>
            </a:fld>
            <a:endParaRPr lang="en-GB" dirty="0"/>
          </a:p>
        </p:txBody>
      </p:sp>
    </p:spTree>
    <p:extLst>
      <p:ext uri="{BB962C8B-B14F-4D97-AF65-F5344CB8AC3E}">
        <p14:creationId xmlns:p14="http://schemas.microsoft.com/office/powerpoint/2010/main" val="1555006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start the planning</a:t>
            </a:r>
            <a:r>
              <a:rPr lang="en-GB" baseline="0" dirty="0" smtClean="0"/>
              <a:t> review, it is good to document a whole menu on a grid like this one, documenting everything from the number of dishes and SKUs for a course right through to the spoilage and customer returns. This gives an in depth view of a whole menu. </a:t>
            </a:r>
          </a:p>
          <a:p>
            <a:endParaRPr lang="en-GB" baseline="0" dirty="0" smtClean="0"/>
          </a:p>
          <a:p>
            <a:r>
              <a:rPr lang="en-GB" baseline="0" dirty="0" smtClean="0"/>
              <a:t>Once this task has been completed, you can amend the number of dishes, or review the composition of the ingredients, or change the cooking process, then monitor it for a week and then compare the data against the original figures. This will help really refine your menus.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24</a:t>
            </a:fld>
            <a:endParaRPr lang="en-GB" dirty="0"/>
          </a:p>
        </p:txBody>
      </p:sp>
    </p:spTree>
    <p:extLst>
      <p:ext uri="{BB962C8B-B14F-4D97-AF65-F5344CB8AC3E}">
        <p14:creationId xmlns:p14="http://schemas.microsoft.com/office/powerpoint/2010/main" val="152249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you have the base data assembled you can also develop Key Performance Indicators (KPIs) by combining any</a:t>
            </a:r>
            <a:r>
              <a:rPr lang="en-GB" baseline="0" dirty="0" smtClean="0"/>
              <a:t> of the data points that you collect. By focusing particularly on the number of dishes (range) and the number of ingredients you can watch as you gradually refine your menu to higher levels of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The information should be collected on a basis that is appropriate for your company; this may be on a daily or weekly basis. The information should be shared with staff to get them motivated and ensure they are fully involved in tackling food waste. </a:t>
            </a:r>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25</a:t>
            </a:fld>
            <a:endParaRPr lang="en-GB" dirty="0"/>
          </a:p>
        </p:txBody>
      </p:sp>
    </p:spTree>
    <p:extLst>
      <p:ext uri="{BB962C8B-B14F-4D97-AF65-F5344CB8AC3E}">
        <p14:creationId xmlns:p14="http://schemas.microsoft.com/office/powerpoint/2010/main" val="2521876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way of ensuring an</a:t>
            </a:r>
            <a:r>
              <a:rPr lang="en-GB" baseline="0" dirty="0" smtClean="0"/>
              <a:t> efficient menu planning process is to ensure that it is a team based activity, with everyone that can make a difference fully involved. This example shows a high level view of the menu planning process used by a hotel chain. There are six different people involved in menu planning, each with an important role. The Food &amp; Beverage Director sets some high level goals for the new menu – covering sales and profit targets, spend per head, and customer satisfaction. The Marketing Manager inputs customer information from client feedback forms and focus groups. Food &amp; Beverage control overlay this with historical menu sales mix. Once the Food &amp; Beverage Director refines the menu’s goals based upon the additional inputs the brief hits the Exec Chef’s desk to create a draft of the menu. This is discussed with the Purchasing Manager to ensure that the right ingredients are selected, and that they are available at best cost. The first draft is then reviewed by the full team before being piloted/tested live with clients. At this stage the Restaurant Manager becomes involved to input service requirements, and Food &amp; Beverage Control finalise the menu’s costings. At this point every member of the team is involved, all contributing their own value to the process. The menu is then implemented and reviewed – perhaps using Dynamic Menu Modelling. The detail of the menu holds the key to success on profitability, customer satisfaction, and food waste in any food operation, and a team based plan such as the one above ensures that the best possible results are obtained.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 In particular staff involvement and full engagement will ensure strategic planning is implemented as staff will understand the importance of effectively managing food waste and the implications their actions have.     </a:t>
            </a:r>
            <a:r>
              <a:rPr lang="en-GB" dirty="0" smtClean="0">
                <a:effectLst/>
              </a:rPr>
              <a:t> </a:t>
            </a:r>
            <a:r>
              <a:rPr lang="en-GB" sz="1600" kern="1200" dirty="0" smtClean="0">
                <a:solidFill>
                  <a:schemeClr val="tx1"/>
                </a:solidFill>
                <a:effectLst/>
                <a:latin typeface="+mn-lt"/>
                <a:ea typeface="+mn-ea"/>
                <a:cs typeface="+mn-cs"/>
              </a:rPr>
              <a:t> Again mention staff involvement and motivation – getting people behind this so that they understand the importance/implications of effectively managing this is key to delivering change – please add a sentence on this</a:t>
            </a:r>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26</a:t>
            </a:fld>
            <a:endParaRPr lang="en-GB" dirty="0"/>
          </a:p>
        </p:txBody>
      </p:sp>
    </p:spTree>
    <p:extLst>
      <p:ext uri="{BB962C8B-B14F-4D97-AF65-F5344CB8AC3E}">
        <p14:creationId xmlns:p14="http://schemas.microsoft.com/office/powerpoint/2010/main" val="1526733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27</a:t>
            </a:fld>
            <a:endParaRPr lang="en-GB" dirty="0"/>
          </a:p>
        </p:txBody>
      </p:sp>
    </p:spTree>
    <p:extLst>
      <p:ext uri="{BB962C8B-B14F-4D97-AF65-F5344CB8AC3E}">
        <p14:creationId xmlns:p14="http://schemas.microsoft.com/office/powerpoint/2010/main" val="1908536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29</a:t>
            </a:fld>
            <a:endParaRPr lang="en-GB" dirty="0"/>
          </a:p>
        </p:txBody>
      </p:sp>
    </p:spTree>
    <p:extLst>
      <p:ext uri="{BB962C8B-B14F-4D97-AF65-F5344CB8AC3E}">
        <p14:creationId xmlns:p14="http://schemas.microsoft.com/office/powerpoint/2010/main" val="3006406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30</a:t>
            </a:fld>
            <a:endParaRPr lang="en-GB" dirty="0"/>
          </a:p>
        </p:txBody>
      </p:sp>
    </p:spTree>
    <p:extLst>
      <p:ext uri="{BB962C8B-B14F-4D97-AF65-F5344CB8AC3E}">
        <p14:creationId xmlns:p14="http://schemas.microsoft.com/office/powerpoint/2010/main" val="314331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dirty="0" smtClean="0"/>
              <a:t>The presentation</a:t>
            </a:r>
            <a:r>
              <a:rPr lang="en-GB" baseline="0" dirty="0" smtClean="0"/>
              <a:t> is aimed at all individuals and departments within a business that has some degree of influence on the menu planning process.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3</a:t>
            </a:fld>
            <a:endParaRPr lang="en-GB" dirty="0"/>
          </a:p>
        </p:txBody>
      </p:sp>
    </p:spTree>
    <p:extLst>
      <p:ext uri="{BB962C8B-B14F-4D97-AF65-F5344CB8AC3E}">
        <p14:creationId xmlns:p14="http://schemas.microsoft.com/office/powerpoint/2010/main" val="2654190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summary, the</a:t>
            </a:r>
            <a:r>
              <a:rPr lang="en-GB" baseline="0" dirty="0" smtClean="0"/>
              <a:t> creation of highly effective menus is not only a critical process in the avoidance of food waste, but an essential part of creating happy customers, and good margins in every catering organisation.</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32</a:t>
            </a:fld>
            <a:endParaRPr lang="en-GB" dirty="0"/>
          </a:p>
        </p:txBody>
      </p:sp>
    </p:spTree>
    <p:extLst>
      <p:ext uri="{BB962C8B-B14F-4D97-AF65-F5344CB8AC3E}">
        <p14:creationId xmlns:p14="http://schemas.microsoft.com/office/powerpoint/2010/main" val="333646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Caterers</a:t>
            </a:r>
            <a:r>
              <a:rPr lang="en-GB" baseline="0" dirty="0" smtClean="0"/>
              <a:t> often believe that the management of food waste is mostly to do with things like order and stock levels, or not cooking off too much at once. This is of course correct, but a significant reductions can be made simply by designing menus well, so that waste is eliminated even before the food reaches the kitchen in the first place. E</a:t>
            </a:r>
            <a:r>
              <a:rPr lang="en-GB" dirty="0" smtClean="0"/>
              <a:t>fficient menu planning is intrinsically</a:t>
            </a:r>
            <a:r>
              <a:rPr lang="en-GB" baseline="0" dirty="0" smtClean="0"/>
              <a:t> linked to avoiding waste prevention, so it’s important to continually review and assess menu options. This presentation aims to show how.</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4</a:t>
            </a:fld>
            <a:endParaRPr lang="en-GB" dirty="0"/>
          </a:p>
        </p:txBody>
      </p:sp>
    </p:spTree>
    <p:extLst>
      <p:ext uri="{BB962C8B-B14F-4D97-AF65-F5344CB8AC3E}">
        <p14:creationId xmlns:p14="http://schemas.microsoft.com/office/powerpoint/2010/main" val="11346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aims to:</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914400" marR="0" lvl="2" indent="0" algn="l" defTabSz="914400" rtl="0" eaLnBrk="1" fontAlgn="auto" latinLnBrk="0" hangingPunct="1">
              <a:lnSpc>
                <a:spcPct val="100000"/>
              </a:lnSpc>
              <a:spcBef>
                <a:spcPts val="0"/>
              </a:spcBef>
              <a:spcAft>
                <a:spcPts val="0"/>
              </a:spcAft>
              <a:buClrTx/>
              <a:buSzTx/>
              <a:buFontTx/>
              <a:buNone/>
              <a:tabLst/>
              <a:defRPr/>
            </a:pPr>
            <a:r>
              <a:rPr lang="en-GB" dirty="0" smtClean="0"/>
              <a:t>Provide an insight to the importance of effective menu planning, how it can help your business save money and help you reduce</a:t>
            </a:r>
            <a:r>
              <a:rPr lang="en-GB" baseline="0" dirty="0" smtClean="0"/>
              <a:t> food waste.</a:t>
            </a:r>
            <a:endParaRPr lang="en-GB" dirty="0" smtClean="0"/>
          </a:p>
          <a:p>
            <a:pPr lvl="2"/>
            <a:endParaRPr lang="en-GB" dirty="0" smtClean="0"/>
          </a:p>
          <a:p>
            <a:pPr lvl="2"/>
            <a:r>
              <a:rPr lang="en-GB" dirty="0" smtClean="0"/>
              <a:t>Help you understand the cost implications of the choices made</a:t>
            </a:r>
            <a:r>
              <a:rPr lang="en-GB" baseline="0" dirty="0" smtClean="0"/>
              <a:t> when </a:t>
            </a:r>
            <a:r>
              <a:rPr lang="en-GB" dirty="0" smtClean="0"/>
              <a:t>procuring, processing, storing and disposing of food. </a:t>
            </a:r>
            <a:br>
              <a:rPr lang="en-GB" dirty="0" smtClean="0"/>
            </a:br>
            <a:endParaRPr lang="en-GB" dirty="0" smtClean="0"/>
          </a:p>
          <a:p>
            <a:pPr lvl="2"/>
            <a:r>
              <a:rPr lang="en-GB" dirty="0" smtClean="0"/>
              <a:t>Pin point opportunities for food waste prevention in your business with some examples of</a:t>
            </a:r>
            <a:r>
              <a:rPr lang="en-GB" baseline="0" dirty="0" smtClean="0"/>
              <a:t> g</a:t>
            </a:r>
            <a:r>
              <a:rPr lang="en-GB" dirty="0" smtClean="0"/>
              <a:t>ood practice. </a:t>
            </a:r>
          </a:p>
          <a:p>
            <a:endParaRPr lang="en-GB" dirty="0" smtClean="0"/>
          </a:p>
          <a:p>
            <a:r>
              <a:rPr lang="en-GB" sz="1600" kern="1200" dirty="0" smtClean="0">
                <a:solidFill>
                  <a:schemeClr val="tx1"/>
                </a:solidFill>
                <a:effectLst/>
                <a:latin typeface="+mn-lt"/>
                <a:ea typeface="+mn-ea"/>
                <a:cs typeface="+mn-cs"/>
              </a:rPr>
              <a:t>For those who are signatories to WRAP’s Hospitality and Food Service Agreement, this presentation will help you work towards the targets. If you’re not yet familiar with the Agreement and how it can help your business, visit www.wrap.org.uk/hospitality</a:t>
            </a:r>
            <a:endParaRPr lang="en-GB" dirty="0" smtClean="0"/>
          </a:p>
        </p:txBody>
      </p:sp>
      <p:sp>
        <p:nvSpPr>
          <p:cNvPr id="4" name="Slide Number Placeholder 3"/>
          <p:cNvSpPr>
            <a:spLocks noGrp="1"/>
          </p:cNvSpPr>
          <p:nvPr>
            <p:ph type="sldNum" sz="quarter" idx="10"/>
          </p:nvPr>
        </p:nvSpPr>
        <p:spPr/>
        <p:txBody>
          <a:bodyPr/>
          <a:lstStyle/>
          <a:p>
            <a:fld id="{8DF43313-2809-44B9-B8C2-017BAC8DC1F7}" type="slidenum">
              <a:rPr lang="en-GB" smtClean="0"/>
              <a:pPr/>
              <a:t>5</a:t>
            </a:fld>
            <a:endParaRPr lang="en-GB" dirty="0"/>
          </a:p>
        </p:txBody>
      </p:sp>
    </p:spTree>
    <p:extLst>
      <p:ext uri="{BB962C8B-B14F-4D97-AF65-F5344CB8AC3E}">
        <p14:creationId xmlns:p14="http://schemas.microsoft.com/office/powerpoint/2010/main" val="265419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Wastage of food in the hospitality industry is a significant</a:t>
            </a:r>
            <a:r>
              <a:rPr lang="en-GB" baseline="0" dirty="0" smtClean="0"/>
              <a:t> </a:t>
            </a:r>
            <a:r>
              <a:rPr lang="en-GB" dirty="0" smtClean="0"/>
              <a:t>problem. </a:t>
            </a:r>
            <a:r>
              <a:rPr lang="en-GB" sz="1600" kern="1200" dirty="0" smtClean="0">
                <a:solidFill>
                  <a:schemeClr val="tx1"/>
                </a:solidFill>
                <a:effectLst/>
                <a:latin typeface="+mn-lt"/>
                <a:ea typeface="+mn-ea"/>
                <a:cs typeface="+mn-cs"/>
              </a:rPr>
              <a:t>If we look at WRAP’s research, we can see that the cost of food waste isn’t just the cost of buying the food, it also includes the costs of storing the food, preparing it, cooking, serving and disposing of it.</a:t>
            </a:r>
          </a:p>
          <a:p>
            <a:endParaRPr lang="en-GB" dirty="0" smtClean="0"/>
          </a:p>
          <a:p>
            <a:pPr marL="288093" indent="-288093">
              <a:buFont typeface="Arial" panose="020B0604020202020204" pitchFamily="34" charset="0"/>
              <a:buChar char="•"/>
            </a:pPr>
            <a:r>
              <a:rPr lang="en-GB" dirty="0" smtClean="0"/>
              <a:t>Food</a:t>
            </a:r>
            <a:r>
              <a:rPr lang="en-GB" baseline="0" dirty="0" smtClean="0"/>
              <a:t> w</a:t>
            </a:r>
            <a:r>
              <a:rPr lang="en-GB" dirty="0" smtClean="0"/>
              <a:t>aste</a:t>
            </a:r>
            <a:r>
              <a:rPr lang="en-GB" baseline="0" dirty="0" smtClean="0"/>
              <a:t> costs the hospitality and food service sector and estimated £2.5 billon per year in 2011 and this is expected to rise to £3.0 billion by 2016</a:t>
            </a:r>
          </a:p>
          <a:p>
            <a:pPr marL="288093" indent="-288093">
              <a:buFont typeface="Arial" panose="020B0604020202020204" pitchFamily="34" charset="0"/>
              <a:buChar char="•"/>
            </a:pPr>
            <a:r>
              <a:rPr lang="en-GB" baseline="0" dirty="0" smtClean="0"/>
              <a:t>¾ of all food that ends up in the bin could have been eaten</a:t>
            </a:r>
          </a:p>
          <a:p>
            <a:pPr marL="288093" indent="-288093">
              <a:buFont typeface="Arial" panose="020B0604020202020204" pitchFamily="34" charset="0"/>
              <a:buChar char="•"/>
            </a:pPr>
            <a:r>
              <a:rPr lang="en-GB" baseline="0" dirty="0" smtClean="0"/>
              <a:t>On average, food waste costs each Hospitality and Food Service outlet £10,000 per annum</a:t>
            </a:r>
          </a:p>
          <a:p>
            <a:pPr marL="288093" indent="-288093">
              <a:buFont typeface="Arial" panose="020B0604020202020204" pitchFamily="34" charset="0"/>
              <a:buChar char="•"/>
            </a:pPr>
            <a:endParaRPr lang="en-GB" baseline="0" dirty="0" smtClean="0"/>
          </a:p>
          <a:p>
            <a:r>
              <a:rPr lang="en-GB" baseline="0" dirty="0" smtClean="0"/>
              <a:t>So apart from this being important from an environmental perspective, it also makes for good housekeeping too.</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6</a:t>
            </a:fld>
            <a:endParaRPr lang="en-GB" dirty="0"/>
          </a:p>
        </p:txBody>
      </p:sp>
    </p:spTree>
    <p:extLst>
      <p:ext uri="{BB962C8B-B14F-4D97-AF65-F5344CB8AC3E}">
        <p14:creationId xmlns:p14="http://schemas.microsoft.com/office/powerpoint/2010/main" val="246056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WRAP’s research shows that the equivalent of 1.3billion</a:t>
            </a:r>
            <a:r>
              <a:rPr lang="en-GB" baseline="0" dirty="0" smtClean="0"/>
              <a:t> meals are thrown away each year. This is equivalent to one meal being thrown away for every six meals that is produced.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7</a:t>
            </a:fld>
            <a:endParaRPr lang="en-GB" dirty="0"/>
          </a:p>
        </p:txBody>
      </p:sp>
    </p:spTree>
    <p:extLst>
      <p:ext uri="{BB962C8B-B14F-4D97-AF65-F5344CB8AC3E}">
        <p14:creationId xmlns:p14="http://schemas.microsoft.com/office/powerpoint/2010/main" val="202857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93" indent="-288093">
              <a:buFont typeface="Arial" panose="020B0604020202020204" pitchFamily="34" charset="0"/>
              <a:buChar char="•"/>
            </a:pPr>
            <a:r>
              <a:rPr lang="en-GB" dirty="0" smtClean="0"/>
              <a:t>When</a:t>
            </a:r>
            <a:r>
              <a:rPr lang="en-GB" baseline="0" dirty="0" smtClean="0"/>
              <a:t> we talk about food waste, many </a:t>
            </a:r>
            <a:r>
              <a:rPr lang="en-GB" dirty="0">
                <a:solidFill>
                  <a:srgbClr val="000000"/>
                </a:solidFill>
              </a:rPr>
              <a:t>Hospitality and Food Service </a:t>
            </a:r>
            <a:r>
              <a:rPr lang="en-GB" baseline="0" dirty="0" smtClean="0"/>
              <a:t>businesses think just about the costs of waste disposal.  These costs are, however, only a tiny proportion of the total cost of waste (at just 3.4% of the total)</a:t>
            </a:r>
          </a:p>
          <a:p>
            <a:pPr marL="288093" indent="-288093">
              <a:buFont typeface="Arial" panose="020B0604020202020204" pitchFamily="34" charset="0"/>
              <a:buChar char="•"/>
            </a:pPr>
            <a:r>
              <a:rPr lang="en-GB" baseline="0" dirty="0" smtClean="0"/>
              <a:t>What this slides shows is that the majority of the cost of waste lies in the purchase cost of the food and the labour that is required to process it. These two components equate to almost 90% of the cost.</a:t>
            </a:r>
          </a:p>
          <a:p>
            <a:pPr marL="288093" indent="-288093">
              <a:buFont typeface="Arial" panose="020B0604020202020204" pitchFamily="34" charset="0"/>
              <a:buChar char="•"/>
            </a:pPr>
            <a:r>
              <a:rPr lang="en-GB" baseline="0" dirty="0" smtClean="0"/>
              <a:t>Many of these costs are increasing and so the embedded costs associated with food waste are likely to increase.</a:t>
            </a:r>
          </a:p>
          <a:p>
            <a:pPr marL="288093" indent="-288093">
              <a:buFont typeface="Arial" panose="020B0604020202020204" pitchFamily="34" charset="0"/>
              <a:buChar char="•"/>
            </a:pPr>
            <a:r>
              <a:rPr lang="en-GB" baseline="0" dirty="0" smtClean="0"/>
              <a:t>Planning menus effectively can ensure food waste is reduced or avoided. </a:t>
            </a:r>
            <a:endParaRPr lang="en-GB" b="1"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8</a:t>
            </a:fld>
            <a:endParaRPr lang="en-GB" dirty="0"/>
          </a:p>
        </p:txBody>
      </p:sp>
    </p:spTree>
    <p:extLst>
      <p:ext uri="{BB962C8B-B14F-4D97-AF65-F5344CB8AC3E}">
        <p14:creationId xmlns:p14="http://schemas.microsoft.com/office/powerpoint/2010/main" val="155139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56" indent="-172856" defTabSz="928721">
              <a:spcAft>
                <a:spcPts val="508"/>
              </a:spcAft>
              <a:buFont typeface="Arial" panose="020B0604020202020204" pitchFamily="34" charset="0"/>
              <a:buChar char="•"/>
              <a:defRPr/>
            </a:pPr>
            <a:r>
              <a:rPr lang="en-GB" sz="1200" dirty="0">
                <a:solidFill>
                  <a:srgbClr val="000000"/>
                </a:solidFill>
              </a:rPr>
              <a:t>Food waste arises across the three areas of Hospitality and Food Service businesses with food preparation making the largest contribution.</a:t>
            </a:r>
          </a:p>
          <a:p>
            <a:pPr marL="172856" indent="-172856" defTabSz="928721">
              <a:spcAft>
                <a:spcPts val="508"/>
              </a:spcAft>
              <a:buFont typeface="Arial" panose="020B0604020202020204" pitchFamily="34" charset="0"/>
              <a:buChar char="•"/>
              <a:defRPr/>
            </a:pPr>
            <a:r>
              <a:rPr lang="en-GB" sz="1200" dirty="0">
                <a:solidFill>
                  <a:srgbClr val="000000"/>
                </a:solidFill>
              </a:rPr>
              <a:t>Often Hospitality and Food Service businesses place most emphasis on spoilage and food preparation waste (because these are the areas in which they </a:t>
            </a:r>
            <a:r>
              <a:rPr lang="en-GB" sz="1200" dirty="0" smtClean="0">
                <a:solidFill>
                  <a:srgbClr val="000000"/>
                </a:solidFill>
              </a:rPr>
              <a:t>think they can </a:t>
            </a:r>
            <a:r>
              <a:rPr lang="en-GB" sz="1200" dirty="0">
                <a:solidFill>
                  <a:srgbClr val="000000"/>
                </a:solidFill>
              </a:rPr>
              <a:t>most easily influence change).  Customer plate waste, however, is also important and may provide invaluable information about </a:t>
            </a:r>
            <a:r>
              <a:rPr lang="en-GB" sz="1200" dirty="0" smtClean="0">
                <a:solidFill>
                  <a:srgbClr val="000000"/>
                </a:solidFill>
              </a:rPr>
              <a:t>portion </a:t>
            </a:r>
            <a:r>
              <a:rPr lang="en-GB" sz="1200" dirty="0">
                <a:solidFill>
                  <a:srgbClr val="000000"/>
                </a:solidFill>
              </a:rPr>
              <a:t>sizes or the level of satisfaction with specific menu items.</a:t>
            </a:r>
          </a:p>
        </p:txBody>
      </p:sp>
      <p:sp>
        <p:nvSpPr>
          <p:cNvPr id="4" name="Slide Number Placeholder 3"/>
          <p:cNvSpPr>
            <a:spLocks noGrp="1"/>
          </p:cNvSpPr>
          <p:nvPr>
            <p:ph type="sldNum" sz="quarter" idx="5"/>
          </p:nvPr>
        </p:nvSpPr>
        <p:spPr/>
        <p:txBody>
          <a:bodyPr/>
          <a:lstStyle/>
          <a:p>
            <a:pPr>
              <a:defRPr/>
            </a:pPr>
            <a:fld id="{A9D13977-DC94-4F93-B485-4F9085111F02}" type="slidenum">
              <a:rPr lang="en-GB" smtClean="0"/>
              <a:pPr>
                <a:defRPr/>
              </a:pPr>
              <a:t>9</a:t>
            </a:fld>
            <a:endParaRPr lang="en-GB" dirty="0"/>
          </a:p>
        </p:txBody>
      </p:sp>
    </p:spTree>
    <p:extLst>
      <p:ext uri="{BB962C8B-B14F-4D97-AF65-F5344CB8AC3E}">
        <p14:creationId xmlns:p14="http://schemas.microsoft.com/office/powerpoint/2010/main" val="35009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10"/>
          <p:cNvSpPr>
            <a:spLocks noChangeShapeType="1"/>
          </p:cNvSpPr>
          <p:nvPr/>
        </p:nvSpPr>
        <p:spPr bwMode="auto">
          <a:xfrm>
            <a:off x="358775" y="1079500"/>
            <a:ext cx="8277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dirty="0">
              <a:solidFill>
                <a:srgbClr val="0F2C5C"/>
              </a:solidFill>
            </a:endParaRPr>
          </a:p>
        </p:txBody>
      </p:sp>
      <p:pic>
        <p:nvPicPr>
          <p:cNvPr id="2050" name="Picture 2" descr="C:\Users\jennifer kelly\Desktop\PPT_Template_Worl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390" y="0"/>
            <a:ext cx="917939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rendan hunter\AppData\Local\Microsoft\Windows\Temporary Internet Files\Content.Outlook\L9WASC1R\HaFSA_En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08410" y="-603448"/>
            <a:ext cx="3671521" cy="3684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2195736" y="116632"/>
            <a:ext cx="2160240" cy="648072"/>
          </a:xfrm>
          <a:prstGeom prst="rect">
            <a:avLst/>
          </a:prstGeom>
          <a:solidFill>
            <a:srgbClr val="D5D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761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20321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713" y="1438275"/>
            <a:ext cx="2100262" cy="5219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41338" y="1438275"/>
            <a:ext cx="6149975" cy="521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06957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C56F6C-4AAD-4149-87D6-246309632DDA}" type="datetimeFigureOut">
              <a:rPr lang="en-GB" smtClean="0"/>
              <a:t>22/06/2015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7A90D8-5C8B-42A2-B8CB-A4E7DA51FD9B}" type="slidenum">
              <a:rPr lang="en-GB" smtClean="0"/>
              <a:t>‹#›</a:t>
            </a:fld>
            <a:endParaRPr lang="en-GB" dirty="0"/>
          </a:p>
        </p:txBody>
      </p:sp>
    </p:spTree>
    <p:extLst>
      <p:ext uri="{BB962C8B-B14F-4D97-AF65-F5344CB8AC3E}">
        <p14:creationId xmlns:p14="http://schemas.microsoft.com/office/powerpoint/2010/main" val="332246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654032"/>
          </a:xfrm>
          <a:prstGeom prst="rect">
            <a:avLst/>
          </a:prstGeom>
        </p:spPr>
        <p:txBody>
          <a:bodyPr/>
          <a:lstStyle>
            <a:lvl1pPr>
              <a:defRPr b="1">
                <a:solidFill>
                  <a:schemeClr val="accent1">
                    <a:lumMod val="50000"/>
                  </a:schemeClr>
                </a:solidFill>
                <a:effectLst/>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000125"/>
            <a:ext cx="8229600" cy="5072081"/>
          </a:xfrm>
        </p:spPr>
        <p:txBody>
          <a:bodyPr>
            <a:noAutofit/>
          </a:bodyPr>
          <a:lstStyle>
            <a:lvl1pPr>
              <a:spcBef>
                <a:spcPts val="600"/>
              </a:spcBef>
              <a:defRPr/>
            </a:lvl1pPr>
            <a:lvl2pPr>
              <a:defRPr baseline="0">
                <a:solidFill>
                  <a:srgbClr val="002163"/>
                </a:solidFill>
              </a:defRPr>
            </a:lvl2pPr>
            <a:lvl3pPr>
              <a:defRPr sz="2000">
                <a:solidFill>
                  <a:schemeClr val="tx1"/>
                </a:solidFill>
              </a:defRPr>
            </a:lvl3pPr>
            <a:lvl4pPr>
              <a:defRPr baseline="0">
                <a:solidFill>
                  <a:srgbClr val="002163"/>
                </a:solidFill>
              </a:defRPr>
            </a:lvl4pPr>
            <a:lvl5pPr>
              <a:defRPr baseline="0">
                <a:solidFill>
                  <a:srgbClr val="00216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8"/>
          <p:cNvSpPr>
            <a:spLocks noGrp="1"/>
          </p:cNvSpPr>
          <p:nvPr>
            <p:ph sz="quarter" idx="10"/>
          </p:nvPr>
        </p:nvSpPr>
        <p:spPr>
          <a:xfrm>
            <a:off x="0" y="6357958"/>
            <a:ext cx="6429388" cy="500066"/>
          </a:xfrm>
        </p:spPr>
        <p:txBody>
          <a:bodyPr anchor="b">
            <a:noAutofit/>
          </a:bodyPr>
          <a:lstStyle>
            <a:lvl1pP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06450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611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368973"/>
            <a:ext cx="3345631" cy="1500187"/>
          </a:xfrm>
        </p:spPr>
        <p:txBody>
          <a:bodyPr anchor="b"/>
          <a:lstStyle>
            <a:lvl1pPr marL="0" indent="0" algn="ctr">
              <a:buNone/>
              <a:defRPr sz="36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1026" name="Picture 2" descr="C:\Users\reg\AppData\Local\Microsoft\Windows\Temporary Internet Files\Content.Outlook\0AFHPFQK\worldimag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6016" y="2204864"/>
            <a:ext cx="3608534" cy="365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60388" y="2159000"/>
            <a:ext cx="4114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2159000"/>
            <a:ext cx="411638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02977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30656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67974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56308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35376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89731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0F2C5C"/>
              </a:solidFill>
            </a:endParaRPr>
          </a:p>
        </p:txBody>
      </p:sp>
      <p:sp>
        <p:nvSpPr>
          <p:cNvPr id="1027" name="Rectangle 2"/>
          <p:cNvSpPr>
            <a:spLocks noGrp="1" noChangeArrowheads="1"/>
          </p:cNvSpPr>
          <p:nvPr>
            <p:ph type="title"/>
          </p:nvPr>
        </p:nvSpPr>
        <p:spPr bwMode="auto">
          <a:xfrm>
            <a:off x="541338" y="1438275"/>
            <a:ext cx="83169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title style</a:t>
            </a:r>
          </a:p>
        </p:txBody>
      </p:sp>
      <p:sp>
        <p:nvSpPr>
          <p:cNvPr id="1028" name="Rectangle 3"/>
          <p:cNvSpPr>
            <a:spLocks noGrp="1" noChangeArrowheads="1"/>
          </p:cNvSpPr>
          <p:nvPr>
            <p:ph type="body" idx="1"/>
          </p:nvPr>
        </p:nvSpPr>
        <p:spPr bwMode="auto">
          <a:xfrm>
            <a:off x="560388" y="2159000"/>
            <a:ext cx="838358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4572000" y="838200"/>
            <a:ext cx="406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FFFFFF"/>
                </a:solidFill>
                <a:latin typeface="Tahoma" pitchFamily="-64" charset="0"/>
              </a:defRPr>
            </a:lvl1pPr>
          </a:lstStyle>
          <a:p>
            <a:pPr fontAlgn="base">
              <a:spcBef>
                <a:spcPct val="0"/>
              </a:spcBef>
              <a:spcAft>
                <a:spcPct val="0"/>
              </a:spcAft>
              <a:defRPr/>
            </a:pPr>
            <a:endParaRPr lang="en-GB" dirty="0"/>
          </a:p>
        </p:txBody>
      </p:sp>
      <p:pic>
        <p:nvPicPr>
          <p:cNvPr id="3" name="Picture 2" descr="C:\Users\jennifer kelly\Desktop\PPT_Template_World_slide.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1144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8280920" y="116632"/>
            <a:ext cx="863080" cy="400110"/>
          </a:xfrm>
          <a:prstGeom prst="rect">
            <a:avLst/>
          </a:prstGeom>
          <a:noFill/>
        </p:spPr>
        <p:txBody>
          <a:bodyPr wrap="square" rtlCol="0">
            <a:spAutoFit/>
          </a:bodyPr>
          <a:lstStyle/>
          <a:p>
            <a:fld id="{A077009B-D0B7-426C-B62F-7105FEC274A6}" type="slidenum">
              <a:rPr lang="en-GB" sz="2000" b="1" smtClean="0"/>
              <a:pPr/>
              <a:t>‹#›</a:t>
            </a:fld>
            <a:endParaRPr lang="en-GB" sz="2000" b="1" dirty="0"/>
          </a:p>
        </p:txBody>
      </p:sp>
      <p:pic>
        <p:nvPicPr>
          <p:cNvPr id="9" name="Picture 8" descr="C:\Users\brendan hunter\AppData\Local\Microsoft\Windows\Temporary Internet Files\Content.Outlook\L9WASC1R\HaFSA_Eng_RGB.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090049" y="-241758"/>
            <a:ext cx="1622411" cy="1628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195736" y="116632"/>
            <a:ext cx="2160240" cy="648072"/>
          </a:xfrm>
          <a:prstGeom prst="rect">
            <a:avLst/>
          </a:prstGeom>
          <a:solidFill>
            <a:srgbClr val="D5D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8441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p:titleStyle>
    <p:bodyStyle>
      <a:lvl1pPr marL="342900" indent="-342900" algn="l" rtl="0" eaLnBrk="0" fontAlgn="base" hangingPunct="0">
        <a:spcBef>
          <a:spcPct val="20000"/>
        </a:spcBef>
        <a:spcAft>
          <a:spcPct val="0"/>
        </a:spcAft>
        <a:defRPr sz="3000" b="0">
          <a:solidFill>
            <a:schemeClr val="tx1"/>
          </a:solidFill>
          <a:latin typeface="+mn-lt"/>
          <a:ea typeface="+mn-ea"/>
          <a:cs typeface="+mn-cs"/>
        </a:defRPr>
      </a:lvl1pPr>
      <a:lvl2pPr marL="1588" indent="455613" algn="l" rtl="0" eaLnBrk="0" fontAlgn="base" hangingPunct="0">
        <a:spcBef>
          <a:spcPct val="20000"/>
        </a:spcBef>
        <a:spcAft>
          <a:spcPct val="0"/>
        </a:spcAft>
        <a:defRPr sz="3000">
          <a:solidFill>
            <a:schemeClr val="tx1"/>
          </a:solidFill>
          <a:latin typeface="+mn-lt"/>
        </a:defRPr>
      </a:lvl2pPr>
      <a:lvl3pPr marL="285750" indent="-282575" algn="l" rtl="0" eaLnBrk="0" fontAlgn="base" hangingPunct="0">
        <a:spcBef>
          <a:spcPct val="20000"/>
        </a:spcBef>
        <a:spcAft>
          <a:spcPct val="0"/>
        </a:spcAft>
        <a:buClr>
          <a:srgbClr val="6A9895"/>
        </a:buClr>
        <a:buSzPct val="80000"/>
        <a:buFont typeface="Wingdings" pitchFamily="-64" charset="2"/>
        <a:buChar char="n"/>
        <a:defRPr sz="3000">
          <a:solidFill>
            <a:schemeClr val="tx1"/>
          </a:solidFill>
          <a:latin typeface="+mn-lt"/>
        </a:defRPr>
      </a:lvl3pPr>
      <a:lvl4pPr marL="571500" indent="-284163" algn="l" rtl="0" eaLnBrk="0" fontAlgn="base" hangingPunct="0">
        <a:spcBef>
          <a:spcPct val="20000"/>
        </a:spcBef>
        <a:spcAft>
          <a:spcPct val="0"/>
        </a:spcAft>
        <a:buClr>
          <a:srgbClr val="6A9895"/>
        </a:buClr>
        <a:buChar char="–"/>
        <a:defRPr sz="3000">
          <a:solidFill>
            <a:schemeClr val="tx1"/>
          </a:solidFill>
          <a:latin typeface="+mn-lt"/>
        </a:defRPr>
      </a:lvl4pPr>
      <a:lvl5pPr marL="857250" indent="-284163" algn="l" rtl="0" eaLnBrk="0" fontAlgn="base" hangingPunct="0">
        <a:spcBef>
          <a:spcPct val="20000"/>
        </a:spcBef>
        <a:spcAft>
          <a:spcPct val="0"/>
        </a:spcAft>
        <a:buClr>
          <a:srgbClr val="6A9895"/>
        </a:buClr>
        <a:buChar char="–"/>
        <a:defRPr sz="3000">
          <a:solidFill>
            <a:schemeClr val="tx1"/>
          </a:solidFill>
          <a:latin typeface="+mn-lt"/>
        </a:defRPr>
      </a:lvl5pPr>
      <a:lvl6pPr marL="1314450" indent="-284163" algn="l" rtl="0" fontAlgn="base">
        <a:spcBef>
          <a:spcPct val="20000"/>
        </a:spcBef>
        <a:spcAft>
          <a:spcPct val="0"/>
        </a:spcAft>
        <a:buClr>
          <a:srgbClr val="6A9895"/>
        </a:buClr>
        <a:buChar char="–"/>
        <a:defRPr sz="3000">
          <a:solidFill>
            <a:schemeClr val="tx1"/>
          </a:solidFill>
          <a:latin typeface="+mn-lt"/>
        </a:defRPr>
      </a:lvl6pPr>
      <a:lvl7pPr marL="1771650" indent="-284163" algn="l" rtl="0" fontAlgn="base">
        <a:spcBef>
          <a:spcPct val="20000"/>
        </a:spcBef>
        <a:spcAft>
          <a:spcPct val="0"/>
        </a:spcAft>
        <a:buClr>
          <a:srgbClr val="6A9895"/>
        </a:buClr>
        <a:buChar char="–"/>
        <a:defRPr sz="3000">
          <a:solidFill>
            <a:schemeClr val="tx1"/>
          </a:solidFill>
          <a:latin typeface="+mn-lt"/>
        </a:defRPr>
      </a:lvl7pPr>
      <a:lvl8pPr marL="2228850" indent="-284163" algn="l" rtl="0" fontAlgn="base">
        <a:spcBef>
          <a:spcPct val="20000"/>
        </a:spcBef>
        <a:spcAft>
          <a:spcPct val="0"/>
        </a:spcAft>
        <a:buClr>
          <a:srgbClr val="6A9895"/>
        </a:buClr>
        <a:buChar char="–"/>
        <a:defRPr sz="3000">
          <a:solidFill>
            <a:schemeClr val="tx1"/>
          </a:solidFill>
          <a:latin typeface="+mn-lt"/>
        </a:defRPr>
      </a:lvl8pPr>
      <a:lvl9pPr marL="2686050" indent="-284163" algn="l" rtl="0" fontAlgn="base">
        <a:spcBef>
          <a:spcPct val="20000"/>
        </a:spcBef>
        <a:spcAft>
          <a:spcPct val="0"/>
        </a:spcAft>
        <a:buClr>
          <a:srgbClr val="6A9895"/>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rap.org.uk/content/overview-waste-hospitality-and-food-service-secto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wrap.org.uk/content/foodredistributio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wrap.org.uk/hospitalit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mailto:hafs@wrap.org.uk" TargetMode="External"/><Relationship Id="rId4" Type="http://schemas.openxmlformats.org/officeDocument/2006/relationships/hyperlink" Target="https://www.youtube.com/playlist?list=PLxKoZsblPUTEMNy0fdjM5C2tk0iUICOr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rap.org.uk/content/true-cost-waste-hospitality-and-food-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07976" y="2564904"/>
            <a:ext cx="38852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0" eaLnBrk="1" fontAlgn="base" hangingPunct="1">
              <a:spcBef>
                <a:spcPct val="0"/>
              </a:spcBef>
              <a:spcAft>
                <a:spcPct val="0"/>
              </a:spcAft>
              <a:defRPr/>
            </a:pPr>
            <a:r>
              <a:rPr lang="en-GB" sz="3600" b="1" dirty="0" smtClean="0">
                <a:solidFill>
                  <a:srgbClr val="C3C8D3">
                    <a:lumMod val="20000"/>
                    <a:lumOff val="80000"/>
                  </a:srgbClr>
                </a:solidFill>
                <a:latin typeface="Tahoma"/>
              </a:rPr>
              <a:t>Planning menus to prevent food waste</a:t>
            </a:r>
            <a:endParaRPr lang="en-GB" sz="3600" dirty="0">
              <a:solidFill>
                <a:srgbClr val="DAE14F"/>
              </a:solidFill>
              <a:latin typeface="Tahoma"/>
            </a:endParaRPr>
          </a:p>
        </p:txBody>
      </p:sp>
      <p:sp>
        <p:nvSpPr>
          <p:cNvPr id="4" name="Rectangle 3"/>
          <p:cNvSpPr/>
          <p:nvPr/>
        </p:nvSpPr>
        <p:spPr>
          <a:xfrm>
            <a:off x="689704" y="5934670"/>
            <a:ext cx="4098320" cy="923330"/>
          </a:xfrm>
          <a:prstGeom prst="rect">
            <a:avLst/>
          </a:prstGeom>
        </p:spPr>
        <p:txBody>
          <a:bodyPr wrap="square">
            <a:spAutoFit/>
          </a:bodyPr>
          <a:lstStyle/>
          <a:p>
            <a:r>
              <a:rPr lang="en-GB" dirty="0">
                <a:solidFill>
                  <a:schemeClr val="accent3">
                    <a:lumMod val="20000"/>
                    <a:lumOff val="80000"/>
                  </a:schemeClr>
                </a:solidFill>
              </a:rPr>
              <a:t>WRAP is a registered charity (no. 1159512) and a company limited by guarantee.</a:t>
            </a:r>
          </a:p>
        </p:txBody>
      </p:sp>
    </p:spTree>
    <p:extLst>
      <p:ext uri="{BB962C8B-B14F-4D97-AF65-F5344CB8AC3E}">
        <p14:creationId xmlns:p14="http://schemas.microsoft.com/office/powerpoint/2010/main" val="3731307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1239416"/>
            <a:ext cx="8316912" cy="533400"/>
          </a:xfrm>
        </p:spPr>
        <p:txBody>
          <a:bodyPr/>
          <a:lstStyle/>
          <a:p>
            <a:r>
              <a:rPr lang="en-GB" dirty="0" smtClean="0"/>
              <a:t>Composition of food wasted in the HaFS  </a:t>
            </a:r>
            <a:endParaRPr lang="en-GB" dirty="0"/>
          </a:p>
        </p:txBody>
      </p:sp>
      <p:sp>
        <p:nvSpPr>
          <p:cNvPr id="4" name="Title 4"/>
          <p:cNvSpPr txBox="1">
            <a:spLocks/>
          </p:cNvSpPr>
          <p:nvPr/>
        </p:nvSpPr>
        <p:spPr bwMode="auto">
          <a:xfrm>
            <a:off x="33908" y="6353944"/>
            <a:ext cx="860673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endParaRPr lang="en-GB" sz="1600" b="0" kern="0" dirty="0" smtClean="0">
              <a:solidFill>
                <a:srgbClr val="002060"/>
              </a:solidFill>
              <a:latin typeface="+mn-lt"/>
            </a:endParaRPr>
          </a:p>
          <a:p>
            <a:r>
              <a:rPr lang="en-GB" sz="1200" b="0" kern="0" dirty="0" smtClean="0">
                <a:solidFill>
                  <a:srgbClr val="002060"/>
                </a:solidFill>
                <a:latin typeface="+mn-lt"/>
              </a:rPr>
              <a:t>Source</a:t>
            </a:r>
            <a:r>
              <a:rPr lang="en-GB" sz="1200" b="0" kern="0" dirty="0">
                <a:solidFill>
                  <a:srgbClr val="002060"/>
                </a:solidFill>
                <a:latin typeface="+mn-lt"/>
              </a:rPr>
              <a:t>: </a:t>
            </a:r>
            <a:r>
              <a:rPr lang="en-GB" sz="1200" b="0" kern="0" dirty="0">
                <a:solidFill>
                  <a:srgbClr val="002060"/>
                </a:solidFill>
                <a:latin typeface="+mn-lt"/>
                <a:hlinkClick r:id="rId3"/>
              </a:rPr>
              <a:t>http://</a:t>
            </a:r>
            <a:r>
              <a:rPr lang="en-GB" sz="1200" b="0" kern="0" dirty="0" smtClean="0">
                <a:solidFill>
                  <a:srgbClr val="002060"/>
                </a:solidFill>
                <a:latin typeface="+mn-lt"/>
                <a:hlinkClick r:id="rId3"/>
              </a:rPr>
              <a:t>www.wrap.org.uk/content/overview-waste-hospitality-and-food-service-sector</a:t>
            </a:r>
            <a:endParaRPr lang="en-GB" sz="1200" b="0" kern="0" dirty="0" smtClean="0">
              <a:solidFill>
                <a:srgbClr val="002060"/>
              </a:solidFill>
              <a:latin typeface="+mn-lt"/>
            </a:endParaRPr>
          </a:p>
          <a:p>
            <a:r>
              <a:rPr lang="en-GB" sz="3200" kern="0" dirty="0" smtClean="0">
                <a:solidFill>
                  <a:srgbClr val="002060"/>
                </a:solidFill>
              </a:rPr>
              <a:t/>
            </a:r>
            <a:br>
              <a:rPr lang="en-GB" sz="3200" kern="0" dirty="0" smtClean="0">
                <a:solidFill>
                  <a:srgbClr val="002060"/>
                </a:solidFill>
              </a:rPr>
            </a:br>
            <a:endParaRPr lang="en-GB" kern="0" dirty="0">
              <a:solidFill>
                <a:srgbClr val="002060"/>
              </a:solidFill>
            </a:endParaRPr>
          </a:p>
        </p:txBody>
      </p:sp>
      <p:graphicFrame>
        <p:nvGraphicFramePr>
          <p:cNvPr id="5" name="Chart 4"/>
          <p:cNvGraphicFramePr/>
          <p:nvPr>
            <p:extLst>
              <p:ext uri="{D42A27DB-BD31-4B8C-83A1-F6EECF244321}">
                <p14:modId xmlns:p14="http://schemas.microsoft.com/office/powerpoint/2010/main" val="3844900110"/>
              </p:ext>
            </p:extLst>
          </p:nvPr>
        </p:nvGraphicFramePr>
        <p:xfrm>
          <a:off x="638164" y="1826488"/>
          <a:ext cx="7992888" cy="5023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25241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responsibility deal</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83" t="9173" r="10383" b="12059"/>
          <a:stretch/>
        </p:blipFill>
        <p:spPr bwMode="auto">
          <a:xfrm>
            <a:off x="827584" y="2115027"/>
            <a:ext cx="7420304" cy="415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387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 for waste prevention </a:t>
            </a:r>
            <a:endParaRPr lang="en-GB" dirty="0"/>
          </a:p>
        </p:txBody>
      </p:sp>
      <p:sp>
        <p:nvSpPr>
          <p:cNvPr id="5" name="Rectangle 4"/>
          <p:cNvSpPr/>
          <p:nvPr/>
        </p:nvSpPr>
        <p:spPr>
          <a:xfrm>
            <a:off x="0" y="6309319"/>
            <a:ext cx="8460432" cy="461665"/>
          </a:xfrm>
          <a:prstGeom prst="rect">
            <a:avLst/>
          </a:prstGeom>
        </p:spPr>
        <p:txBody>
          <a:bodyPr wrap="square">
            <a:spAutoFit/>
          </a:bodyPr>
          <a:lstStyle/>
          <a:p>
            <a:r>
              <a:rPr lang="en-GB" sz="1200" kern="0" dirty="0" smtClean="0">
                <a:solidFill>
                  <a:srgbClr val="002060"/>
                </a:solidFill>
              </a:rPr>
              <a:t>Source</a:t>
            </a:r>
            <a:r>
              <a:rPr lang="en-GB" sz="1200" kern="0" dirty="0">
                <a:solidFill>
                  <a:srgbClr val="002060"/>
                </a:solidFill>
              </a:rPr>
              <a:t>: </a:t>
            </a:r>
            <a:r>
              <a:rPr lang="en-GB" sz="1200" kern="0" dirty="0" smtClean="0">
                <a:solidFill>
                  <a:srgbClr val="002060"/>
                </a:solidFill>
                <a:hlinkClick r:id="rId3"/>
              </a:rPr>
              <a:t>www.wrap.org.uk/content/foodredistribution</a:t>
            </a:r>
            <a:endParaRPr lang="en-GB" sz="1200" kern="0" dirty="0" smtClean="0">
              <a:solidFill>
                <a:srgbClr val="002060"/>
              </a:solidFill>
            </a:endParaRPr>
          </a:p>
          <a:p>
            <a:endParaRPr lang="en-GB" sz="1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036497"/>
            <a:ext cx="5441801" cy="427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74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1438275"/>
            <a:ext cx="8602662" cy="533400"/>
          </a:xfrm>
        </p:spPr>
        <p:txBody>
          <a:bodyPr/>
          <a:lstStyle/>
          <a:p>
            <a:r>
              <a:rPr lang="en-GB" dirty="0" smtClean="0"/>
              <a:t>Menu planning can help to prevent waste by:</a:t>
            </a:r>
            <a:endParaRPr lang="en-GB" dirty="0"/>
          </a:p>
        </p:txBody>
      </p:sp>
      <p:sp>
        <p:nvSpPr>
          <p:cNvPr id="3" name="Content Placeholder 2"/>
          <p:cNvSpPr>
            <a:spLocks noGrp="1"/>
          </p:cNvSpPr>
          <p:nvPr>
            <p:ph sz="half" idx="1"/>
          </p:nvPr>
        </p:nvSpPr>
        <p:spPr>
          <a:xfrm>
            <a:off x="560388" y="2492896"/>
            <a:ext cx="4114800" cy="4165079"/>
          </a:xfrm>
        </p:spPr>
        <p:txBody>
          <a:bodyPr/>
          <a:lstStyle/>
          <a:p>
            <a:pPr lvl="2"/>
            <a:r>
              <a:rPr lang="en-GB" sz="2400" dirty="0" smtClean="0"/>
              <a:t>Managing the supply chain.</a:t>
            </a:r>
          </a:p>
          <a:p>
            <a:pPr lvl="2"/>
            <a:r>
              <a:rPr lang="en-GB" sz="2400" dirty="0" smtClean="0"/>
              <a:t>Minimising packaging. </a:t>
            </a:r>
          </a:p>
          <a:p>
            <a:pPr lvl="2"/>
            <a:r>
              <a:rPr lang="en-GB" sz="2400" dirty="0" smtClean="0"/>
              <a:t>Using all your stock.</a:t>
            </a:r>
          </a:p>
          <a:p>
            <a:pPr lvl="2"/>
            <a:r>
              <a:rPr lang="en-GB" sz="2400" dirty="0" smtClean="0"/>
              <a:t>Minimising preparation waste.</a:t>
            </a:r>
          </a:p>
          <a:p>
            <a:pPr lvl="2"/>
            <a:r>
              <a:rPr lang="en-GB" sz="2400" dirty="0" smtClean="0"/>
              <a:t>Optimising portion sizes.</a:t>
            </a:r>
          </a:p>
          <a:p>
            <a:pPr lvl="2"/>
            <a:r>
              <a:rPr lang="en-GB" sz="2400" dirty="0" smtClean="0"/>
              <a:t>Redistributing and reusing food items that have not been sold.</a:t>
            </a:r>
          </a:p>
          <a:p>
            <a:endParaRPr lang="en-GB" sz="3200" dirty="0"/>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27826" y="2159000"/>
            <a:ext cx="3315911" cy="4498975"/>
          </a:xfrm>
        </p:spPr>
      </p:pic>
    </p:spTree>
    <p:extLst>
      <p:ext uri="{BB962C8B-B14F-4D97-AF65-F5344CB8AC3E}">
        <p14:creationId xmlns:p14="http://schemas.microsoft.com/office/powerpoint/2010/main" val="205836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chain in overview</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36311591"/>
              </p:ext>
            </p:extLst>
          </p:nvPr>
        </p:nvGraphicFramePr>
        <p:xfrm>
          <a:off x="76867" y="1843088"/>
          <a:ext cx="8964489" cy="5191087"/>
        </p:xfrm>
        <a:graphic>
          <a:graphicData uri="http://schemas.openxmlformats.org/drawingml/2006/table">
            <a:tbl>
              <a:tblPr firstRow="1" bandRow="1">
                <a:tableStyleId>{5C22544A-7EE6-4342-B048-85BDC9FD1C3A}</a:tableStyleId>
              </a:tblPr>
              <a:tblGrid>
                <a:gridCol w="1784786"/>
                <a:gridCol w="1425060"/>
                <a:gridCol w="1413519"/>
                <a:gridCol w="1976188"/>
                <a:gridCol w="2364936"/>
              </a:tblGrid>
              <a:tr h="691903">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05330">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49976">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t>Equipment</a:t>
                      </a:r>
                    </a:p>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1415">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1482">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1415">
                <a:tc>
                  <a:txBody>
                    <a:bodyPr/>
                    <a:lstStyle/>
                    <a:p>
                      <a:r>
                        <a:rPr lang="en-GB" dirty="0" smtClean="0"/>
                        <a:t>Concept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smtClean="0"/>
                        <a:t>Menu</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smtClean="0"/>
                        <a:t>Dishes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dirty="0" smtClean="0"/>
                        <a:t>SKU’s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dirty="0" smtClean="0"/>
                        <a:t>Guest Experience</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91903">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8792">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91903">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dirty="0" smtClean="0"/>
                        <a:t>Process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204" y="1843088"/>
            <a:ext cx="1876425" cy="10539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008" y="3158327"/>
            <a:ext cx="2019301" cy="12334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722" y="3221148"/>
            <a:ext cx="1096853" cy="1096853"/>
          </a:xfrm>
          <a:prstGeom prst="rect">
            <a:avLst/>
          </a:prstGeom>
        </p:spPr>
      </p:pic>
      <p:sp>
        <p:nvSpPr>
          <p:cNvPr id="8" name="Right Arrow 7"/>
          <p:cNvSpPr/>
          <p:nvPr/>
        </p:nvSpPr>
        <p:spPr>
          <a:xfrm>
            <a:off x="6470667" y="3645000"/>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3922" y="4823791"/>
            <a:ext cx="992987" cy="125919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1869" y="3213299"/>
            <a:ext cx="1109578" cy="1104702"/>
          </a:xfrm>
          <a:prstGeom prst="rect">
            <a:avLst/>
          </a:prstGeom>
        </p:spPr>
      </p:pic>
      <p:sp>
        <p:nvSpPr>
          <p:cNvPr id="11" name="Right Arrow 10"/>
          <p:cNvSpPr/>
          <p:nvPr/>
        </p:nvSpPr>
        <p:spPr>
          <a:xfrm rot="18900000">
            <a:off x="4615538" y="2971808"/>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ight Arrow 11"/>
          <p:cNvSpPr/>
          <p:nvPr/>
        </p:nvSpPr>
        <p:spPr>
          <a:xfrm>
            <a:off x="4615539" y="3645000"/>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ight Arrow 12"/>
          <p:cNvSpPr/>
          <p:nvPr/>
        </p:nvSpPr>
        <p:spPr>
          <a:xfrm rot="2700000">
            <a:off x="4615538" y="4317808"/>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6385" y="3213299"/>
            <a:ext cx="1278269" cy="1104702"/>
          </a:xfrm>
          <a:prstGeom prst="rect">
            <a:avLst/>
          </a:prstGeom>
        </p:spPr>
      </p:pic>
      <p:sp>
        <p:nvSpPr>
          <p:cNvPr id="16" name="Right Arrow 15"/>
          <p:cNvSpPr/>
          <p:nvPr/>
        </p:nvSpPr>
        <p:spPr>
          <a:xfrm>
            <a:off x="3031497" y="3654421"/>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ight Arrow 16"/>
          <p:cNvSpPr/>
          <p:nvPr/>
        </p:nvSpPr>
        <p:spPr>
          <a:xfrm>
            <a:off x="1549136" y="3654421"/>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3213299"/>
            <a:ext cx="1472936" cy="1104702"/>
          </a:xfrm>
          <a:prstGeom prst="rect">
            <a:avLst/>
          </a:prstGeom>
        </p:spPr>
      </p:pic>
    </p:spTree>
    <p:extLst>
      <p:ext uri="{BB962C8B-B14F-4D97-AF65-F5344CB8AC3E}">
        <p14:creationId xmlns:p14="http://schemas.microsoft.com/office/powerpoint/2010/main" val="23610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menu planning is key to waste prevention</a:t>
            </a:r>
            <a:endParaRPr lang="en-GB" dirty="0"/>
          </a:p>
        </p:txBody>
      </p:sp>
      <p:sp>
        <p:nvSpPr>
          <p:cNvPr id="4" name="TextBox 3"/>
          <p:cNvSpPr txBox="1"/>
          <p:nvPr/>
        </p:nvSpPr>
        <p:spPr>
          <a:xfrm>
            <a:off x="0" y="6041951"/>
            <a:ext cx="9144000" cy="523220"/>
          </a:xfrm>
          <a:prstGeom prst="rect">
            <a:avLst/>
          </a:prstGeom>
          <a:noFill/>
        </p:spPr>
        <p:txBody>
          <a:bodyPr wrap="square" rtlCol="0">
            <a:spAutoFit/>
          </a:bodyPr>
          <a:lstStyle/>
          <a:p>
            <a:pPr algn="ctr"/>
            <a:r>
              <a:rPr lang="en-GB" sz="2800" dirty="0" smtClean="0"/>
              <a:t>The Food Service Value Chain</a:t>
            </a:r>
            <a:endParaRPr lang="en-GB" sz="2800" dirty="0"/>
          </a:p>
        </p:txBody>
      </p:sp>
      <p:sp>
        <p:nvSpPr>
          <p:cNvPr id="5" name="Right Arrow 4"/>
          <p:cNvSpPr/>
          <p:nvPr/>
        </p:nvSpPr>
        <p:spPr>
          <a:xfrm>
            <a:off x="827584" y="1988839"/>
            <a:ext cx="7910016" cy="405311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79512" y="3115294"/>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Business strategy</a:t>
            </a:r>
          </a:p>
          <a:p>
            <a:endParaRPr lang="en-GB" sz="1150" b="1" dirty="0" smtClean="0">
              <a:solidFill>
                <a:srgbClr val="FFFFFF"/>
              </a:solidFill>
            </a:endParaRPr>
          </a:p>
          <a:p>
            <a:endParaRPr lang="en-GB" sz="1150" b="1" dirty="0" smtClean="0">
              <a:solidFill>
                <a:srgbClr val="FFFFFF"/>
              </a:solidFill>
            </a:endParaRPr>
          </a:p>
          <a:p>
            <a:r>
              <a:rPr lang="en-GB" sz="1150" dirty="0" smtClean="0">
                <a:solidFill>
                  <a:srgbClr val="FFFFFF"/>
                </a:solidFill>
              </a:rPr>
              <a:t>Define your:</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Vision</a:t>
            </a:r>
          </a:p>
          <a:p>
            <a:pPr marL="285750" indent="-285750">
              <a:buFont typeface="Arial" pitchFamily="34" charset="0"/>
              <a:buChar char="•"/>
            </a:pPr>
            <a:r>
              <a:rPr lang="en-GB" sz="1150" dirty="0" smtClean="0">
                <a:solidFill>
                  <a:srgbClr val="FFFFFF"/>
                </a:solidFill>
              </a:rPr>
              <a:t>Mission</a:t>
            </a:r>
          </a:p>
          <a:p>
            <a:pPr marL="285750" indent="-285750">
              <a:buFont typeface="Arial" pitchFamily="34" charset="0"/>
              <a:buChar char="•"/>
            </a:pPr>
            <a:r>
              <a:rPr lang="en-GB" sz="1150" dirty="0" smtClean="0">
                <a:solidFill>
                  <a:srgbClr val="FFFFFF"/>
                </a:solidFill>
              </a:rPr>
              <a:t>Route-map</a:t>
            </a:r>
            <a:endParaRPr lang="en-GB" sz="1150" dirty="0">
              <a:solidFill>
                <a:srgbClr val="FFFFFF"/>
              </a:solidFill>
            </a:endParaRPr>
          </a:p>
        </p:txBody>
      </p:sp>
      <p:sp>
        <p:nvSpPr>
          <p:cNvPr id="9" name="Rounded Rectangle 8"/>
          <p:cNvSpPr/>
          <p:nvPr/>
        </p:nvSpPr>
        <p:spPr>
          <a:xfrm>
            <a:off x="1660067" y="3115294"/>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Competitive difference</a:t>
            </a:r>
          </a:p>
          <a:p>
            <a:endParaRPr lang="en-GB" sz="1150" b="1" dirty="0" smtClean="0">
              <a:solidFill>
                <a:srgbClr val="FFFFFF"/>
              </a:solidFill>
            </a:endParaRPr>
          </a:p>
          <a:p>
            <a:r>
              <a:rPr lang="en-GB" sz="1150" dirty="0" smtClean="0">
                <a:solidFill>
                  <a:srgbClr val="FFFFFF"/>
                </a:solidFill>
              </a:rPr>
              <a:t>Establish how you are:</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Unique</a:t>
            </a:r>
          </a:p>
          <a:p>
            <a:pPr marL="285750" indent="-285750">
              <a:buFont typeface="Arial" pitchFamily="34" charset="0"/>
              <a:buChar char="•"/>
            </a:pPr>
            <a:r>
              <a:rPr lang="en-GB" sz="1150" dirty="0" smtClean="0">
                <a:solidFill>
                  <a:srgbClr val="FFFFFF"/>
                </a:solidFill>
              </a:rPr>
              <a:t>Different</a:t>
            </a:r>
          </a:p>
          <a:p>
            <a:pPr marL="285750" indent="-285750">
              <a:buFont typeface="Arial" pitchFamily="34" charset="0"/>
              <a:buChar char="•"/>
            </a:pPr>
            <a:r>
              <a:rPr lang="en-GB" sz="1150" dirty="0" smtClean="0">
                <a:solidFill>
                  <a:srgbClr val="FFFFFF"/>
                </a:solidFill>
              </a:rPr>
              <a:t>Better</a:t>
            </a:r>
            <a:endParaRPr lang="en-GB" sz="1150" dirty="0">
              <a:solidFill>
                <a:srgbClr val="FFFFFF"/>
              </a:solidFill>
            </a:endParaRPr>
          </a:p>
        </p:txBody>
      </p:sp>
      <p:sp>
        <p:nvSpPr>
          <p:cNvPr id="10" name="Rounded Rectangle 9"/>
          <p:cNvSpPr/>
          <p:nvPr/>
        </p:nvSpPr>
        <p:spPr>
          <a:xfrm>
            <a:off x="3131840" y="3115294"/>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Menu planning</a:t>
            </a:r>
          </a:p>
          <a:p>
            <a:endParaRPr lang="en-GB" sz="1150" b="1" dirty="0" smtClean="0">
              <a:solidFill>
                <a:srgbClr val="FFFFFF"/>
              </a:solidFill>
            </a:endParaRPr>
          </a:p>
          <a:p>
            <a:endParaRPr lang="en-GB" sz="1150" b="1" dirty="0" smtClean="0">
              <a:solidFill>
                <a:srgbClr val="FFFFFF"/>
              </a:solidFill>
            </a:endParaRPr>
          </a:p>
          <a:p>
            <a:r>
              <a:rPr lang="en-GB" sz="1150" dirty="0" smtClean="0">
                <a:solidFill>
                  <a:srgbClr val="FFFFFF"/>
                </a:solidFill>
              </a:rPr>
              <a:t>Analyse:</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Range</a:t>
            </a:r>
          </a:p>
          <a:p>
            <a:pPr marL="285750" indent="-285750">
              <a:buFont typeface="Arial" pitchFamily="34" charset="0"/>
              <a:buChar char="•"/>
            </a:pPr>
            <a:r>
              <a:rPr lang="en-GB" sz="1150" dirty="0" smtClean="0">
                <a:solidFill>
                  <a:srgbClr val="FFFFFF"/>
                </a:solidFill>
              </a:rPr>
              <a:t>Product</a:t>
            </a:r>
          </a:p>
          <a:p>
            <a:pPr marL="285750" indent="-285750">
              <a:buFont typeface="Arial" pitchFamily="34" charset="0"/>
              <a:buChar char="•"/>
            </a:pPr>
            <a:r>
              <a:rPr lang="en-GB" sz="1150" dirty="0" smtClean="0">
                <a:solidFill>
                  <a:srgbClr val="FFFFFF"/>
                </a:solidFill>
              </a:rPr>
              <a:t>Price</a:t>
            </a:r>
          </a:p>
          <a:p>
            <a:pPr marL="285750" indent="-285750">
              <a:buFont typeface="Arial" pitchFamily="34" charset="0"/>
              <a:buChar char="•"/>
            </a:pPr>
            <a:r>
              <a:rPr lang="en-GB" sz="1150" dirty="0" smtClean="0">
                <a:solidFill>
                  <a:srgbClr val="FFFFFF"/>
                </a:solidFill>
              </a:rPr>
              <a:t>Volume</a:t>
            </a:r>
          </a:p>
        </p:txBody>
      </p:sp>
      <p:sp>
        <p:nvSpPr>
          <p:cNvPr id="11" name="Rounded Rectangle 10"/>
          <p:cNvSpPr/>
          <p:nvPr/>
        </p:nvSpPr>
        <p:spPr>
          <a:xfrm>
            <a:off x="4644879" y="3146031"/>
            <a:ext cx="136728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Production planning</a:t>
            </a:r>
          </a:p>
          <a:p>
            <a:endParaRPr lang="en-GB" sz="1150" b="1" dirty="0" smtClean="0">
              <a:solidFill>
                <a:srgbClr val="FFFFFF"/>
              </a:solidFill>
            </a:endParaRPr>
          </a:p>
          <a:p>
            <a:r>
              <a:rPr lang="en-GB" sz="1150" dirty="0" smtClean="0">
                <a:solidFill>
                  <a:srgbClr val="FFFFFF"/>
                </a:solidFill>
              </a:rPr>
              <a:t>Define your:</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Equipment</a:t>
            </a:r>
          </a:p>
          <a:p>
            <a:pPr marL="285750" indent="-285750">
              <a:buFont typeface="Arial" pitchFamily="34" charset="0"/>
              <a:buChar char="•"/>
            </a:pPr>
            <a:r>
              <a:rPr lang="en-GB" sz="1150" dirty="0" smtClean="0">
                <a:solidFill>
                  <a:srgbClr val="FFFFFF"/>
                </a:solidFill>
              </a:rPr>
              <a:t>Storage</a:t>
            </a:r>
          </a:p>
          <a:p>
            <a:pPr marL="285750" indent="-285750">
              <a:buFont typeface="Arial" pitchFamily="34" charset="0"/>
              <a:buChar char="•"/>
            </a:pPr>
            <a:r>
              <a:rPr lang="en-GB" sz="1150" dirty="0" smtClean="0">
                <a:solidFill>
                  <a:srgbClr val="FFFFFF"/>
                </a:solidFill>
              </a:rPr>
              <a:t>Skills</a:t>
            </a:r>
          </a:p>
          <a:p>
            <a:pPr marL="285750" indent="-285750">
              <a:buFont typeface="Arial" pitchFamily="34" charset="0"/>
              <a:buChar char="•"/>
            </a:pPr>
            <a:r>
              <a:rPr lang="en-GB" sz="1150" dirty="0" smtClean="0">
                <a:solidFill>
                  <a:srgbClr val="FFFFFF"/>
                </a:solidFill>
              </a:rPr>
              <a:t>Make v Buy</a:t>
            </a:r>
          </a:p>
          <a:p>
            <a:pPr marL="285750" indent="-285750">
              <a:buFont typeface="Arial" pitchFamily="34" charset="0"/>
              <a:buChar char="•"/>
            </a:pPr>
            <a:r>
              <a:rPr lang="en-GB" sz="1150" dirty="0" smtClean="0">
                <a:solidFill>
                  <a:srgbClr val="FFFFFF"/>
                </a:solidFill>
              </a:rPr>
              <a:t>Store/Order</a:t>
            </a:r>
            <a:endParaRPr lang="en-GB" sz="1150" dirty="0">
              <a:solidFill>
                <a:srgbClr val="FFFFFF"/>
              </a:solidFill>
            </a:endParaRPr>
          </a:p>
        </p:txBody>
      </p:sp>
      <p:sp>
        <p:nvSpPr>
          <p:cNvPr id="12" name="Rounded Rectangle 11"/>
          <p:cNvSpPr/>
          <p:nvPr/>
        </p:nvSpPr>
        <p:spPr>
          <a:xfrm>
            <a:off x="6156176" y="3140968"/>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Recipe</a:t>
            </a:r>
          </a:p>
          <a:p>
            <a:endParaRPr lang="en-GB" sz="1150" b="1" dirty="0" smtClean="0">
              <a:solidFill>
                <a:srgbClr val="FFFFFF"/>
              </a:solidFill>
            </a:endParaRPr>
          </a:p>
          <a:p>
            <a:r>
              <a:rPr lang="en-GB" sz="1150" dirty="0" smtClean="0">
                <a:solidFill>
                  <a:srgbClr val="FFFFFF"/>
                </a:solidFill>
              </a:rPr>
              <a:t>Define:</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SKUs</a:t>
            </a:r>
          </a:p>
          <a:p>
            <a:pPr marL="285750" indent="-285750">
              <a:buFont typeface="Arial" pitchFamily="34" charset="0"/>
              <a:buChar char="•"/>
            </a:pPr>
            <a:r>
              <a:rPr lang="en-GB" sz="1150" dirty="0" smtClean="0">
                <a:solidFill>
                  <a:srgbClr val="FFFFFF"/>
                </a:solidFill>
              </a:rPr>
              <a:t>Specific-</a:t>
            </a:r>
            <a:br>
              <a:rPr lang="en-GB" sz="1150" dirty="0" smtClean="0">
                <a:solidFill>
                  <a:srgbClr val="FFFFFF"/>
                </a:solidFill>
              </a:rPr>
            </a:br>
            <a:r>
              <a:rPr lang="en-GB" sz="1150" dirty="0" err="1" smtClean="0">
                <a:solidFill>
                  <a:srgbClr val="FFFFFF"/>
                </a:solidFill>
              </a:rPr>
              <a:t>ations</a:t>
            </a:r>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Consider make /buy options</a:t>
            </a:r>
            <a:endParaRPr lang="en-GB" sz="1150" dirty="0">
              <a:solidFill>
                <a:srgbClr val="FFFFFF"/>
              </a:solidFill>
            </a:endParaRPr>
          </a:p>
        </p:txBody>
      </p:sp>
      <p:sp>
        <p:nvSpPr>
          <p:cNvPr id="13" name="Rounded Rectangle 12"/>
          <p:cNvSpPr/>
          <p:nvPr/>
        </p:nvSpPr>
        <p:spPr>
          <a:xfrm>
            <a:off x="7668344" y="3140968"/>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Sourcing &amp; Distribution</a:t>
            </a:r>
          </a:p>
          <a:p>
            <a:endParaRPr lang="en-GB" sz="1150" b="1" dirty="0" smtClean="0">
              <a:solidFill>
                <a:srgbClr val="FFFFFF"/>
              </a:solidFill>
            </a:endParaRPr>
          </a:p>
          <a:p>
            <a:r>
              <a:rPr lang="en-GB" sz="1150" dirty="0" smtClean="0">
                <a:solidFill>
                  <a:srgbClr val="FFFFFF"/>
                </a:solidFill>
              </a:rPr>
              <a:t>Define your:</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Manage source</a:t>
            </a:r>
          </a:p>
          <a:p>
            <a:pPr marL="285750" indent="-285750">
              <a:buFont typeface="Arial" pitchFamily="34" charset="0"/>
              <a:buChar char="•"/>
            </a:pPr>
            <a:r>
              <a:rPr lang="en-GB" sz="1150" dirty="0" smtClean="0">
                <a:solidFill>
                  <a:srgbClr val="FFFFFF"/>
                </a:solidFill>
              </a:rPr>
              <a:t>Optimise distribution </a:t>
            </a:r>
            <a:endParaRPr lang="en-GB" sz="1150" dirty="0">
              <a:solidFill>
                <a:srgbClr val="FFFFFF"/>
              </a:solidFill>
            </a:endParaRPr>
          </a:p>
        </p:txBody>
      </p:sp>
    </p:spTree>
    <p:extLst>
      <p:ext uri="{BB962C8B-B14F-4D97-AF65-F5344CB8AC3E}">
        <p14:creationId xmlns:p14="http://schemas.microsoft.com/office/powerpoint/2010/main" val="158365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menu planning prevent waste?</a:t>
            </a:r>
            <a:endParaRPr lang="en-GB" dirty="0"/>
          </a:p>
        </p:txBody>
      </p:sp>
      <p:sp>
        <p:nvSpPr>
          <p:cNvPr id="4" name="Content Placeholder 3"/>
          <p:cNvSpPr>
            <a:spLocks noGrp="1"/>
          </p:cNvSpPr>
          <p:nvPr>
            <p:ph sz="half" idx="1"/>
          </p:nvPr>
        </p:nvSpPr>
        <p:spPr/>
        <p:txBody>
          <a:bodyPr/>
          <a:lstStyle/>
          <a:p>
            <a:pPr lvl="2"/>
            <a:r>
              <a:rPr lang="en-GB" sz="2400" dirty="0" smtClean="0"/>
              <a:t>Menu range</a:t>
            </a:r>
          </a:p>
          <a:p>
            <a:pPr lvl="2"/>
            <a:r>
              <a:rPr lang="en-GB" sz="2400" dirty="0" smtClean="0"/>
              <a:t>Ingredients</a:t>
            </a:r>
          </a:p>
          <a:p>
            <a:pPr lvl="2"/>
            <a:r>
              <a:rPr lang="en-GB" sz="2400" dirty="0" smtClean="0"/>
              <a:t>Supply capability/pack size/packaging</a:t>
            </a:r>
          </a:p>
          <a:p>
            <a:pPr lvl="2"/>
            <a:r>
              <a:rPr lang="en-GB" sz="2400" dirty="0" smtClean="0"/>
              <a:t>Stock levels</a:t>
            </a:r>
          </a:p>
          <a:p>
            <a:pPr lvl="2"/>
            <a:r>
              <a:rPr lang="en-GB" sz="2400" dirty="0" smtClean="0"/>
              <a:t>Stock turn</a:t>
            </a:r>
          </a:p>
          <a:p>
            <a:pPr lvl="2"/>
            <a:r>
              <a:rPr lang="en-GB" sz="2400" dirty="0" smtClean="0"/>
              <a:t>Make versus buy</a:t>
            </a:r>
          </a:p>
          <a:p>
            <a:endParaRPr lang="en-GB" sz="3200" dirty="0"/>
          </a:p>
        </p:txBody>
      </p:sp>
      <p:sp>
        <p:nvSpPr>
          <p:cNvPr id="7" name="Content Placeholder 6"/>
          <p:cNvSpPr>
            <a:spLocks noGrp="1"/>
          </p:cNvSpPr>
          <p:nvPr>
            <p:ph sz="half" idx="2"/>
          </p:nvPr>
        </p:nvSpPr>
        <p:spPr/>
        <p:txBody>
          <a:bodyPr/>
          <a:lstStyle/>
          <a:p>
            <a:pPr lvl="2"/>
            <a:r>
              <a:rPr lang="en-GB" sz="2400" dirty="0" smtClean="0"/>
              <a:t>Shelf life</a:t>
            </a:r>
          </a:p>
          <a:p>
            <a:pPr lvl="2"/>
            <a:r>
              <a:rPr lang="en-GB" sz="2400" dirty="0" smtClean="0"/>
              <a:t>Storage</a:t>
            </a:r>
          </a:p>
          <a:p>
            <a:pPr lvl="2"/>
            <a:r>
              <a:rPr lang="en-GB" sz="2400" dirty="0" smtClean="0"/>
              <a:t>Equipment</a:t>
            </a:r>
          </a:p>
          <a:p>
            <a:pPr lvl="2"/>
            <a:r>
              <a:rPr lang="en-GB" sz="2400" dirty="0" smtClean="0"/>
              <a:t>Skills</a:t>
            </a:r>
          </a:p>
          <a:p>
            <a:pPr lvl="2"/>
            <a:r>
              <a:rPr lang="en-GB" sz="2400" dirty="0" smtClean="0"/>
              <a:t>Portion size</a:t>
            </a:r>
          </a:p>
          <a:p>
            <a:endParaRPr lang="en-GB" sz="3200" dirty="0"/>
          </a:p>
        </p:txBody>
      </p:sp>
      <p:sp>
        <p:nvSpPr>
          <p:cNvPr id="3" name="TextBox 2"/>
          <p:cNvSpPr txBox="1"/>
          <p:nvPr/>
        </p:nvSpPr>
        <p:spPr>
          <a:xfrm>
            <a:off x="755576" y="1196752"/>
            <a:ext cx="184731" cy="1015663"/>
          </a:xfrm>
          <a:prstGeom prst="rect">
            <a:avLst/>
          </a:prstGeom>
          <a:noFill/>
        </p:spPr>
        <p:txBody>
          <a:bodyPr wrap="none" rtlCol="0">
            <a:spAutoFit/>
          </a:bodyPr>
          <a:lstStyle/>
          <a:p>
            <a:endParaRPr lang="en-GB" sz="2000" dirty="0" smtClean="0"/>
          </a:p>
          <a:p>
            <a:endParaRPr lang="en-GB" sz="2000" dirty="0" smtClean="0"/>
          </a:p>
          <a:p>
            <a:endParaRPr lang="en-GB" sz="2000" dirty="0" smtClean="0"/>
          </a:p>
        </p:txBody>
      </p:sp>
    </p:spTree>
    <p:extLst>
      <p:ext uri="{BB962C8B-B14F-4D97-AF65-F5344CB8AC3E}">
        <p14:creationId xmlns:p14="http://schemas.microsoft.com/office/powerpoint/2010/main" val="2340268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SKU impact</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7945958" cy="437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916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Recipe impact</a:t>
            </a:r>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870" y="2059408"/>
            <a:ext cx="3570903" cy="22356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321" y="4352327"/>
            <a:ext cx="3048000"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bwMode="auto">
          <a:xfrm>
            <a:off x="1177191" y="2392181"/>
            <a:ext cx="2913105" cy="1384995"/>
          </a:xfrm>
          <a:prstGeom prst="rect">
            <a:avLst/>
          </a:prstGeom>
          <a:noFill/>
          <a:ln w="9525">
            <a:noFill/>
            <a:miter lim="800000"/>
            <a:headEnd/>
            <a:tailEnd/>
          </a:ln>
        </p:spPr>
        <p:txBody>
          <a:bodyPr wrap="none" rtlCol="0" anchor="ctr">
            <a:spAutoFit/>
          </a:bodyPr>
          <a:lstStyle/>
          <a:p>
            <a:pPr eaLnBrk="0" hangingPunct="0">
              <a:lnSpc>
                <a:spcPct val="50000"/>
              </a:lnSpc>
              <a:spcBef>
                <a:spcPct val="50000"/>
              </a:spcBef>
            </a:pPr>
            <a:r>
              <a:rPr lang="en-GB" sz="2400" dirty="0" smtClean="0"/>
              <a:t>1 </a:t>
            </a:r>
            <a:r>
              <a:rPr lang="en-GB" sz="2400" dirty="0"/>
              <a:t>d</a:t>
            </a:r>
            <a:r>
              <a:rPr lang="en-GB" sz="2400" dirty="0" smtClean="0"/>
              <a:t>ish</a:t>
            </a:r>
          </a:p>
          <a:p>
            <a:pPr eaLnBrk="0" hangingPunct="0">
              <a:lnSpc>
                <a:spcPct val="50000"/>
              </a:lnSpc>
              <a:spcBef>
                <a:spcPct val="50000"/>
              </a:spcBef>
            </a:pPr>
            <a:r>
              <a:rPr lang="en-GB" sz="2400" dirty="0" smtClean="0"/>
              <a:t>8 ingredients</a:t>
            </a:r>
          </a:p>
          <a:p>
            <a:pPr eaLnBrk="0" hangingPunct="0">
              <a:lnSpc>
                <a:spcPct val="50000"/>
              </a:lnSpc>
              <a:spcBef>
                <a:spcPct val="50000"/>
              </a:spcBef>
            </a:pPr>
            <a:r>
              <a:rPr lang="en-GB" sz="2400" dirty="0" smtClean="0"/>
              <a:t>4 cooking processes</a:t>
            </a:r>
          </a:p>
          <a:p>
            <a:pPr eaLnBrk="0" hangingPunct="0">
              <a:lnSpc>
                <a:spcPct val="50000"/>
              </a:lnSpc>
              <a:spcBef>
                <a:spcPct val="50000"/>
              </a:spcBef>
            </a:pPr>
            <a:r>
              <a:rPr lang="en-GB" sz="2400" dirty="0"/>
              <a:t>2</a:t>
            </a:r>
            <a:r>
              <a:rPr lang="en-GB" sz="2400" dirty="0" smtClean="0"/>
              <a:t>0 mins. chef time</a:t>
            </a:r>
            <a:endParaRPr lang="en-GB" sz="2400" dirty="0"/>
          </a:p>
        </p:txBody>
      </p:sp>
      <p:sp>
        <p:nvSpPr>
          <p:cNvPr id="10" name="TextBox 9"/>
          <p:cNvSpPr txBox="1"/>
          <p:nvPr/>
        </p:nvSpPr>
        <p:spPr bwMode="auto">
          <a:xfrm>
            <a:off x="1177191" y="4502732"/>
            <a:ext cx="3178785" cy="1384995"/>
          </a:xfrm>
          <a:prstGeom prst="rect">
            <a:avLst/>
          </a:prstGeom>
          <a:noFill/>
          <a:ln w="9525">
            <a:noFill/>
            <a:miter lim="800000"/>
            <a:headEnd/>
            <a:tailEnd/>
          </a:ln>
        </p:spPr>
        <p:txBody>
          <a:bodyPr wrap="square" rtlCol="0" anchor="ctr">
            <a:spAutoFit/>
          </a:bodyPr>
          <a:lstStyle/>
          <a:p>
            <a:pPr eaLnBrk="0" hangingPunct="0">
              <a:lnSpc>
                <a:spcPct val="50000"/>
              </a:lnSpc>
              <a:spcBef>
                <a:spcPct val="50000"/>
              </a:spcBef>
            </a:pPr>
            <a:r>
              <a:rPr lang="en-GB" sz="2400" dirty="0" smtClean="0"/>
              <a:t>1 dish</a:t>
            </a:r>
          </a:p>
          <a:p>
            <a:pPr eaLnBrk="0" hangingPunct="0">
              <a:lnSpc>
                <a:spcPct val="50000"/>
              </a:lnSpc>
              <a:spcBef>
                <a:spcPct val="50000"/>
              </a:spcBef>
            </a:pPr>
            <a:r>
              <a:rPr lang="en-GB" sz="2400" dirty="0" smtClean="0"/>
              <a:t>23 ingredients </a:t>
            </a:r>
          </a:p>
          <a:p>
            <a:pPr eaLnBrk="0" hangingPunct="0">
              <a:lnSpc>
                <a:spcPct val="50000"/>
              </a:lnSpc>
              <a:spcBef>
                <a:spcPct val="50000"/>
              </a:spcBef>
            </a:pPr>
            <a:r>
              <a:rPr lang="en-GB" sz="2400" dirty="0" smtClean="0"/>
              <a:t>10 cooking processes</a:t>
            </a:r>
          </a:p>
          <a:p>
            <a:pPr eaLnBrk="0" hangingPunct="0">
              <a:lnSpc>
                <a:spcPct val="50000"/>
              </a:lnSpc>
              <a:spcBef>
                <a:spcPct val="50000"/>
              </a:spcBef>
            </a:pPr>
            <a:r>
              <a:rPr lang="en-GB" sz="2400" dirty="0" smtClean="0"/>
              <a:t>55 mins. chef time</a:t>
            </a:r>
            <a:endParaRPr lang="en-GB" sz="2400" dirty="0"/>
          </a:p>
        </p:txBody>
      </p:sp>
    </p:spTree>
    <p:extLst>
      <p:ext uri="{BB962C8B-B14F-4D97-AF65-F5344CB8AC3E}">
        <p14:creationId xmlns:p14="http://schemas.microsoft.com/office/powerpoint/2010/main" val="147073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SKUs has a wide impact</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27661"/>
            <a:ext cx="6264696" cy="425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633" y="3933484"/>
            <a:ext cx="1738841" cy="1121909"/>
          </a:xfrm>
          <a:prstGeom prst="rect">
            <a:avLst/>
          </a:prstGeom>
        </p:spPr>
      </p:pic>
    </p:spTree>
    <p:extLst>
      <p:ext uri="{BB962C8B-B14F-4D97-AF65-F5344CB8AC3E}">
        <p14:creationId xmlns:p14="http://schemas.microsoft.com/office/powerpoint/2010/main" val="3175379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this presentation is aimed at</a:t>
            </a:r>
            <a:endParaRPr lang="en-GB" dirty="0"/>
          </a:p>
        </p:txBody>
      </p:sp>
      <p:sp>
        <p:nvSpPr>
          <p:cNvPr id="3" name="Content Placeholder 2"/>
          <p:cNvSpPr>
            <a:spLocks noGrp="1"/>
          </p:cNvSpPr>
          <p:nvPr>
            <p:ph idx="1"/>
          </p:nvPr>
        </p:nvSpPr>
        <p:spPr/>
        <p:txBody>
          <a:bodyPr/>
          <a:lstStyle/>
          <a:p>
            <a:pPr lvl="2"/>
            <a:r>
              <a:rPr lang="en-GB" sz="2700" dirty="0" smtClean="0"/>
              <a:t>Development chefs in larger businesses.</a:t>
            </a:r>
          </a:p>
          <a:p>
            <a:pPr lvl="2"/>
            <a:r>
              <a:rPr lang="en-GB" sz="2700" dirty="0" smtClean="0"/>
              <a:t>Procurement professionals in Hospitality and Food Service businesses.</a:t>
            </a:r>
          </a:p>
          <a:p>
            <a:pPr lvl="2"/>
            <a:r>
              <a:rPr lang="en-GB" sz="2700" dirty="0" smtClean="0"/>
              <a:t>Chefs with purchasing authority in Hospitality and Food Service business units.</a:t>
            </a:r>
          </a:p>
          <a:p>
            <a:pPr lvl="2"/>
            <a:r>
              <a:rPr lang="en-GB" sz="2700" dirty="0" smtClean="0"/>
              <a:t>Finance offices in Hospitality and Food Service businesses.</a:t>
            </a:r>
          </a:p>
          <a:p>
            <a:pPr lvl="2"/>
            <a:r>
              <a:rPr lang="en-GB" sz="2700" dirty="0" smtClean="0"/>
              <a:t>Those who are training in any of the above roles/functions.</a:t>
            </a:r>
            <a:br>
              <a:rPr lang="en-GB" sz="2700" dirty="0" smtClean="0"/>
            </a:br>
            <a:endParaRPr lang="en-GB" sz="2700" dirty="0" smtClean="0"/>
          </a:p>
        </p:txBody>
      </p:sp>
    </p:spTree>
    <p:extLst>
      <p:ext uri="{BB962C8B-B14F-4D97-AF65-F5344CB8AC3E}">
        <p14:creationId xmlns:p14="http://schemas.microsoft.com/office/powerpoint/2010/main" val="283888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exemplar</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71675"/>
            <a:ext cx="7830926" cy="46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124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exemplar</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21610"/>
            <a:ext cx="8640960" cy="460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915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7545" y="3212976"/>
            <a:ext cx="3600400" cy="1500187"/>
          </a:xfrm>
        </p:spPr>
        <p:txBody>
          <a:bodyPr/>
          <a:lstStyle/>
          <a:p>
            <a:r>
              <a:rPr lang="en-GB" dirty="0" smtClean="0"/>
              <a:t>Model analysis metrics</a:t>
            </a:r>
            <a:endParaRPr lang="en-GB" dirty="0"/>
          </a:p>
        </p:txBody>
      </p:sp>
    </p:spTree>
    <p:extLst>
      <p:ext uri="{BB962C8B-B14F-4D97-AF65-F5344CB8AC3E}">
        <p14:creationId xmlns:p14="http://schemas.microsoft.com/office/powerpoint/2010/main" val="1205964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menu modelling</a:t>
            </a:r>
            <a:endParaRPr lang="en-GB" dirty="0"/>
          </a:p>
        </p:txBody>
      </p:sp>
      <p:graphicFrame>
        <p:nvGraphicFramePr>
          <p:cNvPr id="3" name="Diagram 2"/>
          <p:cNvGraphicFramePr/>
          <p:nvPr>
            <p:extLst>
              <p:ext uri="{D42A27DB-BD31-4B8C-83A1-F6EECF244321}">
                <p14:modId xmlns:p14="http://schemas.microsoft.com/office/powerpoint/2010/main" val="843415123"/>
              </p:ext>
            </p:extLst>
          </p:nvPr>
        </p:nvGraphicFramePr>
        <p:xfrm>
          <a:off x="875928" y="1988840"/>
          <a:ext cx="744048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04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Metrics model</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11926830"/>
              </p:ext>
            </p:extLst>
          </p:nvPr>
        </p:nvGraphicFramePr>
        <p:xfrm>
          <a:off x="107504" y="2228997"/>
          <a:ext cx="8856984" cy="3432251"/>
        </p:xfrm>
        <a:graphic>
          <a:graphicData uri="http://schemas.openxmlformats.org/drawingml/2006/table">
            <a:tbl>
              <a:tblPr/>
              <a:tblGrid>
                <a:gridCol w="1145540"/>
                <a:gridCol w="720080"/>
                <a:gridCol w="648072"/>
                <a:gridCol w="864096"/>
                <a:gridCol w="841558"/>
                <a:gridCol w="687948"/>
                <a:gridCol w="687948"/>
                <a:gridCol w="687948"/>
                <a:gridCol w="845602"/>
                <a:gridCol w="792088"/>
                <a:gridCol w="936104"/>
              </a:tblGrid>
              <a:tr h="926163">
                <a:tc>
                  <a:txBody>
                    <a:bodyPr/>
                    <a:lstStyle/>
                    <a:p>
                      <a:pPr algn="ctr"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Range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SKUs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Covers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smtClean="0">
                          <a:solidFill>
                            <a:srgbClr val="000000"/>
                          </a:solidFill>
                          <a:effectLst/>
                          <a:latin typeface="+mj-lt"/>
                        </a:rPr>
                        <a:t>Revenue</a:t>
                      </a:r>
                      <a:endParaRPr lang="en-GB" sz="12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Gross profit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Spoilage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Prep waste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Consumer returns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Stock Value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Stock Turn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163">
                <a:tc>
                  <a:txBody>
                    <a:bodyPr/>
                    <a:lstStyle/>
                    <a:p>
                      <a:pPr algn="ctr"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Cost of Sales/Stock value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Starters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Main courses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Desserts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Others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1" i="0" u="none" strike="noStrike" dirty="0">
                          <a:solidFill>
                            <a:srgbClr val="000000"/>
                          </a:solidFill>
                          <a:effectLst/>
                          <a:latin typeface="+mj-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95536" y="5661248"/>
            <a:ext cx="8424936" cy="923330"/>
          </a:xfrm>
          <a:prstGeom prst="rect">
            <a:avLst/>
          </a:prstGeom>
        </p:spPr>
        <p:txBody>
          <a:bodyPr wrap="square">
            <a:spAutoFit/>
          </a:bodyPr>
          <a:lstStyle/>
          <a:p>
            <a:endParaRPr lang="en-GB" dirty="0" smtClean="0"/>
          </a:p>
          <a:p>
            <a:r>
              <a:rPr lang="en-GB" smtClean="0"/>
              <a:t>www.wrap.org.uk/waste_measurement</a:t>
            </a:r>
            <a:endParaRPr lang="en-GB" dirty="0" smtClean="0"/>
          </a:p>
          <a:p>
            <a:endParaRPr lang="en-GB" dirty="0"/>
          </a:p>
        </p:txBody>
      </p:sp>
    </p:spTree>
    <p:extLst>
      <p:ext uri="{BB962C8B-B14F-4D97-AF65-F5344CB8AC3E}">
        <p14:creationId xmlns:p14="http://schemas.microsoft.com/office/powerpoint/2010/main" val="268905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KPIs for dynamic menu modelling</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54262218"/>
              </p:ext>
            </p:extLst>
          </p:nvPr>
        </p:nvGraphicFramePr>
        <p:xfrm>
          <a:off x="179512" y="2204863"/>
          <a:ext cx="8568949" cy="4392489"/>
        </p:xfrm>
        <a:graphic>
          <a:graphicData uri="http://schemas.openxmlformats.org/drawingml/2006/table">
            <a:tbl>
              <a:tblPr/>
              <a:tblGrid>
                <a:gridCol w="2195896"/>
                <a:gridCol w="792504"/>
                <a:gridCol w="323968"/>
                <a:gridCol w="864096"/>
                <a:gridCol w="936104"/>
                <a:gridCol w="864096"/>
                <a:gridCol w="792088"/>
                <a:gridCol w="792088"/>
                <a:gridCol w="1008109"/>
              </a:tblGrid>
              <a:tr h="1464163">
                <a:tc>
                  <a:txBody>
                    <a:bodyPr/>
                    <a:lstStyle/>
                    <a:p>
                      <a:pPr algn="ctr"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Range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Covers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Revenues per </a:t>
                      </a:r>
                      <a:endParaRPr lang="en-GB" sz="1400" b="1" i="0" u="none" strike="noStrike" dirty="0" smtClean="0">
                        <a:solidFill>
                          <a:srgbClr val="000000"/>
                        </a:solidFill>
                        <a:effectLst/>
                        <a:latin typeface="+mj-lt"/>
                      </a:endParaRPr>
                    </a:p>
                    <a:p>
                      <a:pPr algn="ctr" fontAlgn="b"/>
                      <a:r>
                        <a:rPr lang="en-GB" sz="1400" b="1" i="0" u="none" strike="noStrike" dirty="0" smtClean="0">
                          <a:solidFill>
                            <a:srgbClr val="000000"/>
                          </a:solidFill>
                          <a:effectLst/>
                          <a:latin typeface="+mj-lt"/>
                        </a:rPr>
                        <a:t>menu </a:t>
                      </a:r>
                      <a:r>
                        <a:rPr lang="en-GB" sz="1400" b="1" i="0" u="none" strike="noStrike" dirty="0">
                          <a:solidFill>
                            <a:srgbClr val="000000"/>
                          </a:solidFill>
                          <a:effectLst/>
                          <a:latin typeface="+mj-lt"/>
                        </a:rPr>
                        <a:t>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Gross profit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Spoilage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Prep waste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Consumer returns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665">
                <a:tc>
                  <a:txBody>
                    <a:bodyPr/>
                    <a:lstStyle/>
                    <a:p>
                      <a:pPr algn="ctr"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33">
                <a:tc>
                  <a:txBody>
                    <a:bodyPr/>
                    <a:lstStyle/>
                    <a:p>
                      <a:pPr algn="l" fontAlgn="b"/>
                      <a:r>
                        <a:rPr lang="en-GB" sz="1400" b="1" i="0" u="none" strike="noStrike" dirty="0">
                          <a:solidFill>
                            <a:srgbClr val="000000"/>
                          </a:solidFill>
                          <a:effectLst/>
                          <a:latin typeface="+mj-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33">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8497">
                <a:tc>
                  <a:txBody>
                    <a:bodyPr/>
                    <a:lstStyle/>
                    <a:p>
                      <a:pPr algn="ctr"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SKUs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Covers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Revenues per </a:t>
                      </a:r>
                      <a:endParaRPr lang="en-GB" sz="1400" b="1" i="0" u="none" strike="noStrike" dirty="0" smtClean="0">
                        <a:solidFill>
                          <a:srgbClr val="000000"/>
                        </a:solidFill>
                        <a:effectLst/>
                        <a:latin typeface="+mn-lt"/>
                      </a:endParaRPr>
                    </a:p>
                    <a:p>
                      <a:pPr algn="ctr" fontAlgn="b"/>
                      <a:r>
                        <a:rPr lang="en-GB" sz="1400" b="1" i="0" u="none" strike="noStrike" dirty="0" smtClean="0">
                          <a:solidFill>
                            <a:srgbClr val="000000"/>
                          </a:solidFill>
                          <a:effectLst/>
                          <a:latin typeface="+mn-lt"/>
                        </a:rPr>
                        <a:t>SKU</a:t>
                      </a:r>
                      <a:endParaRPr lang="en-GB" sz="14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Gross profit </a:t>
                      </a:r>
                      <a:endParaRPr lang="en-GB" sz="1400" b="1" i="0" u="none" strike="noStrike" dirty="0" smtClean="0">
                        <a:solidFill>
                          <a:srgbClr val="000000"/>
                        </a:solidFill>
                        <a:effectLst/>
                        <a:latin typeface="+mn-lt"/>
                      </a:endParaRPr>
                    </a:p>
                    <a:p>
                      <a:pPr algn="ctr" fontAlgn="b"/>
                      <a:r>
                        <a:rPr lang="en-GB" sz="1400" b="1" i="0" u="none" strike="noStrike" dirty="0" smtClean="0">
                          <a:solidFill>
                            <a:srgbClr val="000000"/>
                          </a:solidFill>
                          <a:effectLst/>
                          <a:latin typeface="+mn-lt"/>
                        </a:rPr>
                        <a:t>per </a:t>
                      </a:r>
                      <a:r>
                        <a:rPr lang="en-GB" sz="1400" b="1" i="0" u="none" strike="noStrike" dirty="0">
                          <a:solidFill>
                            <a:srgbClr val="000000"/>
                          </a:solidFill>
                          <a:effectLst/>
                          <a:latin typeface="+mn-lt"/>
                        </a:rPr>
                        <a:t>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Spoilage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Prep waste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Consumer returns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665">
                <a:tc>
                  <a:txBody>
                    <a:bodyPr/>
                    <a:lstStyle/>
                    <a:p>
                      <a:pPr algn="ctr" fontAlgn="b"/>
                      <a:r>
                        <a:rPr lang="en-GB" sz="14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33">
                <a:tc>
                  <a:txBody>
                    <a:bodyPr/>
                    <a:lstStyle/>
                    <a:p>
                      <a:pPr algn="l" fontAlgn="b"/>
                      <a:r>
                        <a:rPr lang="en-GB" sz="1400" b="1" i="0" u="none" strike="noStrike" dirty="0">
                          <a:solidFill>
                            <a:srgbClr val="000000"/>
                          </a:solidFill>
                          <a:effectLst/>
                          <a:latin typeface="+mn-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8339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4385" y="1124744"/>
            <a:ext cx="7532031"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227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1239143"/>
            <a:ext cx="4682692" cy="461665"/>
          </a:xfrm>
          <a:prstGeom prst="rect">
            <a:avLst/>
          </a:prstGeom>
          <a:noFill/>
        </p:spPr>
        <p:txBody>
          <a:bodyPr wrap="none" rtlCol="0">
            <a:spAutoFit/>
          </a:bodyPr>
          <a:lstStyle/>
          <a:p>
            <a:r>
              <a:rPr lang="en-GB" sz="2400" b="1" dirty="0" smtClean="0"/>
              <a:t>Allergens and Menu Planning</a:t>
            </a:r>
            <a:endParaRPr lang="en-GB" sz="2400" b="1" dirty="0"/>
          </a:p>
        </p:txBody>
      </p:sp>
      <p:sp>
        <p:nvSpPr>
          <p:cNvPr id="10" name="TextBox 9"/>
          <p:cNvSpPr txBox="1"/>
          <p:nvPr/>
        </p:nvSpPr>
        <p:spPr>
          <a:xfrm>
            <a:off x="395536" y="1772816"/>
            <a:ext cx="8280920" cy="4955203"/>
          </a:xfrm>
          <a:prstGeom prst="rect">
            <a:avLst/>
          </a:prstGeom>
          <a:noFill/>
        </p:spPr>
        <p:txBody>
          <a:bodyPr wrap="square" rtlCol="0">
            <a:spAutoFit/>
          </a:bodyPr>
          <a:lstStyle/>
          <a:p>
            <a:pPr algn="just"/>
            <a:r>
              <a:rPr lang="en-GB" sz="2400" dirty="0" smtClean="0">
                <a:latin typeface="Calibri" panose="020F0502020204030204" pitchFamily="34" charset="0"/>
              </a:rPr>
              <a:t>In December 2014 the new EU </a:t>
            </a:r>
            <a:r>
              <a:rPr lang="en-GB" sz="2400" dirty="0">
                <a:latin typeface="Calibri" panose="020F0502020204030204" pitchFamily="34" charset="0"/>
              </a:rPr>
              <a:t>Food Information for Consumers Regulation </a:t>
            </a:r>
            <a:r>
              <a:rPr lang="en-GB" sz="2400" dirty="0" smtClean="0">
                <a:latin typeface="Calibri" panose="020F0502020204030204" pitchFamily="34" charset="0"/>
              </a:rPr>
              <a:t>1169/2011 (EU FIC) came into force.  Food </a:t>
            </a:r>
            <a:r>
              <a:rPr lang="en-GB" sz="2400" dirty="0">
                <a:latin typeface="Calibri" panose="020F0502020204030204" pitchFamily="34" charset="0"/>
              </a:rPr>
              <a:t>businesses </a:t>
            </a:r>
            <a:r>
              <a:rPr lang="en-GB" sz="2400" dirty="0" smtClean="0">
                <a:latin typeface="Calibri" panose="020F0502020204030204" pitchFamily="34" charset="0"/>
              </a:rPr>
              <a:t>are now required to </a:t>
            </a:r>
            <a:r>
              <a:rPr lang="en-GB" sz="2400" dirty="0">
                <a:latin typeface="Calibri" panose="020F0502020204030204" pitchFamily="34" charset="0"/>
              </a:rPr>
              <a:t>provide allergy information on food sold unpackaged, in for example catering outlets, deli counters, bakeries and sandwich bars. </a:t>
            </a:r>
            <a:endParaRPr lang="en-GB" sz="2400" dirty="0" smtClean="0">
              <a:latin typeface="Calibri" panose="020F0502020204030204" pitchFamily="34" charset="0"/>
            </a:endParaRPr>
          </a:p>
          <a:p>
            <a:pPr algn="just"/>
            <a:endParaRPr lang="en-GB" sz="2400" dirty="0">
              <a:latin typeface="Calibri" panose="020F0502020204030204" pitchFamily="34" charset="0"/>
            </a:endParaRPr>
          </a:p>
          <a:p>
            <a:pPr algn="just"/>
            <a:r>
              <a:rPr lang="en-GB" sz="2400" dirty="0" smtClean="0">
                <a:latin typeface="Calibri" panose="020F0502020204030204" pitchFamily="34" charset="0"/>
              </a:rPr>
              <a:t>Essentially, the regulations require caterers to be able to provide information to their diners on each of a list of 14 allergenic ingredients. This information is “dish-based” – as a customer needs to be able to find out from the caterer if any (and which) of the 14 are present in any of the menu dishes.</a:t>
            </a:r>
          </a:p>
          <a:p>
            <a:pPr algn="just"/>
            <a:r>
              <a:rPr lang="en-GB" sz="2400" b="1" dirty="0" smtClean="0">
                <a:latin typeface="Calibri" panose="020F0502020204030204" pitchFamily="34" charset="0"/>
              </a:rPr>
              <a:t>Visit food.gov.uk for more information</a:t>
            </a:r>
            <a:r>
              <a:rPr lang="en-GB" sz="1400" dirty="0" smtClean="0"/>
              <a:t>.</a:t>
            </a:r>
            <a:endParaRPr lang="en-GB" sz="1400" dirty="0"/>
          </a:p>
          <a:p>
            <a:pPr algn="just"/>
            <a:endParaRPr lang="en-GB" sz="1400" dirty="0" smtClean="0"/>
          </a:p>
          <a:p>
            <a:pPr algn="just"/>
            <a:endParaRPr lang="en-GB" sz="1400" dirty="0"/>
          </a:p>
        </p:txBody>
      </p:sp>
    </p:spTree>
    <p:extLst>
      <p:ext uri="{BB962C8B-B14F-4D97-AF65-F5344CB8AC3E}">
        <p14:creationId xmlns:p14="http://schemas.microsoft.com/office/powerpoint/2010/main" val="4153341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Calibri" panose="020F0502020204030204" pitchFamily="34" charset="0"/>
              </a:rPr>
              <a:t>What does this mean for chefs?</a:t>
            </a:r>
            <a:br>
              <a:rPr lang="en-GB" sz="3200" dirty="0">
                <a:latin typeface="Calibri" panose="020F0502020204030204" pitchFamily="34" charset="0"/>
              </a:rPr>
            </a:br>
            <a:endParaRPr lang="en-GB" dirty="0"/>
          </a:p>
        </p:txBody>
      </p:sp>
      <p:sp>
        <p:nvSpPr>
          <p:cNvPr id="3" name="TextBox 2"/>
          <p:cNvSpPr txBox="1"/>
          <p:nvPr/>
        </p:nvSpPr>
        <p:spPr>
          <a:xfrm>
            <a:off x="298873" y="2564904"/>
            <a:ext cx="8089549" cy="326243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Calibri" panose="020F0502020204030204" pitchFamily="34" charset="0"/>
              </a:rPr>
              <a:t>Dishes need recipes</a:t>
            </a:r>
          </a:p>
          <a:p>
            <a:pPr marL="285750" indent="-285750">
              <a:buFont typeface="Arial" panose="020B0604020202020204" pitchFamily="34" charset="0"/>
              <a:buChar char="•"/>
            </a:pPr>
            <a:r>
              <a:rPr lang="en-GB" sz="2400" dirty="0" smtClean="0">
                <a:latin typeface="Calibri" panose="020F0502020204030204" pitchFamily="34" charset="0"/>
              </a:rPr>
              <a:t>Ingredients need assessing for allergens</a:t>
            </a:r>
          </a:p>
          <a:p>
            <a:pPr marL="285750" indent="-285750">
              <a:buFont typeface="Arial" panose="020B0604020202020204" pitchFamily="34" charset="0"/>
              <a:buChar char="•"/>
            </a:pPr>
            <a:r>
              <a:rPr lang="en-GB" sz="2400" dirty="0" smtClean="0">
                <a:latin typeface="Calibri" panose="020F0502020204030204" pitchFamily="34" charset="0"/>
              </a:rPr>
              <a:t>Recipes, ingredients and allergens need recording</a:t>
            </a:r>
          </a:p>
          <a:p>
            <a:endParaRPr lang="en-GB" sz="2400" dirty="0">
              <a:latin typeface="Calibri" panose="020F0502020204030204" pitchFamily="34" charset="0"/>
            </a:endParaRPr>
          </a:p>
          <a:p>
            <a:endParaRPr lang="en-GB" sz="2400" dirty="0">
              <a:latin typeface="Calibri" panose="020F0502020204030204" pitchFamily="34" charset="0"/>
            </a:endParaRPr>
          </a:p>
          <a:p>
            <a:r>
              <a:rPr lang="en-GB" sz="2400" dirty="0" smtClean="0">
                <a:latin typeface="Calibri" panose="020F0502020204030204" pitchFamily="34" charset="0"/>
              </a:rPr>
              <a:t>In particular, composite or </a:t>
            </a:r>
          </a:p>
          <a:p>
            <a:r>
              <a:rPr lang="en-GB" sz="2400" dirty="0" smtClean="0">
                <a:latin typeface="Calibri" panose="020F0502020204030204" pitchFamily="34" charset="0"/>
              </a:rPr>
              <a:t>part prepared ingredients require</a:t>
            </a:r>
          </a:p>
          <a:p>
            <a:r>
              <a:rPr lang="en-GB" sz="2400" dirty="0" smtClean="0">
                <a:latin typeface="Calibri" panose="020F0502020204030204" pitchFamily="34" charset="0"/>
              </a:rPr>
              <a:t>special attention.</a:t>
            </a:r>
          </a:p>
          <a:p>
            <a:endParaRPr lang="en-GB" sz="1400" dirty="0"/>
          </a:p>
        </p:txBody>
      </p:sp>
      <p:pic>
        <p:nvPicPr>
          <p:cNvPr id="4" name="Picture 2" descr="http://www.theblissery.com/wp-content/uploads/2013/06/Hiring_Chefs_Coo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5721" y="3861048"/>
            <a:ext cx="3340735"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65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9142"/>
            <a:ext cx="4100866" cy="461665"/>
          </a:xfrm>
          <a:prstGeom prst="rect">
            <a:avLst/>
          </a:prstGeom>
          <a:noFill/>
        </p:spPr>
        <p:txBody>
          <a:bodyPr wrap="none" rtlCol="0">
            <a:spAutoFit/>
          </a:bodyPr>
          <a:lstStyle/>
          <a:p>
            <a:r>
              <a:rPr lang="en-GB" sz="2400" b="1" dirty="0" smtClean="0">
                <a:latin typeface="Calibri" panose="020F0502020204030204" pitchFamily="34" charset="0"/>
              </a:rPr>
              <a:t>Grouping information into lists</a:t>
            </a:r>
            <a:endParaRPr lang="en-GB" sz="2400" b="1" dirty="0">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1432564268"/>
              </p:ext>
            </p:extLst>
          </p:nvPr>
        </p:nvGraphicFramePr>
        <p:xfrm>
          <a:off x="251520" y="1916832"/>
          <a:ext cx="534005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796136" y="1239142"/>
            <a:ext cx="3024336" cy="5693866"/>
          </a:xfrm>
          <a:prstGeom prst="rect">
            <a:avLst/>
          </a:prstGeom>
        </p:spPr>
        <p:txBody>
          <a:bodyPr wrap="square">
            <a:spAutoFit/>
          </a:bodyPr>
          <a:lstStyle/>
          <a:p>
            <a:pPr algn="just"/>
            <a:r>
              <a:rPr lang="en-GB" sz="1600" dirty="0" smtClean="0">
                <a:latin typeface="Calibri" panose="020F0502020204030204" pitchFamily="34" charset="0"/>
              </a:rPr>
              <a:t>One way to address EU FIC is by using one or more of the lists suggested opposite.</a:t>
            </a:r>
          </a:p>
          <a:p>
            <a:pPr algn="just"/>
            <a:endParaRPr lang="en-GB" sz="1600" dirty="0">
              <a:latin typeface="Calibri" panose="020F0502020204030204" pitchFamily="34" charset="0"/>
            </a:endParaRPr>
          </a:p>
          <a:p>
            <a:pPr algn="just"/>
            <a:r>
              <a:rPr lang="en-GB" sz="1600" dirty="0" smtClean="0">
                <a:latin typeface="Calibri" panose="020F0502020204030204" pitchFamily="34" charset="0"/>
              </a:rPr>
              <a:t>Creating a list of Ingredients allows you to base endless recipes with those ingredients included. If you record the recipes you can track each dish back to inform the diner of the allergen information required.</a:t>
            </a:r>
          </a:p>
          <a:p>
            <a:pPr algn="just"/>
            <a:endParaRPr lang="en-GB" sz="1600" dirty="0">
              <a:latin typeface="Calibri" panose="020F0502020204030204" pitchFamily="34" charset="0"/>
            </a:endParaRPr>
          </a:p>
          <a:p>
            <a:pPr algn="just"/>
            <a:r>
              <a:rPr lang="en-GB" sz="1600" dirty="0" smtClean="0">
                <a:latin typeface="Calibri" panose="020F0502020204030204" pitchFamily="34" charset="0"/>
              </a:rPr>
              <a:t>Recipe lists takes this one step further. By creating a standard list of recipes you can record easily which dishes contain which allergen.</a:t>
            </a:r>
          </a:p>
          <a:p>
            <a:pPr algn="just"/>
            <a:endParaRPr lang="en-GB" sz="1600" dirty="0">
              <a:latin typeface="Calibri" panose="020F0502020204030204" pitchFamily="34" charset="0"/>
            </a:endParaRPr>
          </a:p>
          <a:p>
            <a:pPr algn="just"/>
            <a:r>
              <a:rPr lang="en-GB" sz="1600" dirty="0" smtClean="0">
                <a:latin typeface="Calibri" panose="020F0502020204030204" pitchFamily="34" charset="0"/>
              </a:rPr>
              <a:t>Taken to its ultimate, compiling a list of menus simplifies the process further.</a:t>
            </a:r>
          </a:p>
          <a:p>
            <a:pPr algn="just"/>
            <a:endParaRPr lang="en-GB" sz="1400" dirty="0"/>
          </a:p>
          <a:p>
            <a:pPr algn="just"/>
            <a:endParaRPr lang="en-GB" sz="1400" dirty="0"/>
          </a:p>
        </p:txBody>
      </p:sp>
    </p:spTree>
    <p:extLst>
      <p:ext uri="{BB962C8B-B14F-4D97-AF65-F5344CB8AC3E}">
        <p14:creationId xmlns:p14="http://schemas.microsoft.com/office/powerpoint/2010/main" val="252548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 today</a:t>
            </a:r>
            <a:endParaRPr lang="en-GB" dirty="0"/>
          </a:p>
        </p:txBody>
      </p:sp>
      <p:sp>
        <p:nvSpPr>
          <p:cNvPr id="3" name="Content Placeholder 2"/>
          <p:cNvSpPr>
            <a:spLocks noGrp="1"/>
          </p:cNvSpPr>
          <p:nvPr>
            <p:ph idx="1"/>
          </p:nvPr>
        </p:nvSpPr>
        <p:spPr/>
        <p:txBody>
          <a:bodyPr/>
          <a:lstStyle/>
          <a:p>
            <a:pPr lvl="2"/>
            <a:r>
              <a:rPr lang="en-GB" sz="2700" dirty="0" smtClean="0"/>
              <a:t>Why menu planning is key to waste prevention.</a:t>
            </a:r>
          </a:p>
        </p:txBody>
      </p:sp>
    </p:spTree>
    <p:extLst>
      <p:ext uri="{BB962C8B-B14F-4D97-AF65-F5344CB8AC3E}">
        <p14:creationId xmlns:p14="http://schemas.microsoft.com/office/powerpoint/2010/main" val="3324373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5536" y="1239143"/>
            <a:ext cx="6974986" cy="461665"/>
          </a:xfrm>
          <a:prstGeom prst="rect">
            <a:avLst/>
          </a:prstGeom>
          <a:noFill/>
        </p:spPr>
        <p:txBody>
          <a:bodyPr wrap="none" rtlCol="0">
            <a:spAutoFit/>
          </a:bodyPr>
          <a:lstStyle/>
          <a:p>
            <a:r>
              <a:rPr lang="en-GB" sz="2400" b="1" dirty="0" smtClean="0"/>
              <a:t>Grouping information to reduce Food Waste</a:t>
            </a:r>
            <a:endParaRPr lang="en-GB" sz="2400" b="1" dirty="0"/>
          </a:p>
        </p:txBody>
      </p:sp>
      <p:sp>
        <p:nvSpPr>
          <p:cNvPr id="12" name="TextBox 11"/>
          <p:cNvSpPr txBox="1"/>
          <p:nvPr/>
        </p:nvSpPr>
        <p:spPr>
          <a:xfrm>
            <a:off x="323528" y="1945769"/>
            <a:ext cx="4248472" cy="4524315"/>
          </a:xfrm>
          <a:prstGeom prst="rect">
            <a:avLst/>
          </a:prstGeom>
          <a:noFill/>
        </p:spPr>
        <p:txBody>
          <a:bodyPr wrap="square" rtlCol="0">
            <a:spAutoFit/>
          </a:bodyPr>
          <a:lstStyle/>
          <a:p>
            <a:pPr algn="just"/>
            <a:r>
              <a:rPr lang="en-GB" dirty="0" smtClean="0">
                <a:latin typeface="Calibri" panose="020F0502020204030204" pitchFamily="34" charset="0"/>
              </a:rPr>
              <a:t>Going through the process of creating a group of information into lists (be that Ingredient, Recipe or Menu) gives you the opportunity to examine the range of ingredients that you are using. As a rule the more ingredients that you buy, the more food waste is created. The reasons are simple:</a:t>
            </a:r>
          </a:p>
          <a:p>
            <a:pPr algn="just"/>
            <a:endParaRPr lang="en-GB" dirty="0">
              <a:latin typeface="Calibri" panose="020F0502020204030204" pitchFamily="34" charset="0"/>
            </a:endParaRPr>
          </a:p>
          <a:p>
            <a:pPr marL="285750" indent="-285750" algn="just">
              <a:buFont typeface="Arial" panose="020B0604020202020204" pitchFamily="34" charset="0"/>
              <a:buChar char="•"/>
            </a:pPr>
            <a:r>
              <a:rPr lang="en-GB" dirty="0" smtClean="0">
                <a:latin typeface="Calibri" panose="020F0502020204030204" pitchFamily="34" charset="0"/>
              </a:rPr>
              <a:t>The more dishes you put on the menu, the more ingredients that you have to buy</a:t>
            </a:r>
          </a:p>
          <a:p>
            <a:pPr marL="285750" indent="-285750" algn="just">
              <a:buFont typeface="Arial" panose="020B0604020202020204" pitchFamily="34" charset="0"/>
              <a:buChar char="•"/>
            </a:pPr>
            <a:r>
              <a:rPr lang="en-GB" dirty="0" smtClean="0">
                <a:latin typeface="Calibri" panose="020F0502020204030204" pitchFamily="34" charset="0"/>
              </a:rPr>
              <a:t>The more ingredients you buy the more stock you have to hold</a:t>
            </a:r>
          </a:p>
          <a:p>
            <a:pPr marL="285750" indent="-285750" algn="just">
              <a:buFont typeface="Arial" panose="020B0604020202020204" pitchFamily="34" charset="0"/>
              <a:buChar char="•"/>
            </a:pPr>
            <a:r>
              <a:rPr lang="en-GB" dirty="0" smtClean="0">
                <a:latin typeface="Calibri" panose="020F0502020204030204" pitchFamily="34" charset="0"/>
              </a:rPr>
              <a:t>The more stock you hold the more storage waste that happens</a:t>
            </a:r>
            <a:endParaRPr lang="en-GB"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348880"/>
            <a:ext cx="3456384" cy="3718094"/>
          </a:xfrm>
          <a:prstGeom prst="rect">
            <a:avLst/>
          </a:prstGeom>
          <a:ln>
            <a:noFill/>
          </a:ln>
          <a:effectLst>
            <a:softEdge rad="112500"/>
          </a:effectLst>
        </p:spPr>
      </p:pic>
    </p:spTree>
    <p:extLst>
      <p:ext uri="{BB962C8B-B14F-4D97-AF65-F5344CB8AC3E}">
        <p14:creationId xmlns:p14="http://schemas.microsoft.com/office/powerpoint/2010/main" val="2776534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Top tips</a:t>
            </a:r>
            <a:endParaRPr lang="en-GB"/>
          </a:p>
        </p:txBody>
      </p:sp>
      <p:sp>
        <p:nvSpPr>
          <p:cNvPr id="3" name="TextBox 2"/>
          <p:cNvSpPr txBox="1"/>
          <p:nvPr/>
        </p:nvSpPr>
        <p:spPr>
          <a:xfrm>
            <a:off x="323528" y="2352115"/>
            <a:ext cx="8236907" cy="3785652"/>
          </a:xfrm>
          <a:prstGeom prst="rect">
            <a:avLst/>
          </a:prstGeom>
          <a:noFill/>
        </p:spPr>
        <p:txBody>
          <a:bodyPr wrap="square" rtlCol="0">
            <a:spAutoFit/>
          </a:bodyPr>
          <a:lstStyle/>
          <a:p>
            <a:pPr algn="just"/>
            <a:r>
              <a:rPr lang="en-GB" sz="2000" dirty="0" smtClean="0">
                <a:latin typeface="Calibri" panose="020F0502020204030204" pitchFamily="34" charset="0"/>
              </a:rPr>
              <a:t>So, when you are reviewing your ingredient lists, here are some simple tips to keep your ingredient list under control:</a:t>
            </a:r>
          </a:p>
          <a:p>
            <a:pPr algn="just"/>
            <a:endParaRPr lang="en-GB" sz="2000" dirty="0">
              <a:latin typeface="Calibri" panose="020F0502020204030204" pitchFamily="34" charset="0"/>
            </a:endParaRP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Focus on menu items that are popular with your customers</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Use common recipes but with small variations for interest</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Keep recipes simple, focus on ingredient quality and cooking</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Develop dishes that use some ingredients from other recipes</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Keep the range of pack sizes that you buy to a minimum</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Buy ingredients with the longest shelf life </a:t>
            </a:r>
          </a:p>
        </p:txBody>
      </p:sp>
    </p:spTree>
    <p:extLst>
      <p:ext uri="{BB962C8B-B14F-4D97-AF65-F5344CB8AC3E}">
        <p14:creationId xmlns:p14="http://schemas.microsoft.com/office/powerpoint/2010/main" val="1209076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2313" y="4881141"/>
            <a:ext cx="3345631" cy="1500187"/>
          </a:xfrm>
        </p:spPr>
        <p:txBody>
          <a:bodyPr/>
          <a:lstStyle/>
          <a:p>
            <a:r>
              <a:rPr lang="en-GB" dirty="0" smtClean="0"/>
              <a:t>Thank you</a:t>
            </a:r>
            <a:endParaRPr lang="en-GB" dirty="0"/>
          </a:p>
          <a:p>
            <a:endParaRPr lang="en-GB" dirty="0" smtClean="0"/>
          </a:p>
          <a:p>
            <a:r>
              <a:rPr lang="en-GB" sz="2800" dirty="0" smtClean="0"/>
              <a:t>Find out more </a:t>
            </a:r>
          </a:p>
          <a:p>
            <a:r>
              <a:rPr lang="en-GB" sz="2800" dirty="0" smtClean="0"/>
              <a:t>visit </a:t>
            </a:r>
            <a:r>
              <a:rPr lang="en-GB" sz="2800" dirty="0" smtClean="0">
                <a:hlinkClick r:id="rId3"/>
              </a:rPr>
              <a:t>www.wrap.org.uk/hospitality</a:t>
            </a:r>
            <a:endParaRPr lang="en-GB" sz="2800" dirty="0" smtClean="0"/>
          </a:p>
          <a:p>
            <a:endParaRPr lang="en-GB" sz="2800" dirty="0"/>
          </a:p>
          <a:p>
            <a:r>
              <a:rPr lang="en-GB" sz="2800" dirty="0" smtClean="0">
                <a:hlinkClick r:id="rId4"/>
              </a:rPr>
              <a:t>You Tube channel </a:t>
            </a:r>
            <a:endParaRPr lang="en-GB" sz="2800" dirty="0" smtClean="0"/>
          </a:p>
          <a:p>
            <a:endParaRPr lang="en-GB" sz="2800" dirty="0"/>
          </a:p>
          <a:p>
            <a:r>
              <a:rPr lang="en-GB" sz="2800" dirty="0" smtClean="0">
                <a:hlinkClick r:id="rId5"/>
              </a:rPr>
              <a:t>hafs@wrap.org.uk</a:t>
            </a:r>
            <a:r>
              <a:rPr lang="en-GB" sz="2800" dirty="0" smtClean="0"/>
              <a:t> </a:t>
            </a:r>
            <a:endParaRPr lang="en-GB" sz="2800" dirty="0"/>
          </a:p>
        </p:txBody>
      </p:sp>
    </p:spTree>
    <p:extLst>
      <p:ext uri="{BB962C8B-B14F-4D97-AF65-F5344CB8AC3E}">
        <p14:creationId xmlns:p14="http://schemas.microsoft.com/office/powerpoint/2010/main" val="37262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729013"/>
            <a:ext cx="3345631" cy="1500187"/>
          </a:xfrm>
        </p:spPr>
        <p:txBody>
          <a:bodyPr/>
          <a:lstStyle/>
          <a:p>
            <a:r>
              <a:rPr lang="en-GB" dirty="0"/>
              <a:t>Why menu planning is key to waste prevention</a:t>
            </a:r>
          </a:p>
        </p:txBody>
      </p:sp>
    </p:spTree>
    <p:extLst>
      <p:ext uri="{BB962C8B-B14F-4D97-AF65-F5344CB8AC3E}">
        <p14:creationId xmlns:p14="http://schemas.microsoft.com/office/powerpoint/2010/main" val="3014972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this presentation</a:t>
            </a:r>
            <a:endParaRPr lang="en-GB" dirty="0"/>
          </a:p>
        </p:txBody>
      </p:sp>
      <p:sp>
        <p:nvSpPr>
          <p:cNvPr id="3" name="Content Placeholder 2"/>
          <p:cNvSpPr>
            <a:spLocks noGrp="1"/>
          </p:cNvSpPr>
          <p:nvPr>
            <p:ph idx="1"/>
          </p:nvPr>
        </p:nvSpPr>
        <p:spPr/>
        <p:txBody>
          <a:bodyPr/>
          <a:lstStyle/>
          <a:p>
            <a:pPr lvl="2"/>
            <a:r>
              <a:rPr lang="en-GB" sz="2700" dirty="0" smtClean="0"/>
              <a:t>Provide an insight to the importance of effective menu planning and how it can save money and help you reduce food waste. </a:t>
            </a:r>
          </a:p>
          <a:p>
            <a:pPr lvl="2"/>
            <a:r>
              <a:rPr lang="en-GB" sz="2700" dirty="0" smtClean="0"/>
              <a:t>Help you understand the cost implications of the choices made when procuring, processing, storing and disposing of food.</a:t>
            </a:r>
          </a:p>
          <a:p>
            <a:pPr lvl="2"/>
            <a:r>
              <a:rPr lang="en-GB" sz="2700" dirty="0" smtClean="0"/>
              <a:t>Pin point opportunities for food waste prevention in your business with some examples of good practice.</a:t>
            </a:r>
          </a:p>
          <a:p>
            <a:pPr lvl="2"/>
            <a:r>
              <a:rPr lang="en-GB" sz="2700" dirty="0" smtClean="0"/>
              <a:t>Help signatories deliver the Hospitality and Food Service Agreement targets.</a:t>
            </a:r>
          </a:p>
          <a:p>
            <a:pPr lvl="2"/>
            <a:endParaRPr lang="en-GB" sz="2700" dirty="0" smtClean="0"/>
          </a:p>
        </p:txBody>
      </p:sp>
    </p:spTree>
    <p:extLst>
      <p:ext uri="{BB962C8B-B14F-4D97-AF65-F5344CB8AC3E}">
        <p14:creationId xmlns:p14="http://schemas.microsoft.com/office/powerpoint/2010/main" val="79736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187624" y="1424751"/>
            <a:ext cx="6572058" cy="4932091"/>
          </a:xfrm>
          <a:prstGeom prst="rect">
            <a:avLst/>
          </a:prstGeom>
        </p:spPr>
      </p:pic>
      <p:sp>
        <p:nvSpPr>
          <p:cNvPr id="5" name="Content Placeholder 4"/>
          <p:cNvSpPr>
            <a:spLocks noGrp="1"/>
          </p:cNvSpPr>
          <p:nvPr>
            <p:ph sz="quarter" idx="10"/>
          </p:nvPr>
        </p:nvSpPr>
        <p:spPr>
          <a:xfrm>
            <a:off x="0" y="6106809"/>
            <a:ext cx="8316416" cy="500066"/>
          </a:xfrm>
        </p:spPr>
        <p:txBody>
          <a:bodyPr/>
          <a:lstStyle/>
          <a:p>
            <a:endParaRPr lang="en-GB" b="1" dirty="0" smtClean="0"/>
          </a:p>
          <a:p>
            <a:endParaRPr lang="en-GB" b="1" dirty="0" smtClean="0"/>
          </a:p>
          <a:p>
            <a:pPr algn="ctr"/>
            <a:endParaRPr lang="en-GB" sz="1600" dirty="0" smtClean="0">
              <a:solidFill>
                <a:srgbClr val="002060"/>
              </a:solidFill>
            </a:endParaRPr>
          </a:p>
          <a:p>
            <a:pPr algn="ctr"/>
            <a:endParaRPr lang="en-GB" sz="1600" dirty="0" smtClean="0">
              <a:solidFill>
                <a:srgbClr val="002060"/>
              </a:solidFill>
            </a:endParaRPr>
          </a:p>
          <a:p>
            <a:pPr algn="ctr"/>
            <a:endParaRPr lang="en-GB" dirty="0" smtClean="0">
              <a:solidFill>
                <a:srgbClr val="002060"/>
              </a:solidFill>
            </a:endParaRPr>
          </a:p>
          <a:p>
            <a:pPr algn="ctr"/>
            <a:r>
              <a:rPr lang="en-GB" dirty="0" smtClean="0">
                <a:solidFill>
                  <a:srgbClr val="002060"/>
                </a:solidFill>
              </a:rPr>
              <a:t>Source: www.wrap.org.uk/content/food-waste-hospitality-and-food-service-sector</a:t>
            </a:r>
            <a:endParaRPr lang="en-GB" dirty="0">
              <a:solidFill>
                <a:srgbClr val="002060"/>
              </a:solidFill>
            </a:endParaRPr>
          </a:p>
        </p:txBody>
      </p:sp>
    </p:spTree>
    <p:extLst>
      <p:ext uri="{BB962C8B-B14F-4D97-AF65-F5344CB8AC3E}">
        <p14:creationId xmlns:p14="http://schemas.microsoft.com/office/powerpoint/2010/main" val="365541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6124575"/>
            <a:ext cx="8316912" cy="533400"/>
          </a:xfrm>
        </p:spPr>
        <p:txBody>
          <a:bodyPr/>
          <a:lstStyle/>
          <a:p>
            <a:r>
              <a:rPr lang="en-GB" sz="1200" b="0" dirty="0">
                <a:solidFill>
                  <a:srgbClr val="002060"/>
                </a:solidFill>
                <a:latin typeface="+mn-lt"/>
              </a:rPr>
              <a:t>Source: </a:t>
            </a:r>
            <a:r>
              <a:rPr lang="en-GB" sz="1200" b="0" dirty="0" smtClean="0">
                <a:solidFill>
                  <a:srgbClr val="002060"/>
                </a:solidFill>
                <a:latin typeface="+mn-lt"/>
              </a:rPr>
              <a:t>www.wrap.org.uk/content/food-waste-hospitality-and-food-service-sector</a:t>
            </a:r>
            <a:r>
              <a:rPr lang="en-GB" sz="3200" dirty="0">
                <a:solidFill>
                  <a:srgbClr val="002060"/>
                </a:solidFill>
              </a:rPr>
              <a:t/>
            </a:r>
            <a:br>
              <a:rPr lang="en-GB" sz="3200" dirty="0">
                <a:solidFill>
                  <a:srgbClr val="002060"/>
                </a:solidFill>
              </a:rPr>
            </a:br>
            <a:endParaRPr lang="en-GB" dirty="0"/>
          </a:p>
        </p:txBody>
      </p:sp>
      <p:sp>
        <p:nvSpPr>
          <p:cNvPr id="6" name="Content Placeholder 5"/>
          <p:cNvSpPr>
            <a:spLocks noGrp="1"/>
          </p:cNvSpPr>
          <p:nvPr>
            <p:ph sz="half" idx="1"/>
          </p:nvPr>
        </p:nvSpPr>
        <p:spPr>
          <a:xfrm>
            <a:off x="392808" y="1822450"/>
            <a:ext cx="4114800" cy="4498975"/>
          </a:xfrm>
        </p:spPr>
        <p:txBody>
          <a:bodyPr/>
          <a:lstStyle/>
          <a:p>
            <a:r>
              <a:rPr lang="en-GB" b="1" dirty="0" smtClean="0"/>
              <a:t>	</a:t>
            </a:r>
          </a:p>
          <a:p>
            <a:r>
              <a:rPr lang="en-GB" b="1" dirty="0"/>
              <a:t>	</a:t>
            </a:r>
            <a:r>
              <a:rPr lang="en-GB" b="1" dirty="0" smtClean="0"/>
              <a:t>Equivalent </a:t>
            </a:r>
            <a:r>
              <a:rPr lang="en-GB" b="1" dirty="0"/>
              <a:t>to </a:t>
            </a:r>
            <a:r>
              <a:rPr lang="en-GB" b="1" dirty="0" smtClean="0"/>
              <a:t>1.3 billion </a:t>
            </a:r>
            <a:r>
              <a:rPr lang="en-GB" b="1" dirty="0"/>
              <a:t>meals a year in the UK being thrown away</a:t>
            </a:r>
          </a:p>
          <a:p>
            <a:endParaRPr lang="en-GB" dirty="0"/>
          </a:p>
        </p:txBody>
      </p:sp>
      <p:sp>
        <p:nvSpPr>
          <p:cNvPr id="7" name="Content Placeholder 6"/>
          <p:cNvSpPr>
            <a:spLocks noGrp="1"/>
          </p:cNvSpPr>
          <p:nvPr>
            <p:ph sz="half" idx="2"/>
          </p:nvPr>
        </p:nvSpPr>
        <p:spPr>
          <a:xfrm>
            <a:off x="4694934" y="1828800"/>
            <a:ext cx="4116387" cy="4498975"/>
          </a:xfrm>
        </p:spPr>
        <p:txBody>
          <a:bodyPr/>
          <a:lstStyle/>
          <a:p>
            <a:endParaRPr lang="en-GB" dirty="0" smtClean="0"/>
          </a:p>
          <a:p>
            <a:endParaRPr lang="en-GB" dirty="0"/>
          </a:p>
        </p:txBody>
      </p:sp>
      <p:sp>
        <p:nvSpPr>
          <p:cNvPr id="8" name="Equal 7"/>
          <p:cNvSpPr/>
          <p:nvPr/>
        </p:nvSpPr>
        <p:spPr>
          <a:xfrm>
            <a:off x="4117779" y="305911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9" name="Picture 3" descr="C:\Users\Charlotte Henderson\AppData\Local\Microsoft\Windows\Temporary Internet Files\Low\Content.IE5\DF4L8UAN\large_16142_allba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372" y="2408616"/>
            <a:ext cx="2884912" cy="22853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18372" y="4869160"/>
            <a:ext cx="2393988" cy="461665"/>
          </a:xfrm>
          <a:prstGeom prst="rect">
            <a:avLst/>
          </a:prstGeom>
        </p:spPr>
        <p:txBody>
          <a:bodyPr wrap="square">
            <a:spAutoFit/>
          </a:bodyPr>
          <a:lstStyle/>
          <a:p>
            <a:r>
              <a:rPr lang="en-GB" sz="2400" b="1" dirty="0"/>
              <a:t>1 in 6 meals</a:t>
            </a:r>
          </a:p>
        </p:txBody>
      </p:sp>
    </p:spTree>
    <p:extLst>
      <p:ext uri="{BB962C8B-B14F-4D97-AF65-F5344CB8AC3E}">
        <p14:creationId xmlns:p14="http://schemas.microsoft.com/office/powerpoint/2010/main" val="375822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1" y="1996136"/>
            <a:ext cx="6048673" cy="428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The cost of food waste by cost element</a:t>
            </a:r>
            <a:endParaRPr lang="en-GB" dirty="0"/>
          </a:p>
        </p:txBody>
      </p:sp>
      <p:sp>
        <p:nvSpPr>
          <p:cNvPr id="4" name="Title 4"/>
          <p:cNvSpPr txBox="1">
            <a:spLocks/>
          </p:cNvSpPr>
          <p:nvPr/>
        </p:nvSpPr>
        <p:spPr bwMode="auto">
          <a:xfrm>
            <a:off x="251520" y="6124574"/>
            <a:ext cx="889248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endParaRPr lang="en-GB" sz="1600" b="0" kern="0" dirty="0" smtClean="0">
              <a:solidFill>
                <a:srgbClr val="002060"/>
              </a:solidFill>
              <a:latin typeface="+mn-lt"/>
            </a:endParaRPr>
          </a:p>
          <a:p>
            <a:r>
              <a:rPr lang="en-GB" sz="1200" b="0" kern="0" dirty="0" smtClean="0">
                <a:solidFill>
                  <a:srgbClr val="002060"/>
                </a:solidFill>
                <a:latin typeface="+mn-lt"/>
              </a:rPr>
              <a:t>Source</a:t>
            </a:r>
            <a:r>
              <a:rPr lang="en-GB" sz="1200" b="0" kern="0" dirty="0">
                <a:solidFill>
                  <a:srgbClr val="002060"/>
                </a:solidFill>
                <a:latin typeface="+mn-lt"/>
              </a:rPr>
              <a:t>: </a:t>
            </a:r>
            <a:r>
              <a:rPr lang="en-GB" sz="1200" b="0" kern="0" dirty="0" smtClean="0">
                <a:solidFill>
                  <a:srgbClr val="002060"/>
                </a:solidFill>
                <a:latin typeface="+mn-lt"/>
              </a:rPr>
              <a:t>www.wrap.org.uk/content/overview-waste-hospitality-and-food-service-sector</a:t>
            </a:r>
            <a:r>
              <a:rPr lang="en-GB" sz="3200" kern="0" dirty="0" smtClean="0">
                <a:solidFill>
                  <a:srgbClr val="002060"/>
                </a:solidFill>
              </a:rPr>
              <a:t/>
            </a:r>
            <a:br>
              <a:rPr lang="en-GB" sz="3200" kern="0" dirty="0" smtClean="0">
                <a:solidFill>
                  <a:srgbClr val="002060"/>
                </a:solidFill>
              </a:rPr>
            </a:br>
            <a:endParaRPr lang="en-GB" kern="0" dirty="0"/>
          </a:p>
        </p:txBody>
      </p:sp>
    </p:spTree>
    <p:extLst>
      <p:ext uri="{BB962C8B-B14F-4D97-AF65-F5344CB8AC3E}">
        <p14:creationId xmlns:p14="http://schemas.microsoft.com/office/powerpoint/2010/main" val="3442145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food waste arise?</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119" y="2040313"/>
            <a:ext cx="4029714" cy="401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bwMode="auto">
          <a:xfrm>
            <a:off x="251520" y="6124575"/>
            <a:ext cx="83169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endParaRPr lang="en-GB" sz="1600" b="0" kern="0" dirty="0" smtClean="0">
              <a:solidFill>
                <a:srgbClr val="002060"/>
              </a:solidFill>
              <a:latin typeface="+mn-lt"/>
            </a:endParaRPr>
          </a:p>
          <a:p>
            <a:r>
              <a:rPr lang="en-GB" sz="1200" b="0" kern="0" dirty="0" smtClean="0">
                <a:solidFill>
                  <a:srgbClr val="002060"/>
                </a:solidFill>
                <a:latin typeface="+mn-lt"/>
              </a:rPr>
              <a:t>Source</a:t>
            </a:r>
            <a:r>
              <a:rPr lang="en-GB" sz="1200" b="0" kern="0" dirty="0">
                <a:solidFill>
                  <a:srgbClr val="002060"/>
                </a:solidFill>
                <a:latin typeface="+mn-lt"/>
              </a:rPr>
              <a:t>: </a:t>
            </a:r>
            <a:r>
              <a:rPr lang="en-GB" sz="1200" b="0" kern="0" dirty="0" smtClean="0">
                <a:solidFill>
                  <a:srgbClr val="002060"/>
                </a:solidFill>
                <a:latin typeface="+mn-lt"/>
                <a:hlinkClick r:id="rId4"/>
              </a:rPr>
              <a:t>www.wrap.org.uk/content/true-cost-waste-hospitality-and-food-service</a:t>
            </a:r>
            <a:endParaRPr lang="en-GB" sz="1200" b="0" kern="0" dirty="0" smtClean="0">
              <a:solidFill>
                <a:srgbClr val="002060"/>
              </a:solidFill>
              <a:latin typeface="+mn-lt"/>
            </a:endParaRPr>
          </a:p>
          <a:p>
            <a:r>
              <a:rPr lang="en-GB" sz="3200" kern="0" dirty="0" smtClean="0">
                <a:solidFill>
                  <a:srgbClr val="002060"/>
                </a:solidFill>
              </a:rPr>
              <a:t/>
            </a:r>
            <a:br>
              <a:rPr lang="en-GB" sz="3200" kern="0" dirty="0" smtClean="0">
                <a:solidFill>
                  <a:srgbClr val="002060"/>
                </a:solidFill>
              </a:rPr>
            </a:br>
            <a:endParaRPr lang="en-GB" kern="0" dirty="0"/>
          </a:p>
        </p:txBody>
      </p:sp>
    </p:spTree>
    <p:extLst>
      <p:ext uri="{BB962C8B-B14F-4D97-AF65-F5344CB8AC3E}">
        <p14:creationId xmlns:p14="http://schemas.microsoft.com/office/powerpoint/2010/main" val="19895827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rap_PPT_2 4a87942e">
  <a:themeElements>
    <a:clrScheme name="wrap_PPT_2 4a87942e 1">
      <a:dk1>
        <a:srgbClr val="0F2C5C"/>
      </a:dk1>
      <a:lt1>
        <a:srgbClr val="969696"/>
      </a:lt1>
      <a:dk2>
        <a:srgbClr val="0F2C5C"/>
      </a:dk2>
      <a:lt2>
        <a:srgbClr val="A9CEE3"/>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fontScheme name="wrap_PPT_2 4a87942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ap_PPT_2 4a87942e 1">
        <a:dk1>
          <a:srgbClr val="0F2C5C"/>
        </a:dk1>
        <a:lt1>
          <a:srgbClr val="969696"/>
        </a:lt1>
        <a:dk2>
          <a:srgbClr val="0F2C5C"/>
        </a:dk2>
        <a:lt2>
          <a:srgbClr val="A9CEE3"/>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2">
        <a:dk1>
          <a:srgbClr val="0F2C5C"/>
        </a:dk1>
        <a:lt1>
          <a:srgbClr val="969696"/>
        </a:lt1>
        <a:dk2>
          <a:srgbClr val="0F2C5C"/>
        </a:dk2>
        <a:lt2>
          <a:srgbClr val="CED74B"/>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3">
        <a:dk1>
          <a:srgbClr val="0F2C5C"/>
        </a:dk1>
        <a:lt1>
          <a:srgbClr val="969696"/>
        </a:lt1>
        <a:dk2>
          <a:srgbClr val="0F2C5C"/>
        </a:dk2>
        <a:lt2>
          <a:srgbClr val="939A0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4">
        <a:dk1>
          <a:srgbClr val="0F2C5C"/>
        </a:dk1>
        <a:lt1>
          <a:srgbClr val="969696"/>
        </a:lt1>
        <a:dk2>
          <a:srgbClr val="0F2C5C"/>
        </a:dk2>
        <a:lt2>
          <a:srgbClr val="C4B8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5">
        <a:dk1>
          <a:srgbClr val="0F2C5C"/>
        </a:dk1>
        <a:lt1>
          <a:srgbClr val="969696"/>
        </a:lt1>
        <a:dk2>
          <a:srgbClr val="0F2C5C"/>
        </a:dk2>
        <a:lt2>
          <a:srgbClr val="96AB9A"/>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6">
        <a:dk1>
          <a:srgbClr val="0F2C5C"/>
        </a:dk1>
        <a:lt1>
          <a:srgbClr val="969696"/>
        </a:lt1>
        <a:dk2>
          <a:srgbClr val="0F2C5C"/>
        </a:dk2>
        <a:lt2>
          <a:srgbClr val="C7A10E"/>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7">
        <a:dk1>
          <a:srgbClr val="0F2C5C"/>
        </a:dk1>
        <a:lt1>
          <a:srgbClr val="969696"/>
        </a:lt1>
        <a:dk2>
          <a:srgbClr val="0F2C5C"/>
        </a:dk2>
        <a:lt2>
          <a:srgbClr val="5961A9"/>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8">
        <a:dk1>
          <a:srgbClr val="0F2C5C"/>
        </a:dk1>
        <a:lt1>
          <a:srgbClr val="969696"/>
        </a:lt1>
        <a:dk2>
          <a:srgbClr val="0F2C5C"/>
        </a:dk2>
        <a:lt2>
          <a:srgbClr val="C05D00"/>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9">
        <a:dk1>
          <a:srgbClr val="0F2C5C"/>
        </a:dk1>
        <a:lt1>
          <a:srgbClr val="969696"/>
        </a:lt1>
        <a:dk2>
          <a:srgbClr val="0F2C5C"/>
        </a:dk2>
        <a:lt2>
          <a:srgbClr val="9C4E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bjectTaxHTField0 xmlns="ca00e6ad-d122-4de5-9317-50eeb80dfbc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e691e81f-1030-4384-a427-e1017c6624ca</TermId>
        </TermInfo>
      </Terms>
    </SubjectTaxHTField0>
    <TaxCatchAll xmlns="fa175914-b95a-422a-bb16-72005e06ad1f">
      <Value>42</Value>
      <Value>16</Value>
      <Value>13</Value>
    </TaxCatchAll>
    <Type_x0020_of_x0020_ContentTaxHTField0 xmlns="ca00e6ad-d122-4de5-9317-50eeb80dfbca">
      <Terms xmlns="http://schemas.microsoft.com/office/infopath/2007/PartnerControls">
        <TermInfo xmlns="http://schemas.microsoft.com/office/infopath/2007/PartnerControls">
          <TermName xmlns="http://schemas.microsoft.com/office/infopath/2007/PartnerControls">Business plan</TermName>
          <TermId xmlns="http://schemas.microsoft.com/office/infopath/2007/PartnerControls">e9e9bae9-61d8-4d3f-ad12-14c7987afcd2</TermId>
        </TermInfo>
        <TermInfo xmlns="http://schemas.microsoft.com/office/infopath/2007/PartnerControls">
          <TermName xmlns="http://schemas.microsoft.com/office/infopath/2007/PartnerControls">Tools</TermName>
          <TermId xmlns="http://schemas.microsoft.com/office/infopath/2007/PartnerControls">ff0ae925-4df9-49bf-8117-c4a0cc9e91d7</TermId>
        </TermInfo>
      </Terms>
    </Type_x0020_of_x0020_Content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D85DB435AA848A0505A7648690B9A" ma:contentTypeVersion="8" ma:contentTypeDescription="Create a new document." ma:contentTypeScope="" ma:versionID="e39f3b1e5c72e7fad2a762a6e19565b1">
  <xsd:schema xmlns:xsd="http://www.w3.org/2001/XMLSchema" xmlns:xs="http://www.w3.org/2001/XMLSchema" xmlns:p="http://schemas.microsoft.com/office/2006/metadata/properties" xmlns:ns2="ca00e6ad-d122-4de5-9317-50eeb80dfbca" xmlns:ns3="fa175914-b95a-422a-bb16-72005e06ad1f" targetNamespace="http://schemas.microsoft.com/office/2006/metadata/properties" ma:root="true" ma:fieldsID="57dd76478e4d6d7050c012ffb36d16c2" ns2:_="" ns3:_="">
    <xsd:import namespace="ca00e6ad-d122-4de5-9317-50eeb80dfbca"/>
    <xsd:import namespace="fa175914-b95a-422a-bb16-72005e06ad1f"/>
    <xsd:element name="properties">
      <xsd:complexType>
        <xsd:sequence>
          <xsd:element name="documentManagement">
            <xsd:complexType>
              <xsd:all>
                <xsd:element ref="ns2:SubjectTaxHTField0" minOccurs="0"/>
                <xsd:element ref="ns3:TaxCatchAll" minOccurs="0"/>
                <xsd:element ref="ns2:Type_x0020_of_x0020_Content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0e6ad-d122-4de5-9317-50eeb80dfbca" elementFormDefault="qualified">
    <xsd:import namespace="http://schemas.microsoft.com/office/2006/documentManagement/types"/>
    <xsd:import namespace="http://schemas.microsoft.com/office/infopath/2007/PartnerControls"/>
    <xsd:element name="SubjectTaxHTField0" ma:index="9" ma:taxonomy="true" ma:internalName="SubjectTaxHTField0" ma:taxonomyFieldName="Subject" ma:displayName="Subject" ma:default="" ma:fieldId="{f94c3d32-f8b8-4191-a1ba-0544526dadcb}" ma:taxonomyMulti="true" ma:sspId="09258dee-b1a8-4907-beca-835dac43936e" ma:termSetId="8d1782fb-b847-4926-9b3e-c20f27b8153f" ma:anchorId="00000000-0000-0000-0000-000000000000" ma:open="false" ma:isKeyword="false">
      <xsd:complexType>
        <xsd:sequence>
          <xsd:element ref="pc:Terms" minOccurs="0" maxOccurs="1"/>
        </xsd:sequence>
      </xsd:complexType>
    </xsd:element>
    <xsd:element name="Type_x0020_of_x0020_ContentTaxHTField0" ma:index="12" ma:taxonomy="true" ma:internalName="Type_x0020_of_x0020_ContentTaxHTField0" ma:taxonomyFieldName="Type_x0020_of_x0020_Content" ma:displayName="Type of Content" ma:default="" ma:fieldId="{3fd784fc-358a-47e0-9377-1622efde462f}" ma:taxonomyMulti="true" ma:sspId="09258dee-b1a8-4907-beca-835dac43936e" ma:termSetId="3ef2e08d-5703-4e91-8275-5c0cc45d27a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175914-b95a-422a-bb16-72005e06ad1f"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2de4df54-3a05-4694-9946-3039aba7639d}" ma:internalName="TaxCatchAll" ma:showField="CatchAllData" ma:web="fa175914-b95a-422a-bb16-72005e06a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6601F-A0F3-414B-9051-299799AABA68}">
  <ds:schemaRefs>
    <ds:schemaRef ds:uri="http://purl.org/dc/terms/"/>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fa175914-b95a-422a-bb16-72005e06ad1f"/>
    <ds:schemaRef ds:uri="http://purl.org/dc/elements/1.1/"/>
    <ds:schemaRef ds:uri="http://schemas.microsoft.com/office/infopath/2007/PartnerControls"/>
    <ds:schemaRef ds:uri="ca00e6ad-d122-4de5-9317-50eeb80dfbca"/>
  </ds:schemaRefs>
</ds:datastoreItem>
</file>

<file path=customXml/itemProps2.xml><?xml version="1.0" encoding="utf-8"?>
<ds:datastoreItem xmlns:ds="http://schemas.openxmlformats.org/officeDocument/2006/customXml" ds:itemID="{F575D167-62FA-4830-833D-3BEEA62052B0}">
  <ds:schemaRefs>
    <ds:schemaRef ds:uri="http://schemas.microsoft.com/sharepoint/v3/contenttype/forms"/>
  </ds:schemaRefs>
</ds:datastoreItem>
</file>

<file path=customXml/itemProps3.xml><?xml version="1.0" encoding="utf-8"?>
<ds:datastoreItem xmlns:ds="http://schemas.openxmlformats.org/officeDocument/2006/customXml" ds:itemID="{4ED8CE72-50E4-45EF-A62E-E835D4502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0e6ad-d122-4de5-9317-50eeb80dfbca"/>
    <ds:schemaRef ds:uri="fa175914-b95a-422a-bb16-72005e06a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29573</TotalTime>
  <Words>4287</Words>
  <Application>Microsoft Office PowerPoint</Application>
  <PresentationFormat>On-screen Show (4:3)</PresentationFormat>
  <Paragraphs>465</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wrap_PPT_2 4a87942e</vt:lpstr>
      <vt:lpstr>PowerPoint Presentation</vt:lpstr>
      <vt:lpstr>Who this presentation is aimed at</vt:lpstr>
      <vt:lpstr>What we will cover today</vt:lpstr>
      <vt:lpstr>PowerPoint Presentation</vt:lpstr>
      <vt:lpstr>Objectives of this presentation</vt:lpstr>
      <vt:lpstr>PowerPoint Presentation</vt:lpstr>
      <vt:lpstr>Source: www.wrap.org.uk/content/food-waste-hospitality-and-food-service-sector </vt:lpstr>
      <vt:lpstr>The cost of food waste by cost element</vt:lpstr>
      <vt:lpstr>Where does food waste arise?</vt:lpstr>
      <vt:lpstr>Composition of food wasted in the HaFS  </vt:lpstr>
      <vt:lpstr>Health responsibility deal</vt:lpstr>
      <vt:lpstr>Opportunities for waste prevention </vt:lpstr>
      <vt:lpstr>Menu planning can help to prevent waste by:</vt:lpstr>
      <vt:lpstr>Value chain in overview</vt:lpstr>
      <vt:lpstr>Why menu planning is key to waste prevention</vt:lpstr>
      <vt:lpstr>How can menu planning prevent waste?</vt:lpstr>
      <vt:lpstr>SKU impact</vt:lpstr>
      <vt:lpstr>Recipe impact</vt:lpstr>
      <vt:lpstr>More SKUs has a wide impact</vt:lpstr>
      <vt:lpstr>An exemplar</vt:lpstr>
      <vt:lpstr>Another exemplar</vt:lpstr>
      <vt:lpstr>PowerPoint Presentation</vt:lpstr>
      <vt:lpstr>Dynamic menu modelling</vt:lpstr>
      <vt:lpstr>Metrics model</vt:lpstr>
      <vt:lpstr>Example KPIs for dynamic menu modelling</vt:lpstr>
      <vt:lpstr>PowerPoint Presentation</vt:lpstr>
      <vt:lpstr>PowerPoint Presentation</vt:lpstr>
      <vt:lpstr>What does this mean for chefs? </vt:lpstr>
      <vt:lpstr>PowerPoint Presentation</vt:lpstr>
      <vt:lpstr>PowerPoint Presentation</vt:lpstr>
      <vt:lpstr>Top tips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 England New Corporate Powerpoint Template</dc:title>
  <dc:subject>42;#Communications|e691e81f-1030-4384-a427-e1017c6624ca</dc:subject>
  <dc:creator>Vikki Stephens</dc:creator>
  <cp:lastModifiedBy>GRAHAM, Kate</cp:lastModifiedBy>
  <cp:revision>874</cp:revision>
  <cp:lastPrinted>2014-09-02T11:02:51Z</cp:lastPrinted>
  <dcterms:created xsi:type="dcterms:W3CDTF">2011-06-13T11:19:06Z</dcterms:created>
  <dcterms:modified xsi:type="dcterms:W3CDTF">2015-06-22T14:15:39Z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0x010100C92D85DB435AA848A0505A7648690B9A</vt:lpwstr>
  </property>
  <property fmtid="{D5CDD505-2E9C-101B-9397-08002B2CF9AE}" pid="3" name="Type of Content">
    <vt:lpwstr>16;#Business plan|e9e9bae9-61d8-4d3f-ad12-14c7987afcd2;#13;#Tools|ff0ae925-4df9-49bf-8117-c4a0cc9e91d7</vt:lpwstr>
  </property>
</Properties>
</file>