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1" r:id="rId1"/>
  </p:sldMasterIdLst>
  <p:notesMasterIdLst>
    <p:notesMasterId r:id="rId25"/>
  </p:notesMasterIdLst>
  <p:sldIdLst>
    <p:sldId id="257"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1" d="100"/>
          <a:sy n="81" d="100"/>
        </p:scale>
        <p:origin x="120" y="6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ZWS_NAS_01\shares\homedrives\michael%20lenaghan\Projects\packaging\cups\disposable%20cups%20in%20Scotland.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ZWS_NAS_01\shares\homedrives\michael%20lenaghan\Projects\packaging\cups\disposable%20cups%20in%20Scotland.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ZWS_NAS_01\shares\homedrives\michael%20lenaghan\Projects\packaging\cups\disposable%20cups%20in%20Scotland.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ZWS_NAS_01\shares\homedrives\michael%20lenaghan\Projects\packaging\cups\disposable%20cups%20in%20Scotland.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zws_nas_01\shares\HomeDrives\michael%20lenaghan\Projects\packaging\Packaging%20data%20v2.xlsx"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r>
              <a:rPr lang="en-US" sz="1800" b="1" dirty="0"/>
              <a:t>Material Mass </a:t>
            </a:r>
            <a:r>
              <a:rPr lang="en-US" sz="1800" b="1" dirty="0" smtClean="0"/>
              <a:t>(18 grams</a:t>
            </a:r>
            <a:r>
              <a:rPr lang="en-US" sz="1800" b="1" dirty="0"/>
              <a:t>)</a:t>
            </a:r>
          </a:p>
        </c:rich>
      </c:tx>
      <c:layout/>
      <c:overlay val="0"/>
      <c:spPr>
        <a:noFill/>
        <a:ln>
          <a:noFill/>
        </a:ln>
        <a:effectLst/>
      </c:spPr>
      <c:txPr>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Sheet1!$C$44</c:f>
              <c:strCache>
                <c:ptCount val="1"/>
                <c:pt idx="0">
                  <c:v>Weight (grams)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30C1-4A04-A7D6-AF7449B598CB}"/>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30C1-4A04-A7D6-AF7449B598CB}"/>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30C1-4A04-A7D6-AF7449B598CB}"/>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30C1-4A04-A7D6-AF7449B598CB}"/>
              </c:ext>
            </c:extLst>
          </c:dPt>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Sheet1!$B$52:$B$55</c:f>
              <c:strCache>
                <c:ptCount val="4"/>
                <c:pt idx="0">
                  <c:v>Lid</c:v>
                </c:pt>
                <c:pt idx="1">
                  <c:v>Sleeve</c:v>
                </c:pt>
                <c:pt idx="2">
                  <c:v>Cup Body</c:v>
                </c:pt>
                <c:pt idx="3">
                  <c:v>Cup Lining</c:v>
                </c:pt>
              </c:strCache>
            </c:strRef>
          </c:cat>
          <c:val>
            <c:numRef>
              <c:f>Sheet1!$C$52:$C$55</c:f>
              <c:numCache>
                <c:formatCode>0%</c:formatCode>
                <c:ptCount val="4"/>
                <c:pt idx="0">
                  <c:v>0.16574585635359115</c:v>
                </c:pt>
                <c:pt idx="1">
                  <c:v>0.16574585635359115</c:v>
                </c:pt>
                <c:pt idx="2">
                  <c:v>0.66298342541436461</c:v>
                </c:pt>
                <c:pt idx="3">
                  <c:v>5.5248618784530384E-3</c:v>
                </c:pt>
              </c:numCache>
            </c:numRef>
          </c:val>
          <c:extLst>
            <c:ext xmlns:c16="http://schemas.microsoft.com/office/drawing/2014/chart" uri="{C3380CC4-5D6E-409C-BE32-E72D297353CC}">
              <c16:uniqueId val="{00000008-30C1-4A04-A7D6-AF7449B598CB}"/>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r>
              <a:rPr lang="en-US" sz="1800" b="1" dirty="0"/>
              <a:t>Material Impacts </a:t>
            </a:r>
            <a:r>
              <a:rPr lang="en-US" sz="1800" b="1" dirty="0" smtClean="0"/>
              <a:t>(28 gCO2e</a:t>
            </a:r>
            <a:r>
              <a:rPr lang="en-US" sz="1800" b="1" dirty="0"/>
              <a:t>)</a:t>
            </a:r>
          </a:p>
        </c:rich>
      </c:tx>
      <c:layout/>
      <c:overlay val="0"/>
      <c:spPr>
        <a:noFill/>
        <a:ln>
          <a:noFill/>
        </a:ln>
        <a:effectLst/>
      </c:spPr>
      <c:txPr>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Sheet1!$D$44</c:f>
              <c:strCache>
                <c:ptCount val="1"/>
                <c:pt idx="0">
                  <c:v>Carbon Impact (grams)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D79-4932-A072-2F0B53CBA17E}"/>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1D79-4932-A072-2F0B53CBA17E}"/>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1D79-4932-A072-2F0B53CBA17E}"/>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1D79-4932-A072-2F0B53CBA17E}"/>
              </c:ext>
            </c:extLst>
          </c:dPt>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Sheet1!$B$52:$B$55</c:f>
              <c:strCache>
                <c:ptCount val="4"/>
                <c:pt idx="0">
                  <c:v>Lid</c:v>
                </c:pt>
                <c:pt idx="1">
                  <c:v>Sleeve</c:v>
                </c:pt>
                <c:pt idx="2">
                  <c:v>Cup Body</c:v>
                </c:pt>
                <c:pt idx="3">
                  <c:v>Cup Lining</c:v>
                </c:pt>
              </c:strCache>
            </c:strRef>
          </c:cat>
          <c:val>
            <c:numRef>
              <c:f>Sheet1!$D$52:$D$55</c:f>
              <c:numCache>
                <c:formatCode>0%</c:formatCode>
                <c:ptCount val="4"/>
                <c:pt idx="0">
                  <c:v>0.51194980757414055</c:v>
                </c:pt>
                <c:pt idx="1">
                  <c:v>9.5404417709647166E-2</c:v>
                </c:pt>
                <c:pt idx="2">
                  <c:v>0.38161767083858866</c:v>
                </c:pt>
                <c:pt idx="3">
                  <c:v>1.1028103877623621E-2</c:v>
                </c:pt>
              </c:numCache>
            </c:numRef>
          </c:val>
          <c:extLst>
            <c:ext xmlns:c16="http://schemas.microsoft.com/office/drawing/2014/chart" uri="{C3380CC4-5D6E-409C-BE32-E72D297353CC}">
              <c16:uniqueId val="{00000008-1D79-4932-A072-2F0B53CBA17E}"/>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r>
              <a:rPr lang="en-GB" sz="1800" b="1" dirty="0" smtClean="0"/>
              <a:t>Lifecycle Impacts (35gCO2e/DCC)</a:t>
            </a:r>
            <a:endParaRPr lang="en-GB" sz="1800" b="1" dirty="0"/>
          </a:p>
        </c:rich>
      </c:tx>
      <c:layout/>
      <c:overlay val="0"/>
      <c:spPr>
        <a:noFill/>
        <a:ln>
          <a:noFill/>
        </a:ln>
        <a:effectLst/>
      </c:spPr>
      <c:txPr>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Sheet1!$E$70</c:f>
              <c:strCache>
                <c:ptCount val="1"/>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AD65-46F2-89D6-8231121722CB}"/>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AD65-46F2-89D6-8231121722CB}"/>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Sheet1!$B$71:$B$72</c:f>
              <c:strCache>
                <c:ptCount val="2"/>
                <c:pt idx="0">
                  <c:v>Production</c:v>
                </c:pt>
                <c:pt idx="1">
                  <c:v>Waste Management</c:v>
                </c:pt>
              </c:strCache>
            </c:strRef>
          </c:cat>
          <c:val>
            <c:numRef>
              <c:f>Sheet1!$E$71:$E$72</c:f>
              <c:numCache>
                <c:formatCode>0%</c:formatCode>
                <c:ptCount val="2"/>
                <c:pt idx="0">
                  <c:v>0.79826461802882909</c:v>
                </c:pt>
                <c:pt idx="1">
                  <c:v>0.20173538197117094</c:v>
                </c:pt>
              </c:numCache>
            </c:numRef>
          </c:val>
          <c:extLst>
            <c:ext xmlns:c16="http://schemas.microsoft.com/office/drawing/2014/chart" uri="{C3380CC4-5D6E-409C-BE32-E72D297353CC}">
              <c16:uniqueId val="{00000004-AD65-46F2-89D6-8231121722CB}"/>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05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r>
              <a:rPr lang="en-GB" sz="1800" b="1" dirty="0"/>
              <a:t>Waste </a:t>
            </a:r>
            <a:r>
              <a:rPr lang="en-GB" sz="1800" b="1" dirty="0" smtClean="0"/>
              <a:t>Impacts </a:t>
            </a:r>
            <a:r>
              <a:rPr lang="en-GB" sz="1800" b="1" dirty="0"/>
              <a:t>(~7g/DCC)</a:t>
            </a:r>
          </a:p>
        </c:rich>
      </c:tx>
      <c:layout/>
      <c:overlay val="0"/>
      <c:spPr>
        <a:noFill/>
        <a:ln>
          <a:noFill/>
        </a:ln>
        <a:effectLst/>
      </c:spPr>
      <c:txPr>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F2C8-4E55-B44F-05ECB3EEEB26}"/>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F2C8-4E55-B44F-05ECB3EEEB26}"/>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Sheet1!$B$65:$B$66</c:f>
              <c:strCache>
                <c:ptCount val="2"/>
                <c:pt idx="0">
                  <c:v>Paper</c:v>
                </c:pt>
                <c:pt idx="1">
                  <c:v>Plastic</c:v>
                </c:pt>
              </c:strCache>
            </c:strRef>
          </c:cat>
          <c:val>
            <c:numRef>
              <c:f>Sheet1!$H$65:$H$66</c:f>
              <c:numCache>
                <c:formatCode>0%</c:formatCode>
                <c:ptCount val="2"/>
                <c:pt idx="0">
                  <c:v>0.93201217242768464</c:v>
                </c:pt>
                <c:pt idx="1">
                  <c:v>6.7987827572315404E-2</c:v>
                </c:pt>
              </c:numCache>
            </c:numRef>
          </c:val>
          <c:extLst>
            <c:ext xmlns:c16="http://schemas.microsoft.com/office/drawing/2014/chart" uri="{C3380CC4-5D6E-409C-BE32-E72D297353CC}">
              <c16:uniqueId val="{00000004-F2C8-4E55-B44F-05ECB3EEEB26}"/>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05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r>
              <a:rPr lang="en-GB" sz="1800" b="1"/>
              <a:t>Reusable Cup Rates: High Street vs. Workplace</a:t>
            </a:r>
          </a:p>
        </c:rich>
      </c:tx>
      <c:layout/>
      <c:overlay val="0"/>
      <c:spPr>
        <a:noFill/>
        <a:ln>
          <a:noFill/>
        </a:ln>
        <a:effectLst/>
      </c:spPr>
      <c:txPr>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'Charge vs Discount'!$E$52</c:f>
              <c:strCache>
                <c:ptCount val="1"/>
                <c:pt idx="0">
                  <c:v>Discount Value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multiLvlStrRef>
              <c:f>'Charge vs Discount'!$C$53:$D$59</c:f>
              <c:multiLvlStrCache>
                <c:ptCount val="7"/>
                <c:lvl>
                  <c:pt idx="0">
                    <c:v>Starbucks</c:v>
                  </c:pt>
                  <c:pt idx="1">
                    <c:v>Costa</c:v>
                  </c:pt>
                  <c:pt idx="2">
                    <c:v>Org 1</c:v>
                  </c:pt>
                  <c:pt idx="3">
                    <c:v>Org 2</c:v>
                  </c:pt>
                  <c:pt idx="4">
                    <c:v>Org 3</c:v>
                  </c:pt>
                  <c:pt idx="5">
                    <c:v>Org 4</c:v>
                  </c:pt>
                  <c:pt idx="6">
                    <c:v>Org 5</c:v>
                  </c:pt>
                </c:lvl>
                <c:lvl>
                  <c:pt idx="0">
                    <c:v>High Street</c:v>
                  </c:pt>
                  <c:pt idx="2">
                    <c:v>Workplaces</c:v>
                  </c:pt>
                </c:lvl>
              </c:multiLvlStrCache>
            </c:multiLvlStrRef>
          </c:cat>
          <c:val>
            <c:numRef>
              <c:f>'Charge vs Discount'!$E$53:$E$59</c:f>
              <c:numCache>
                <c:formatCode>_("£"* #,##0.00_);_("£"* \(#,##0.00\);_("£"* "-"??_);_(@_)</c:formatCode>
                <c:ptCount val="7"/>
                <c:pt idx="0">
                  <c:v>0.25</c:v>
                </c:pt>
                <c:pt idx="1">
                  <c:v>0.25</c:v>
                </c:pt>
                <c:pt idx="2">
                  <c:v>0.06</c:v>
                </c:pt>
                <c:pt idx="3">
                  <c:v>0.12</c:v>
                </c:pt>
                <c:pt idx="4">
                  <c:v>0.25</c:v>
                </c:pt>
                <c:pt idx="5">
                  <c:v>0.2</c:v>
                </c:pt>
                <c:pt idx="6">
                  <c:v>0.25</c:v>
                </c:pt>
              </c:numCache>
            </c:numRef>
          </c:val>
          <c:extLst>
            <c:ext xmlns:c16="http://schemas.microsoft.com/office/drawing/2014/chart" uri="{C3380CC4-5D6E-409C-BE32-E72D297353CC}">
              <c16:uniqueId val="{00000000-E0D6-4597-BF3B-BB7289151AE4}"/>
            </c:ext>
          </c:extLst>
        </c:ser>
        <c:ser>
          <c:idx val="1"/>
          <c:order val="1"/>
          <c:tx>
            <c:strRef>
              <c:f>'Charge vs Discount'!$F$52</c:f>
              <c:strCache>
                <c:ptCount val="1"/>
                <c:pt idx="0">
                  <c:v>% Savings (Medium Americano)</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multiLvlStrRef>
              <c:f>'Charge vs Discount'!$C$53:$D$59</c:f>
              <c:multiLvlStrCache>
                <c:ptCount val="7"/>
                <c:lvl>
                  <c:pt idx="0">
                    <c:v>Starbucks</c:v>
                  </c:pt>
                  <c:pt idx="1">
                    <c:v>Costa</c:v>
                  </c:pt>
                  <c:pt idx="2">
                    <c:v>Org 1</c:v>
                  </c:pt>
                  <c:pt idx="3">
                    <c:v>Org 2</c:v>
                  </c:pt>
                  <c:pt idx="4">
                    <c:v>Org 3</c:v>
                  </c:pt>
                  <c:pt idx="5">
                    <c:v>Org 4</c:v>
                  </c:pt>
                  <c:pt idx="6">
                    <c:v>Org 5</c:v>
                  </c:pt>
                </c:lvl>
                <c:lvl>
                  <c:pt idx="0">
                    <c:v>High Street</c:v>
                  </c:pt>
                  <c:pt idx="2">
                    <c:v>Workplaces</c:v>
                  </c:pt>
                </c:lvl>
              </c:multiLvlStrCache>
            </c:multiLvlStrRef>
          </c:cat>
          <c:val>
            <c:numRef>
              <c:f>'Charge vs Discount'!$F$53:$F$59</c:f>
              <c:numCache>
                <c:formatCode>0%</c:formatCode>
                <c:ptCount val="7"/>
                <c:pt idx="0">
                  <c:v>0.1</c:v>
                </c:pt>
                <c:pt idx="1">
                  <c:v>0.1</c:v>
                </c:pt>
                <c:pt idx="2">
                  <c:v>0.03</c:v>
                </c:pt>
                <c:pt idx="3">
                  <c:v>0.06</c:v>
                </c:pt>
                <c:pt idx="4">
                  <c:v>0.13</c:v>
                </c:pt>
                <c:pt idx="5">
                  <c:v>0.12</c:v>
                </c:pt>
                <c:pt idx="6">
                  <c:v>0.11</c:v>
                </c:pt>
              </c:numCache>
            </c:numRef>
          </c:val>
          <c:extLst>
            <c:ext xmlns:c16="http://schemas.microsoft.com/office/drawing/2014/chart" uri="{C3380CC4-5D6E-409C-BE32-E72D297353CC}">
              <c16:uniqueId val="{00000001-E0D6-4597-BF3B-BB7289151AE4}"/>
            </c:ext>
          </c:extLst>
        </c:ser>
        <c:ser>
          <c:idx val="2"/>
          <c:order val="2"/>
          <c:tx>
            <c:strRef>
              <c:f>'Charge vs Discount'!$G$52</c:f>
              <c:strCache>
                <c:ptCount val="1"/>
                <c:pt idx="0">
                  <c:v>Reusable Cup Rate</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multiLvlStrRef>
              <c:f>'Charge vs Discount'!$C$53:$D$59</c:f>
              <c:multiLvlStrCache>
                <c:ptCount val="7"/>
                <c:lvl>
                  <c:pt idx="0">
                    <c:v>Starbucks</c:v>
                  </c:pt>
                  <c:pt idx="1">
                    <c:v>Costa</c:v>
                  </c:pt>
                  <c:pt idx="2">
                    <c:v>Org 1</c:v>
                  </c:pt>
                  <c:pt idx="3">
                    <c:v>Org 2</c:v>
                  </c:pt>
                  <c:pt idx="4">
                    <c:v>Org 3</c:v>
                  </c:pt>
                  <c:pt idx="5">
                    <c:v>Org 4</c:v>
                  </c:pt>
                  <c:pt idx="6">
                    <c:v>Org 5</c:v>
                  </c:pt>
                </c:lvl>
                <c:lvl>
                  <c:pt idx="0">
                    <c:v>High Street</c:v>
                  </c:pt>
                  <c:pt idx="2">
                    <c:v>Workplaces</c:v>
                  </c:pt>
                </c:lvl>
              </c:multiLvlStrCache>
            </c:multiLvlStrRef>
          </c:cat>
          <c:val>
            <c:numRef>
              <c:f>'Charge vs Discount'!$G$53:$G$59</c:f>
              <c:numCache>
                <c:formatCode>0%</c:formatCode>
                <c:ptCount val="7"/>
                <c:pt idx="0">
                  <c:v>0.02</c:v>
                </c:pt>
                <c:pt idx="1">
                  <c:v>0.01</c:v>
                </c:pt>
                <c:pt idx="2">
                  <c:v>0.81</c:v>
                </c:pt>
                <c:pt idx="3">
                  <c:v>0.24</c:v>
                </c:pt>
                <c:pt idx="4">
                  <c:v>0.02</c:v>
                </c:pt>
                <c:pt idx="5">
                  <c:v>0.4</c:v>
                </c:pt>
                <c:pt idx="6">
                  <c:v>0.08</c:v>
                </c:pt>
              </c:numCache>
            </c:numRef>
          </c:val>
          <c:extLst>
            <c:ext xmlns:c16="http://schemas.microsoft.com/office/drawing/2014/chart" uri="{C3380CC4-5D6E-409C-BE32-E72D297353CC}">
              <c16:uniqueId val="{00000002-E0D6-4597-BF3B-BB7289151AE4}"/>
            </c:ext>
          </c:extLst>
        </c:ser>
        <c:dLbls>
          <c:dLblPos val="outEnd"/>
          <c:showLegendKey val="0"/>
          <c:showVal val="1"/>
          <c:showCatName val="0"/>
          <c:showSerName val="0"/>
          <c:showPercent val="0"/>
          <c:showBubbleSize val="0"/>
        </c:dLbls>
        <c:gapWidth val="219"/>
        <c:overlap val="-27"/>
        <c:axId val="181436664"/>
        <c:axId val="181437056"/>
      </c:barChart>
      <c:catAx>
        <c:axId val="1814366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crossAx val="181437056"/>
        <c:crosses val="autoZero"/>
        <c:auto val="1"/>
        <c:lblAlgn val="ctr"/>
        <c:lblOffset val="100"/>
        <c:noMultiLvlLbl val="0"/>
      </c:catAx>
      <c:valAx>
        <c:axId val="181437056"/>
        <c:scaling>
          <c:orientation val="minMax"/>
        </c:scaling>
        <c:delete val="1"/>
        <c:axPos val="l"/>
        <c:numFmt formatCode="_(&quot;£&quot;* #,##0.00_);_(&quot;£&quot;* \(#,##0.00\);_(&quot;£&quot;* &quot;-&quot;??_);_(@_)" sourceLinked="1"/>
        <c:majorTickMark val="none"/>
        <c:minorTickMark val="none"/>
        <c:tickLblPos val="nextTo"/>
        <c:crossAx val="18143666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6C2D13-DC94-41E2-AEC0-E272E9FD91D1}" type="datetimeFigureOut">
              <a:rPr lang="en-GB" smtClean="0"/>
              <a:t>29/11/2017</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828103-5358-4BBA-AA80-05B68C9775CD}" type="slidenum">
              <a:rPr lang="en-GB" smtClean="0"/>
              <a:t>‹#›</a:t>
            </a:fld>
            <a:endParaRPr lang="en-GB"/>
          </a:p>
        </p:txBody>
      </p:sp>
    </p:spTree>
    <p:extLst>
      <p:ext uri="{BB962C8B-B14F-4D97-AF65-F5344CB8AC3E}">
        <p14:creationId xmlns:p14="http://schemas.microsoft.com/office/powerpoint/2010/main" val="1397125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smtClean="0">
                <a:ea typeface="ＭＳ Ｐゴシック" panose="020B0600070205080204" pitchFamily="34" charset="-128"/>
              </a:rPr>
              <a:t>Zero Waste Scotland Title Slide – standard version</a:t>
            </a:r>
            <a:endParaRPr lang="en-US" altLang="en-US" smtClean="0">
              <a:ea typeface="ＭＳ Ｐゴシック" panose="020B0600070205080204" pitchFamily="34" charset="-128"/>
            </a:endParaRPr>
          </a:p>
        </p:txBody>
      </p:sp>
      <p:sp>
        <p:nvSpPr>
          <p:cNvPr id="1126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90ABEDB2-1FAF-41CA-8858-05AE899EA018}" type="slidenum">
              <a:rPr lang="en-US" altLang="en-US" smtClean="0"/>
              <a:pPr>
                <a:spcBef>
                  <a:spcPct val="0"/>
                </a:spcBef>
              </a:pPr>
              <a:t>1</a:t>
            </a:fld>
            <a:endParaRPr lang="en-US" altLang="en-US" smtClean="0"/>
          </a:p>
        </p:txBody>
      </p:sp>
    </p:spTree>
    <p:extLst>
      <p:ext uri="{BB962C8B-B14F-4D97-AF65-F5344CB8AC3E}">
        <p14:creationId xmlns:p14="http://schemas.microsoft.com/office/powerpoint/2010/main" val="1980425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dirty="0" smtClean="0">
                <a:ea typeface="ＭＳ Ｐゴシック" panose="020B0600070205080204" pitchFamily="34" charset="-128"/>
              </a:rPr>
              <a:t>Display quote slide – corporate blue.</a:t>
            </a:r>
            <a:endParaRPr lang="en-US" altLang="en-US" dirty="0" smtClean="0">
              <a:ea typeface="ＭＳ Ｐゴシック" panose="020B0600070205080204" pitchFamily="34" charset="-128"/>
            </a:endParaRPr>
          </a:p>
          <a:p>
            <a:pPr eaLnBrk="1" hangingPunct="1">
              <a:spcBef>
                <a:spcPct val="0"/>
              </a:spcBef>
            </a:pPr>
            <a:endParaRPr lang="en-US" altLang="en-US" dirty="0" smtClean="0">
              <a:ea typeface="ＭＳ Ｐゴシック" panose="020B0600070205080204" pitchFamily="34" charset="-128"/>
            </a:endParaRPr>
          </a:p>
        </p:txBody>
      </p:sp>
      <p:sp>
        <p:nvSpPr>
          <p:cNvPr id="3379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CC8CA883-F33D-4BEB-A3B0-C5177765058F}" type="slidenum">
              <a:rPr lang="en-US" altLang="en-US" smtClean="0"/>
              <a:pPr>
                <a:spcBef>
                  <a:spcPct val="0"/>
                </a:spcBef>
              </a:pPr>
              <a:t>10</a:t>
            </a:fld>
            <a:endParaRPr lang="en-US" altLang="en-US" smtClean="0"/>
          </a:p>
        </p:txBody>
      </p:sp>
    </p:spTree>
    <p:extLst>
      <p:ext uri="{BB962C8B-B14F-4D97-AF65-F5344CB8AC3E}">
        <p14:creationId xmlns:p14="http://schemas.microsoft.com/office/powerpoint/2010/main" val="21524142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ea typeface="ＭＳ Ｐゴシック" panose="020B0600070205080204" pitchFamily="34" charset="-128"/>
            </a:endParaRPr>
          </a:p>
        </p:txBody>
      </p:sp>
      <p:sp>
        <p:nvSpPr>
          <p:cNvPr id="2765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F9939F5D-A493-437A-9A2B-CC318849C53E}" type="slidenum">
              <a:rPr lang="en-US" altLang="en-US" smtClean="0"/>
              <a:pPr>
                <a:spcBef>
                  <a:spcPct val="0"/>
                </a:spcBef>
              </a:pPr>
              <a:t>11</a:t>
            </a:fld>
            <a:endParaRPr lang="en-US" altLang="en-US" smtClean="0"/>
          </a:p>
        </p:txBody>
      </p:sp>
    </p:spTree>
    <p:extLst>
      <p:ext uri="{BB962C8B-B14F-4D97-AF65-F5344CB8AC3E}">
        <p14:creationId xmlns:p14="http://schemas.microsoft.com/office/powerpoint/2010/main" val="17401073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ea typeface="ＭＳ Ｐゴシック" panose="020B0600070205080204" pitchFamily="34" charset="-128"/>
            </a:endParaRPr>
          </a:p>
        </p:txBody>
      </p:sp>
      <p:sp>
        <p:nvSpPr>
          <p:cNvPr id="2765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F9939F5D-A493-437A-9A2B-CC318849C53E}" type="slidenum">
              <a:rPr lang="en-US" altLang="en-US" smtClean="0"/>
              <a:pPr>
                <a:spcBef>
                  <a:spcPct val="0"/>
                </a:spcBef>
              </a:pPr>
              <a:t>12</a:t>
            </a:fld>
            <a:endParaRPr lang="en-US" altLang="en-US" smtClean="0"/>
          </a:p>
        </p:txBody>
      </p:sp>
    </p:spTree>
    <p:extLst>
      <p:ext uri="{BB962C8B-B14F-4D97-AF65-F5344CB8AC3E}">
        <p14:creationId xmlns:p14="http://schemas.microsoft.com/office/powerpoint/2010/main" val="1607930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ea typeface="ＭＳ Ｐゴシック" panose="020B0600070205080204" pitchFamily="34" charset="-128"/>
            </a:endParaRPr>
          </a:p>
        </p:txBody>
      </p:sp>
      <p:sp>
        <p:nvSpPr>
          <p:cNvPr id="2765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F9939F5D-A493-437A-9A2B-CC318849C53E}" type="slidenum">
              <a:rPr lang="en-US" altLang="en-US" smtClean="0"/>
              <a:pPr>
                <a:spcBef>
                  <a:spcPct val="0"/>
                </a:spcBef>
              </a:pPr>
              <a:t>13</a:t>
            </a:fld>
            <a:endParaRPr lang="en-US" altLang="en-US" smtClean="0"/>
          </a:p>
        </p:txBody>
      </p:sp>
    </p:spTree>
    <p:extLst>
      <p:ext uri="{BB962C8B-B14F-4D97-AF65-F5344CB8AC3E}">
        <p14:creationId xmlns:p14="http://schemas.microsoft.com/office/powerpoint/2010/main" val="3849813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ea typeface="ＭＳ Ｐゴシック" panose="020B0600070205080204" pitchFamily="34" charset="-128"/>
            </a:endParaRPr>
          </a:p>
        </p:txBody>
      </p:sp>
      <p:sp>
        <p:nvSpPr>
          <p:cNvPr id="2765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F9939F5D-A493-437A-9A2B-CC318849C53E}" type="slidenum">
              <a:rPr lang="en-US" altLang="en-US" smtClean="0"/>
              <a:pPr>
                <a:spcBef>
                  <a:spcPct val="0"/>
                </a:spcBef>
              </a:pPr>
              <a:t>14</a:t>
            </a:fld>
            <a:endParaRPr lang="en-US" altLang="en-US" smtClean="0"/>
          </a:p>
        </p:txBody>
      </p:sp>
    </p:spTree>
    <p:extLst>
      <p:ext uri="{BB962C8B-B14F-4D97-AF65-F5344CB8AC3E}">
        <p14:creationId xmlns:p14="http://schemas.microsoft.com/office/powerpoint/2010/main" val="6815197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ea typeface="ＭＳ Ｐゴシック" panose="020B0600070205080204" pitchFamily="34" charset="-128"/>
            </a:endParaRPr>
          </a:p>
        </p:txBody>
      </p:sp>
      <p:sp>
        <p:nvSpPr>
          <p:cNvPr id="2765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F9939F5D-A493-437A-9A2B-CC318849C53E}" type="slidenum">
              <a:rPr lang="en-US" altLang="en-US" smtClean="0"/>
              <a:pPr>
                <a:spcBef>
                  <a:spcPct val="0"/>
                </a:spcBef>
              </a:pPr>
              <a:t>15</a:t>
            </a:fld>
            <a:endParaRPr lang="en-US" altLang="en-US" smtClean="0"/>
          </a:p>
        </p:txBody>
      </p:sp>
    </p:spTree>
    <p:extLst>
      <p:ext uri="{BB962C8B-B14F-4D97-AF65-F5344CB8AC3E}">
        <p14:creationId xmlns:p14="http://schemas.microsoft.com/office/powerpoint/2010/main" val="40385406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ea typeface="ＭＳ Ｐゴシック" panose="020B0600070205080204" pitchFamily="34" charset="-128"/>
              </a:rPr>
              <a:t>Refill It! – cups cost 1.50 euro, 11 participating</a:t>
            </a:r>
            <a:r>
              <a:rPr lang="en-US" altLang="en-US" baseline="0" dirty="0" smtClean="0">
                <a:ea typeface="ＭＳ Ｐゴシック" panose="020B0600070205080204" pitchFamily="34" charset="-128"/>
              </a:rPr>
              <a:t> retailers, customers can buy and keep their own lid which fits on to each new cup.</a:t>
            </a:r>
          </a:p>
          <a:p>
            <a:pPr eaLnBrk="1" hangingPunct="1">
              <a:spcBef>
                <a:spcPct val="0"/>
              </a:spcBef>
            </a:pPr>
            <a:r>
              <a:rPr lang="en-US" altLang="en-US" baseline="0" dirty="0" smtClean="0">
                <a:ea typeface="ＭＳ Ｐゴシック" panose="020B0600070205080204" pitchFamily="34" charset="-128"/>
              </a:rPr>
              <a:t>Cup Club – for profit business, uses chips in cups to track their location and movement.  Interesting business model and privacy implications.</a:t>
            </a:r>
          </a:p>
          <a:p>
            <a:pPr eaLnBrk="1" hangingPunct="1">
              <a:spcBef>
                <a:spcPct val="0"/>
              </a:spcBef>
            </a:pPr>
            <a:endParaRPr lang="en-US" altLang="en-US" baseline="0" dirty="0" smtClean="0">
              <a:ea typeface="ＭＳ Ｐゴシック" panose="020B0600070205080204" pitchFamily="34" charset="-128"/>
            </a:endParaRPr>
          </a:p>
          <a:p>
            <a:pPr eaLnBrk="1" hangingPunct="1">
              <a:spcBef>
                <a:spcPct val="0"/>
              </a:spcBef>
            </a:pPr>
            <a:r>
              <a:rPr lang="en-US" altLang="en-US" b="1" baseline="0" dirty="0" smtClean="0">
                <a:ea typeface="ＭＳ Ｐゴシック" panose="020B0600070205080204" pitchFamily="34" charset="-128"/>
              </a:rPr>
              <a:t>So we can increase reuse at workplaces by improving convenience.  We can apply the same concept to the high street by creating deposit systems, though admittedly, these require considerable collaboration and change to the status quo.  Is there anything easier that we can do?  Yes.</a:t>
            </a:r>
            <a:endParaRPr lang="en-US" altLang="en-US" b="1" dirty="0" smtClean="0">
              <a:ea typeface="ＭＳ Ｐゴシック" panose="020B0600070205080204" pitchFamily="34" charset="-128"/>
            </a:endParaRPr>
          </a:p>
        </p:txBody>
      </p:sp>
      <p:sp>
        <p:nvSpPr>
          <p:cNvPr id="2765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F9939F5D-A493-437A-9A2B-CC318849C53E}" type="slidenum">
              <a:rPr lang="en-US" altLang="en-US" smtClean="0"/>
              <a:pPr>
                <a:spcBef>
                  <a:spcPct val="0"/>
                </a:spcBef>
              </a:pPr>
              <a:t>16</a:t>
            </a:fld>
            <a:endParaRPr lang="en-US" altLang="en-US" smtClean="0"/>
          </a:p>
        </p:txBody>
      </p:sp>
    </p:spTree>
    <p:extLst>
      <p:ext uri="{BB962C8B-B14F-4D97-AF65-F5344CB8AC3E}">
        <p14:creationId xmlns:p14="http://schemas.microsoft.com/office/powerpoint/2010/main" val="9191069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b="1" dirty="0" smtClean="0">
              <a:ea typeface="ＭＳ Ｐゴシック" panose="020B0600070205080204" pitchFamily="34" charset="-128"/>
            </a:endParaRPr>
          </a:p>
        </p:txBody>
      </p:sp>
      <p:sp>
        <p:nvSpPr>
          <p:cNvPr id="2765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F9939F5D-A493-437A-9A2B-CC318849C53E}" type="slidenum">
              <a:rPr lang="en-US" altLang="en-US" smtClean="0"/>
              <a:pPr>
                <a:spcBef>
                  <a:spcPct val="0"/>
                </a:spcBef>
              </a:pPr>
              <a:t>17</a:t>
            </a:fld>
            <a:endParaRPr lang="en-US" altLang="en-US" smtClean="0"/>
          </a:p>
        </p:txBody>
      </p:sp>
    </p:spTree>
    <p:extLst>
      <p:ext uri="{BB962C8B-B14F-4D97-AF65-F5344CB8AC3E}">
        <p14:creationId xmlns:p14="http://schemas.microsoft.com/office/powerpoint/2010/main" val="21133508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b="1" dirty="0" smtClean="0">
              <a:ea typeface="ＭＳ Ｐゴシック" panose="020B0600070205080204" pitchFamily="34" charset="-128"/>
            </a:endParaRPr>
          </a:p>
        </p:txBody>
      </p:sp>
      <p:sp>
        <p:nvSpPr>
          <p:cNvPr id="2765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F9939F5D-A493-437A-9A2B-CC318849C53E}" type="slidenum">
              <a:rPr lang="en-US" altLang="en-US" smtClean="0"/>
              <a:pPr>
                <a:spcBef>
                  <a:spcPct val="0"/>
                </a:spcBef>
              </a:pPr>
              <a:t>18</a:t>
            </a:fld>
            <a:endParaRPr lang="en-US" altLang="en-US" smtClean="0"/>
          </a:p>
        </p:txBody>
      </p:sp>
    </p:spTree>
    <p:extLst>
      <p:ext uri="{BB962C8B-B14F-4D97-AF65-F5344CB8AC3E}">
        <p14:creationId xmlns:p14="http://schemas.microsoft.com/office/powerpoint/2010/main" val="34488998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b="1" dirty="0" smtClean="0">
              <a:ea typeface="ＭＳ Ｐゴシック" panose="020B0600070205080204" pitchFamily="34" charset="-128"/>
            </a:endParaRPr>
          </a:p>
        </p:txBody>
      </p:sp>
      <p:sp>
        <p:nvSpPr>
          <p:cNvPr id="2765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F9939F5D-A493-437A-9A2B-CC318849C53E}" type="slidenum">
              <a:rPr lang="en-US" altLang="en-US" smtClean="0"/>
              <a:pPr>
                <a:spcBef>
                  <a:spcPct val="0"/>
                </a:spcBef>
              </a:pPr>
              <a:t>19</a:t>
            </a:fld>
            <a:endParaRPr lang="en-US" altLang="en-US" smtClean="0"/>
          </a:p>
        </p:txBody>
      </p:sp>
    </p:spTree>
    <p:extLst>
      <p:ext uri="{BB962C8B-B14F-4D97-AF65-F5344CB8AC3E}">
        <p14:creationId xmlns:p14="http://schemas.microsoft.com/office/powerpoint/2010/main" val="11904186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smtClean="0">
                <a:ea typeface="ＭＳ Ｐゴシック" panose="020B0600070205080204" pitchFamily="34" charset="-128"/>
              </a:rPr>
              <a:t>Zero Waste Scotland body text slide. </a:t>
            </a:r>
            <a:endParaRPr lang="en-US" altLang="en-US" smtClean="0">
              <a:ea typeface="ＭＳ Ｐゴシック" panose="020B0600070205080204" pitchFamily="34" charset="-128"/>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49D6EE85-55C6-4BB0-8EE3-C0DF2A82CB48}" type="slidenum">
              <a:rPr lang="en-US" altLang="en-US" smtClean="0"/>
              <a:pPr>
                <a:spcBef>
                  <a:spcPct val="0"/>
                </a:spcBef>
              </a:pPr>
              <a:t>2</a:t>
            </a:fld>
            <a:endParaRPr lang="en-US" altLang="en-US" smtClean="0"/>
          </a:p>
        </p:txBody>
      </p:sp>
    </p:spTree>
    <p:extLst>
      <p:ext uri="{BB962C8B-B14F-4D97-AF65-F5344CB8AC3E}">
        <p14:creationId xmlns:p14="http://schemas.microsoft.com/office/powerpoint/2010/main" val="40706020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b="1" dirty="0" smtClean="0">
              <a:ea typeface="ＭＳ Ｐゴシック" panose="020B0600070205080204" pitchFamily="34" charset="-128"/>
            </a:endParaRPr>
          </a:p>
        </p:txBody>
      </p:sp>
      <p:sp>
        <p:nvSpPr>
          <p:cNvPr id="2765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F9939F5D-A493-437A-9A2B-CC318849C53E}" type="slidenum">
              <a:rPr lang="en-US" altLang="en-US" smtClean="0"/>
              <a:pPr>
                <a:spcBef>
                  <a:spcPct val="0"/>
                </a:spcBef>
              </a:pPr>
              <a:t>20</a:t>
            </a:fld>
            <a:endParaRPr lang="en-US" altLang="en-US" smtClean="0"/>
          </a:p>
        </p:txBody>
      </p:sp>
    </p:spTree>
    <p:extLst>
      <p:ext uri="{BB962C8B-B14F-4D97-AF65-F5344CB8AC3E}">
        <p14:creationId xmlns:p14="http://schemas.microsoft.com/office/powerpoint/2010/main" val="15852623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b="1" dirty="0" smtClean="0">
              <a:ea typeface="ＭＳ Ｐゴシック" panose="020B0600070205080204" pitchFamily="34" charset="-128"/>
            </a:endParaRPr>
          </a:p>
        </p:txBody>
      </p:sp>
      <p:sp>
        <p:nvSpPr>
          <p:cNvPr id="2765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F9939F5D-A493-437A-9A2B-CC318849C53E}" type="slidenum">
              <a:rPr lang="en-US" altLang="en-US" smtClean="0"/>
              <a:pPr>
                <a:spcBef>
                  <a:spcPct val="0"/>
                </a:spcBef>
              </a:pPr>
              <a:t>21</a:t>
            </a:fld>
            <a:endParaRPr lang="en-US" altLang="en-US" smtClean="0"/>
          </a:p>
        </p:txBody>
      </p:sp>
    </p:spTree>
    <p:extLst>
      <p:ext uri="{BB962C8B-B14F-4D97-AF65-F5344CB8AC3E}">
        <p14:creationId xmlns:p14="http://schemas.microsoft.com/office/powerpoint/2010/main" val="32797115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b="1" dirty="0" smtClean="0">
              <a:ea typeface="ＭＳ Ｐゴシック" panose="020B0600070205080204" pitchFamily="34" charset="-128"/>
            </a:endParaRPr>
          </a:p>
        </p:txBody>
      </p:sp>
      <p:sp>
        <p:nvSpPr>
          <p:cNvPr id="2765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F9939F5D-A493-437A-9A2B-CC318849C53E}" type="slidenum">
              <a:rPr lang="en-US" altLang="en-US" smtClean="0"/>
              <a:pPr>
                <a:spcBef>
                  <a:spcPct val="0"/>
                </a:spcBef>
              </a:pPr>
              <a:t>22</a:t>
            </a:fld>
            <a:endParaRPr lang="en-US" altLang="en-US" smtClean="0"/>
          </a:p>
        </p:txBody>
      </p:sp>
    </p:spTree>
    <p:extLst>
      <p:ext uri="{BB962C8B-B14F-4D97-AF65-F5344CB8AC3E}">
        <p14:creationId xmlns:p14="http://schemas.microsoft.com/office/powerpoint/2010/main" val="34444917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smtClean="0">
                <a:ea typeface="ＭＳ Ｐゴシック" panose="020B0600070205080204" pitchFamily="34" charset="-128"/>
              </a:rPr>
              <a:t>Portrait image option. Images should bleed off the right side of the page and at the bottom.</a:t>
            </a:r>
          </a:p>
        </p:txBody>
      </p:sp>
      <p:sp>
        <p:nvSpPr>
          <p:cNvPr id="2560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41277E7B-47D0-4CF3-A90C-64C669AD876B}" type="slidenum">
              <a:rPr lang="en-US" altLang="en-US" smtClean="0"/>
              <a:pPr>
                <a:spcBef>
                  <a:spcPct val="0"/>
                </a:spcBef>
              </a:pPr>
              <a:t>3</a:t>
            </a:fld>
            <a:endParaRPr lang="en-US" altLang="en-US" smtClean="0"/>
          </a:p>
        </p:txBody>
      </p:sp>
    </p:spTree>
    <p:extLst>
      <p:ext uri="{BB962C8B-B14F-4D97-AF65-F5344CB8AC3E}">
        <p14:creationId xmlns:p14="http://schemas.microsoft.com/office/powerpoint/2010/main" val="26757938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smtClean="0">
                <a:ea typeface="ＭＳ Ｐゴシック" panose="020B0600070205080204" pitchFamily="34" charset="-128"/>
              </a:rPr>
              <a:t>Portrait image option. Images should bleed off the right side of the page and at the bottom.</a:t>
            </a:r>
          </a:p>
        </p:txBody>
      </p:sp>
      <p:sp>
        <p:nvSpPr>
          <p:cNvPr id="2560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41277E7B-47D0-4CF3-A90C-64C669AD876B}" type="slidenum">
              <a:rPr lang="en-US" altLang="en-US" smtClean="0"/>
              <a:pPr>
                <a:spcBef>
                  <a:spcPct val="0"/>
                </a:spcBef>
              </a:pPr>
              <a:t>4</a:t>
            </a:fld>
            <a:endParaRPr lang="en-US" altLang="en-US" smtClean="0"/>
          </a:p>
        </p:txBody>
      </p:sp>
    </p:spTree>
    <p:extLst>
      <p:ext uri="{BB962C8B-B14F-4D97-AF65-F5344CB8AC3E}">
        <p14:creationId xmlns:p14="http://schemas.microsoft.com/office/powerpoint/2010/main" val="8540625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dirty="0" smtClean="0">
                <a:ea typeface="ＭＳ Ｐゴシック" panose="020B0600070205080204" pitchFamily="34" charset="-128"/>
              </a:rPr>
              <a:t>~1% the carbon footprint of Tonga… in coffee cups. </a:t>
            </a:r>
            <a:endParaRPr lang="en-US" altLang="en-US" dirty="0" smtClean="0">
              <a:ea typeface="ＭＳ Ｐゴシック" panose="020B0600070205080204" pitchFamily="34" charset="-128"/>
            </a:endParaRPr>
          </a:p>
          <a:p>
            <a:pPr eaLnBrk="1" hangingPunct="1">
              <a:spcBef>
                <a:spcPct val="0"/>
              </a:spcBef>
            </a:pPr>
            <a:endParaRPr lang="en-US" altLang="en-US" dirty="0" smtClean="0">
              <a:ea typeface="ＭＳ Ｐゴシック" panose="020B0600070205080204" pitchFamily="34" charset="-128"/>
            </a:endParaRPr>
          </a:p>
        </p:txBody>
      </p:sp>
      <p:sp>
        <p:nvSpPr>
          <p:cNvPr id="2765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F9939F5D-A493-437A-9A2B-CC318849C53E}" type="slidenum">
              <a:rPr lang="en-US" altLang="en-US" smtClean="0"/>
              <a:pPr>
                <a:spcBef>
                  <a:spcPct val="0"/>
                </a:spcBef>
              </a:pPr>
              <a:t>5</a:t>
            </a:fld>
            <a:endParaRPr lang="en-US" altLang="en-US" smtClean="0"/>
          </a:p>
        </p:txBody>
      </p:sp>
    </p:spTree>
    <p:extLst>
      <p:ext uri="{BB962C8B-B14F-4D97-AF65-F5344CB8AC3E}">
        <p14:creationId xmlns:p14="http://schemas.microsoft.com/office/powerpoint/2010/main" val="9342351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ea typeface="ＭＳ Ｐゴシック" panose="020B0600070205080204" pitchFamily="34" charset="-128"/>
            </a:endParaRPr>
          </a:p>
        </p:txBody>
      </p:sp>
      <p:sp>
        <p:nvSpPr>
          <p:cNvPr id="2765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F9939F5D-A493-437A-9A2B-CC318849C53E}" type="slidenum">
              <a:rPr lang="en-US" altLang="en-US" smtClean="0"/>
              <a:pPr>
                <a:spcBef>
                  <a:spcPct val="0"/>
                </a:spcBef>
              </a:pPr>
              <a:t>6</a:t>
            </a:fld>
            <a:endParaRPr lang="en-US" altLang="en-US" smtClean="0"/>
          </a:p>
        </p:txBody>
      </p:sp>
    </p:spTree>
    <p:extLst>
      <p:ext uri="{BB962C8B-B14F-4D97-AF65-F5344CB8AC3E}">
        <p14:creationId xmlns:p14="http://schemas.microsoft.com/office/powerpoint/2010/main" val="9087503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ea typeface="ＭＳ Ｐゴシック" panose="020B0600070205080204" pitchFamily="34" charset="-128"/>
            </a:endParaRPr>
          </a:p>
        </p:txBody>
      </p:sp>
      <p:sp>
        <p:nvSpPr>
          <p:cNvPr id="2765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F9939F5D-A493-437A-9A2B-CC318849C53E}" type="slidenum">
              <a:rPr lang="en-US" altLang="en-US" smtClean="0"/>
              <a:pPr>
                <a:spcBef>
                  <a:spcPct val="0"/>
                </a:spcBef>
              </a:pPr>
              <a:t>7</a:t>
            </a:fld>
            <a:endParaRPr lang="en-US" altLang="en-US" smtClean="0"/>
          </a:p>
        </p:txBody>
      </p:sp>
    </p:spTree>
    <p:extLst>
      <p:ext uri="{BB962C8B-B14F-4D97-AF65-F5344CB8AC3E}">
        <p14:creationId xmlns:p14="http://schemas.microsoft.com/office/powerpoint/2010/main" val="9518582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smtClean="0">
                <a:ea typeface="ＭＳ Ｐゴシック" panose="020B0600070205080204" pitchFamily="34" charset="-128"/>
              </a:rPr>
              <a:t>Portrait image option. Images should bleed off the right side of the page and at the bottom.</a:t>
            </a:r>
          </a:p>
        </p:txBody>
      </p:sp>
      <p:sp>
        <p:nvSpPr>
          <p:cNvPr id="2560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41277E7B-47D0-4CF3-A90C-64C669AD876B}" type="slidenum">
              <a:rPr lang="en-US" altLang="en-US" smtClean="0"/>
              <a:pPr>
                <a:spcBef>
                  <a:spcPct val="0"/>
                </a:spcBef>
              </a:pPr>
              <a:t>8</a:t>
            </a:fld>
            <a:endParaRPr lang="en-US" altLang="en-US" smtClean="0"/>
          </a:p>
        </p:txBody>
      </p:sp>
    </p:spTree>
    <p:extLst>
      <p:ext uri="{BB962C8B-B14F-4D97-AF65-F5344CB8AC3E}">
        <p14:creationId xmlns:p14="http://schemas.microsoft.com/office/powerpoint/2010/main" val="42560575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ea typeface="ＭＳ Ｐゴシック" panose="020B0600070205080204" pitchFamily="34" charset="-128"/>
            </a:endParaRPr>
          </a:p>
        </p:txBody>
      </p:sp>
      <p:sp>
        <p:nvSpPr>
          <p:cNvPr id="2765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F9939F5D-A493-437A-9A2B-CC318849C53E}" type="slidenum">
              <a:rPr lang="en-US" altLang="en-US" smtClean="0"/>
              <a:pPr>
                <a:spcBef>
                  <a:spcPct val="0"/>
                </a:spcBef>
              </a:pPr>
              <a:t>9</a:t>
            </a:fld>
            <a:endParaRPr lang="en-US" altLang="en-US" smtClean="0"/>
          </a:p>
        </p:txBody>
      </p:sp>
    </p:spTree>
    <p:extLst>
      <p:ext uri="{BB962C8B-B14F-4D97-AF65-F5344CB8AC3E}">
        <p14:creationId xmlns:p14="http://schemas.microsoft.com/office/powerpoint/2010/main" val="324771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0EC7BAAB-8378-4BD8-9953-38B732F47C6B}" type="datetimeFigureOut">
              <a:rPr lang="en-GB" smtClean="0"/>
              <a:t>29/11/2017</a:t>
            </a:fld>
            <a:endParaRPr lang="en-GB"/>
          </a:p>
        </p:txBody>
      </p:sp>
      <p:sp>
        <p:nvSpPr>
          <p:cNvPr id="5" name="Footer Placeholder 4"/>
          <p:cNvSpPr>
            <a:spLocks noGrp="1"/>
          </p:cNvSpPr>
          <p:nvPr>
            <p:ph type="ftr" sz="quarter" idx="11"/>
          </p:nvPr>
        </p:nvSpPr>
        <p:spPr>
          <a:xfrm>
            <a:off x="2692397" y="5037663"/>
            <a:ext cx="5214635" cy="279400"/>
          </a:xfrm>
        </p:spPr>
        <p:txBody>
          <a:bodyPr/>
          <a:lstStyle/>
          <a:p>
            <a:endParaRPr lang="en-GB"/>
          </a:p>
        </p:txBody>
      </p:sp>
      <p:sp>
        <p:nvSpPr>
          <p:cNvPr id="6" name="Slide Number Placeholder 5"/>
          <p:cNvSpPr>
            <a:spLocks noGrp="1"/>
          </p:cNvSpPr>
          <p:nvPr>
            <p:ph type="sldNum" sz="quarter" idx="12"/>
          </p:nvPr>
        </p:nvSpPr>
        <p:spPr>
          <a:xfrm>
            <a:off x="8956900" y="5037663"/>
            <a:ext cx="551167" cy="279400"/>
          </a:xfrm>
        </p:spPr>
        <p:txBody>
          <a:bodyPr/>
          <a:lstStyle/>
          <a:p>
            <a:fld id="{FAD59D04-364F-441F-B838-65774BD00066}" type="slidenum">
              <a:rPr lang="en-GB" smtClean="0"/>
              <a:t>‹#›</a:t>
            </a:fld>
            <a:endParaRPr lang="en-GB"/>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76662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C7BAAB-8378-4BD8-9953-38B732F47C6B}" type="datetimeFigureOut">
              <a:rPr lang="en-GB" smtClean="0"/>
              <a:t>29/11/2017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AD59D04-364F-441F-B838-65774BD00066}" type="slidenum">
              <a:rPr lang="en-GB" smtClean="0"/>
              <a:t>‹#›</a:t>
            </a:fld>
            <a:endParaRPr lang="en-GB"/>
          </a:p>
        </p:txBody>
      </p:sp>
    </p:spTree>
    <p:extLst>
      <p:ext uri="{BB962C8B-B14F-4D97-AF65-F5344CB8AC3E}">
        <p14:creationId xmlns:p14="http://schemas.microsoft.com/office/powerpoint/2010/main" val="7412309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EC7BAAB-8378-4BD8-9953-38B732F47C6B}" type="datetimeFigureOut">
              <a:rPr lang="en-GB" smtClean="0"/>
              <a:t>29/11/2017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AD59D04-364F-441F-B838-65774BD00066}" type="slidenum">
              <a:rPr lang="en-GB" smtClean="0"/>
              <a:t>‹#›</a:t>
            </a:fld>
            <a:endParaRPr lang="en-GB"/>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907199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EC7BAAB-8378-4BD8-9953-38B732F47C6B}" type="datetimeFigureOut">
              <a:rPr lang="en-GB" smtClean="0"/>
              <a:t>29/11/2017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AD59D04-364F-441F-B838-65774BD00066}" type="slidenum">
              <a:rPr lang="en-GB" smtClean="0"/>
              <a:t>‹#›</a:t>
            </a:fld>
            <a:endParaRPr lang="en-GB"/>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940646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EC7BAAB-8378-4BD8-9953-38B732F47C6B}" type="datetimeFigureOut">
              <a:rPr lang="en-GB" smtClean="0"/>
              <a:t>29/11/2017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AD59D04-364F-441F-B838-65774BD00066}" type="slidenum">
              <a:rPr lang="en-GB" smtClean="0"/>
              <a:t>‹#›</a:t>
            </a:fld>
            <a:endParaRPr lang="en-GB"/>
          </a:p>
        </p:txBody>
      </p:sp>
    </p:spTree>
    <p:extLst>
      <p:ext uri="{BB962C8B-B14F-4D97-AF65-F5344CB8AC3E}">
        <p14:creationId xmlns:p14="http://schemas.microsoft.com/office/powerpoint/2010/main" val="11307837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EC7BAAB-8378-4BD8-9953-38B732F47C6B}" type="datetimeFigureOut">
              <a:rPr lang="en-GB" smtClean="0"/>
              <a:t>29/11/2017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AD59D04-364F-441F-B838-65774BD00066}" type="slidenum">
              <a:rPr lang="en-GB" smtClean="0"/>
              <a:t>‹#›</a:t>
            </a:fld>
            <a:endParaRPr lang="en-GB"/>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009697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EC7BAAB-8378-4BD8-9953-38B732F47C6B}" type="datetimeFigureOut">
              <a:rPr lang="en-GB" smtClean="0"/>
              <a:t>29/11/2017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AD59D04-364F-441F-B838-65774BD00066}" type="slidenum">
              <a:rPr lang="en-GB" smtClean="0"/>
              <a:t>‹#›</a:t>
            </a:fld>
            <a:endParaRPr lang="en-GB"/>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640771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EC7BAAB-8378-4BD8-9953-38B732F47C6B}" type="datetimeFigureOut">
              <a:rPr lang="en-GB" smtClean="0"/>
              <a:t>29/11/2017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AD59D04-364F-441F-B838-65774BD00066}" type="slidenum">
              <a:rPr lang="en-GB" smtClean="0"/>
              <a:t>‹#›</a:t>
            </a:fld>
            <a:endParaRPr lang="en-GB"/>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626709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EC7BAAB-8378-4BD8-9953-38B732F47C6B}" type="datetimeFigureOut">
              <a:rPr lang="en-GB" smtClean="0"/>
              <a:t>29/11/2017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AD59D04-364F-441F-B838-65774BD00066}" type="slidenum">
              <a:rPr lang="en-GB" smtClean="0"/>
              <a:t>‹#›</a:t>
            </a:fld>
            <a:endParaRPr lang="en-GB"/>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254950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Divider Layout_intro">
    <p:spTree>
      <p:nvGrpSpPr>
        <p:cNvPr id="1" name=""/>
        <p:cNvGrpSpPr/>
        <p:nvPr/>
      </p:nvGrpSpPr>
      <p:grpSpPr>
        <a:xfrm>
          <a:off x="0" y="0"/>
          <a:ext cx="0" cy="0"/>
          <a:chOff x="0" y="0"/>
          <a:chExt cx="0" cy="0"/>
        </a:xfrm>
      </p:grpSpPr>
      <p:sp>
        <p:nvSpPr>
          <p:cNvPr id="4" name="Title Placeholder 3"/>
          <p:cNvSpPr>
            <a:spLocks noGrp="1"/>
          </p:cNvSpPr>
          <p:nvPr>
            <p:ph type="title"/>
          </p:nvPr>
        </p:nvSpPr>
        <p:spPr>
          <a:xfrm>
            <a:off x="501060" y="1810743"/>
            <a:ext cx="10972800" cy="528875"/>
          </a:xfrm>
          <a:prstGeom prst="rect">
            <a:avLst/>
          </a:prstGeom>
        </p:spPr>
        <p:txBody>
          <a:bodyPr rtlCol="0">
            <a:noAutofit/>
          </a:bodyPr>
          <a:lstStyle>
            <a:lvl1pPr>
              <a:defRPr sz="3600"/>
            </a:lvl1pPr>
          </a:lstStyle>
          <a:p>
            <a:r>
              <a:rPr lang="en-GB" dirty="0" smtClean="0"/>
              <a:t>Click to edit Master title style</a:t>
            </a:r>
            <a:endParaRPr lang="en-US" dirty="0"/>
          </a:p>
        </p:txBody>
      </p:sp>
      <p:sp>
        <p:nvSpPr>
          <p:cNvPr id="5" name="Text Placeholder 4"/>
          <p:cNvSpPr>
            <a:spLocks noGrp="1"/>
          </p:cNvSpPr>
          <p:nvPr>
            <p:ph idx="1"/>
          </p:nvPr>
        </p:nvSpPr>
        <p:spPr>
          <a:xfrm>
            <a:off x="501060" y="2663993"/>
            <a:ext cx="10972800" cy="2466449"/>
          </a:xfrm>
          <a:prstGeom prst="rect">
            <a:avLst/>
          </a:prstGeom>
        </p:spPr>
        <p:txBody>
          <a:bodyPr rtlCol="0">
            <a:normAutofit/>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US" noProof="0" dirty="0"/>
          </a:p>
        </p:txBody>
      </p:sp>
    </p:spTree>
    <p:extLst>
      <p:ext uri="{BB962C8B-B14F-4D97-AF65-F5344CB8AC3E}">
        <p14:creationId xmlns:p14="http://schemas.microsoft.com/office/powerpoint/2010/main" val="7837740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5194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EC7BAAB-8378-4BD8-9953-38B732F47C6B}" type="datetimeFigureOut">
              <a:rPr lang="en-GB" smtClean="0"/>
              <a:t>29/11/2017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AD59D04-364F-441F-B838-65774BD00066}" type="slidenum">
              <a:rPr lang="en-GB" smtClean="0"/>
              <a:t>‹#›</a:t>
            </a:fld>
            <a:endParaRPr lang="en-GB"/>
          </a:p>
        </p:txBody>
      </p:sp>
    </p:spTree>
    <p:extLst>
      <p:ext uri="{BB962C8B-B14F-4D97-AF65-F5344CB8AC3E}">
        <p14:creationId xmlns:p14="http://schemas.microsoft.com/office/powerpoint/2010/main" val="1115728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EC7BAAB-8378-4BD8-9953-38B732F47C6B}" type="datetimeFigureOut">
              <a:rPr lang="en-GB" smtClean="0"/>
              <a:t>29/11/2017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AD59D04-364F-441F-B838-65774BD00066}" type="slidenum">
              <a:rPr lang="en-GB" smtClean="0"/>
              <a:t>‹#›</a:t>
            </a:fld>
            <a:endParaRPr lang="en-GB"/>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430076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EC7BAAB-8378-4BD8-9953-38B732F47C6B}" type="datetimeFigureOut">
              <a:rPr lang="en-GB" smtClean="0"/>
              <a:t>29/11/2017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AD59D04-364F-441F-B838-65774BD00066}" type="slidenum">
              <a:rPr lang="en-GB" smtClean="0"/>
              <a:t>‹#›</a:t>
            </a:fld>
            <a:endParaRPr lang="en-GB"/>
          </a:p>
        </p:txBody>
      </p:sp>
    </p:spTree>
    <p:extLst>
      <p:ext uri="{BB962C8B-B14F-4D97-AF65-F5344CB8AC3E}">
        <p14:creationId xmlns:p14="http://schemas.microsoft.com/office/powerpoint/2010/main" val="412116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EC7BAAB-8378-4BD8-9953-38B732F47C6B}" type="datetimeFigureOut">
              <a:rPr lang="en-GB" smtClean="0"/>
              <a:t>29/11/2017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AD59D04-364F-441F-B838-65774BD00066}" type="slidenum">
              <a:rPr lang="en-GB" smtClean="0"/>
              <a:t>‹#›</a:t>
            </a:fld>
            <a:endParaRPr lang="en-GB"/>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744480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EC7BAAB-8378-4BD8-9953-38B732F47C6B}" type="datetimeFigureOut">
              <a:rPr lang="en-GB" smtClean="0"/>
              <a:t>29/11/2017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AD59D04-364F-441F-B838-65774BD00066}" type="slidenum">
              <a:rPr lang="en-GB" smtClean="0"/>
              <a:t>‹#›</a:t>
            </a:fld>
            <a:endParaRPr lang="en-GB"/>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679779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C7BAAB-8378-4BD8-9953-38B732F47C6B}" type="datetimeFigureOut">
              <a:rPr lang="en-GB" smtClean="0"/>
              <a:t>29/11/2017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AD59D04-364F-441F-B838-65774BD00066}" type="slidenum">
              <a:rPr lang="en-GB" smtClean="0"/>
              <a:t>‹#›</a:t>
            </a:fld>
            <a:endParaRPr lang="en-GB"/>
          </a:p>
        </p:txBody>
      </p:sp>
    </p:spTree>
    <p:extLst>
      <p:ext uri="{BB962C8B-B14F-4D97-AF65-F5344CB8AC3E}">
        <p14:creationId xmlns:p14="http://schemas.microsoft.com/office/powerpoint/2010/main" val="7170757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C7BAAB-8378-4BD8-9953-38B732F47C6B}" type="datetimeFigureOut">
              <a:rPr lang="en-GB" smtClean="0"/>
              <a:t>29/11/2017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AD59D04-364F-441F-B838-65774BD00066}" type="slidenum">
              <a:rPr lang="en-GB" smtClean="0"/>
              <a:t>‹#›</a:t>
            </a:fld>
            <a:endParaRPr lang="en-GB"/>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286415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C7BAAB-8378-4BD8-9953-38B732F47C6B}" type="datetimeFigureOut">
              <a:rPr lang="en-GB" smtClean="0"/>
              <a:t>29/11/2017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AD59D04-364F-441F-B838-65774BD00066}" type="slidenum">
              <a:rPr lang="en-GB" smtClean="0"/>
              <a:t>‹#›</a:t>
            </a:fld>
            <a:endParaRPr lang="en-GB"/>
          </a:p>
        </p:txBody>
      </p:sp>
    </p:spTree>
    <p:extLst>
      <p:ext uri="{BB962C8B-B14F-4D97-AF65-F5344CB8AC3E}">
        <p14:creationId xmlns:p14="http://schemas.microsoft.com/office/powerpoint/2010/main" val="22865100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2">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2">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EC7BAAB-8378-4BD8-9953-38B732F47C6B}" type="datetimeFigureOut">
              <a:rPr lang="en-GB" smtClean="0"/>
              <a:t>29/11/2017</a:t>
            </a:fld>
            <a:endParaRPr lang="en-GB"/>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GB"/>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AD59D04-364F-441F-B838-65774BD00066}" type="slidenum">
              <a:rPr lang="en-GB" smtClean="0"/>
              <a:t>‹#›</a:t>
            </a:fld>
            <a:endParaRPr lang="en-GB"/>
          </a:p>
        </p:txBody>
      </p:sp>
    </p:spTree>
    <p:extLst>
      <p:ext uri="{BB962C8B-B14F-4D97-AF65-F5344CB8AC3E}">
        <p14:creationId xmlns:p14="http://schemas.microsoft.com/office/powerpoint/2010/main" val="455828868"/>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 id="2147483695" r:id="rId14"/>
    <p:sldLayoutId id="2147483696" r:id="rId15"/>
    <p:sldLayoutId id="2147483697" r:id="rId16"/>
    <p:sldLayoutId id="2147483698" r:id="rId17"/>
    <p:sldLayoutId id="2147483699" r:id="rId18"/>
    <p:sldLayoutId id="2147483700" r:id="rId19"/>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hyperlink" Target="https://www.citylab.com/design/2016/11/germany-experiments-with-reusable-to-go-coffee-cups/507542/" TargetMode="External"/><Relationship Id="rId2" Type="http://schemas.openxmlformats.org/officeDocument/2006/relationships/notesSlide" Target="../notesSlides/notesSlide16.xml"/><Relationship Id="rId1" Type="http://schemas.openxmlformats.org/officeDocument/2006/relationships/slideLayout" Target="../slideLayouts/slideLayout18.xml"/><Relationship Id="rId4" Type="http://schemas.openxmlformats.org/officeDocument/2006/relationships/hyperlink" Target="https://newplasticseconomy.org/innovation-prize/winners/cupclub"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hyperlink" Target="http://www.gov.scot/Resource/0052/00524214.pdf" TargetMode="External"/><Relationship Id="rId2" Type="http://schemas.openxmlformats.org/officeDocument/2006/relationships/notesSlide" Target="../notesSlides/notesSlide19.xml"/><Relationship Id="rId1" Type="http://schemas.openxmlformats.org/officeDocument/2006/relationships/slideLayout" Target="../slideLayouts/slideLayout18.xml"/><Relationship Id="rId4" Type="http://schemas.openxmlformats.org/officeDocument/2006/relationships/hyperlink" Target="http://www.parliament.uk/business/committees/committees-a-z/commons-select/environmental-audit-committee/news-parliament-2017/disposable-packaging-first-ev-session-17-19/"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8.xml"/><Relationship Id="rId5" Type="http://schemas.openxmlformats.org/officeDocument/2006/relationships/chart" Target="../charts/chart2.xml"/><Relationship Id="rId4" Type="http://schemas.openxmlformats.org/officeDocument/2006/relationships/chart" Target="../charts/char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18.xml"/><Relationship Id="rId5" Type="http://schemas.openxmlformats.org/officeDocument/2006/relationships/chart" Target="../charts/chart4.xml"/><Relationship Id="rId4" Type="http://schemas.openxmlformats.org/officeDocument/2006/relationships/chart" Target="../charts/chart3.xml"/></Relationships>
</file>

<file path=ppt/slides/_rels/slide9.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9.xml"/><Relationship Id="rId1" Type="http://schemas.openxmlformats.org/officeDocument/2006/relationships/slideLayout" Target="../slideLayouts/slideLayout18.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extBox 3"/>
          <p:cNvSpPr txBox="1">
            <a:spLocks noChangeArrowheads="1"/>
          </p:cNvSpPr>
          <p:nvPr/>
        </p:nvSpPr>
        <p:spPr bwMode="auto">
          <a:xfrm>
            <a:off x="4985736" y="4648386"/>
            <a:ext cx="4859338"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eaLnBrk="1" hangingPunct="1">
              <a:spcBef>
                <a:spcPct val="0"/>
              </a:spcBef>
              <a:buFontTx/>
              <a:buNone/>
            </a:pPr>
            <a:r>
              <a:rPr lang="en-US" altLang="en-US" sz="1800" dirty="0">
                <a:latin typeface="Helvetica" panose="020B0604020202020204" pitchFamily="34" charset="0"/>
              </a:rPr>
              <a:t>Michael Lenaghan</a:t>
            </a:r>
          </a:p>
          <a:p>
            <a:pPr eaLnBrk="1" hangingPunct="1">
              <a:spcBef>
                <a:spcPct val="0"/>
              </a:spcBef>
              <a:buFontTx/>
              <a:buNone/>
            </a:pPr>
            <a:r>
              <a:rPr lang="en-US" altLang="en-US" sz="1800" dirty="0">
                <a:latin typeface="Helvetica" panose="020B0604020202020204" pitchFamily="34" charset="0"/>
              </a:rPr>
              <a:t>Environmental </a:t>
            </a:r>
            <a:r>
              <a:rPr lang="en-US" altLang="en-US" sz="1800" dirty="0" smtClean="0">
                <a:latin typeface="Helvetica" panose="020B0604020202020204" pitchFamily="34" charset="0"/>
              </a:rPr>
              <a:t>Analyst – Zero Waste Scotland</a:t>
            </a:r>
          </a:p>
          <a:p>
            <a:pPr eaLnBrk="1" hangingPunct="1">
              <a:spcBef>
                <a:spcPct val="0"/>
              </a:spcBef>
              <a:buFontTx/>
              <a:buNone/>
            </a:pPr>
            <a:endParaRPr lang="en-US" altLang="en-US" sz="1800" dirty="0">
              <a:latin typeface="Helvetica" panose="020B0604020202020204" pitchFamily="34" charset="0"/>
            </a:endParaRPr>
          </a:p>
        </p:txBody>
      </p:sp>
      <p:sp>
        <p:nvSpPr>
          <p:cNvPr id="10243" name="Title 1"/>
          <p:cNvSpPr>
            <a:spLocks noGrp="1"/>
          </p:cNvSpPr>
          <p:nvPr>
            <p:ph type="ctrTitle"/>
          </p:nvPr>
        </p:nvSpPr>
        <p:spPr>
          <a:xfrm>
            <a:off x="2024063" y="2251114"/>
            <a:ext cx="7948612" cy="798513"/>
          </a:xfrm>
        </p:spPr>
        <p:txBody>
          <a:bodyPr>
            <a:normAutofit fontScale="90000"/>
          </a:bodyPr>
          <a:lstStyle/>
          <a:p>
            <a:pPr eaLnBrk="1" hangingPunct="1"/>
            <a:r>
              <a:rPr lang="en-GB" altLang="en-US" dirty="0" smtClean="0">
                <a:latin typeface="Arial" panose="020B0604020202020204" pitchFamily="34" charset="0"/>
                <a:ea typeface="ＭＳ Ｐゴシック" panose="020B0600070205080204" pitchFamily="34" charset="-128"/>
                <a:cs typeface="Arial" panose="020B0604020202020204" pitchFamily="34" charset="0"/>
              </a:rPr>
              <a:t>Disposable Coffee Cups</a:t>
            </a:r>
            <a:endParaRPr lang="en-US" altLang="en-US" dirty="0" smtClean="0">
              <a:latin typeface="Arial" panose="020B0604020202020204" pitchFamily="34" charset="0"/>
              <a:ea typeface="ＭＳ Ｐゴシック" panose="020B0600070205080204" pitchFamily="34" charset="-128"/>
              <a:cs typeface="Arial" panose="020B0604020202020204" pitchFamily="34" charset="0"/>
            </a:endParaRPr>
          </a:p>
        </p:txBody>
      </p:sp>
      <p:sp>
        <p:nvSpPr>
          <p:cNvPr id="10244" name="Subtitle 2"/>
          <p:cNvSpPr>
            <a:spLocks noGrp="1"/>
          </p:cNvSpPr>
          <p:nvPr>
            <p:ph type="subTitle" idx="1"/>
          </p:nvPr>
        </p:nvSpPr>
        <p:spPr>
          <a:xfrm>
            <a:off x="2024063" y="2963864"/>
            <a:ext cx="7948613" cy="733425"/>
          </a:xfrm>
        </p:spPr>
        <p:txBody>
          <a:bodyPr/>
          <a:lstStyle/>
          <a:p>
            <a:pPr eaLnBrk="1" hangingPunct="1"/>
            <a:r>
              <a:rPr lang="en-GB" altLang="en-US" dirty="0" smtClean="0">
                <a:latin typeface="Arial" panose="020B0604020202020204" pitchFamily="34" charset="0"/>
                <a:ea typeface="ＭＳ Ｐゴシック" panose="020B0600070205080204" pitchFamily="34" charset="-128"/>
                <a:cs typeface="Arial" panose="020B0604020202020204" pitchFamily="34" charset="0"/>
              </a:rPr>
              <a:t>Why are they a problem, and what can be done?</a:t>
            </a:r>
            <a:endParaRPr lang="en-US" altLang="en-US" dirty="0" smtClean="0">
              <a:latin typeface="Arial" panose="020B0604020202020204" pitchFamily="34" charset="0"/>
              <a:ea typeface="ＭＳ Ｐゴシック" panose="020B0600070205080204" pitchFamily="34" charset="-128"/>
              <a:cs typeface="Arial" panose="020B0604020202020204" pitchFamily="34" charset="0"/>
            </a:endParaRPr>
          </a:p>
        </p:txBody>
      </p:sp>
      <p:sp>
        <p:nvSpPr>
          <p:cNvPr id="10245" name="TextBox 1"/>
          <p:cNvSpPr txBox="1">
            <a:spLocks noChangeArrowheads="1"/>
          </p:cNvSpPr>
          <p:nvPr/>
        </p:nvSpPr>
        <p:spPr bwMode="auto">
          <a:xfrm>
            <a:off x="-711200" y="3436939"/>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eaLnBrk="1" hangingPunct="1">
              <a:spcBef>
                <a:spcPct val="0"/>
              </a:spcBef>
              <a:buFontTx/>
              <a:buNone/>
            </a:pPr>
            <a:endParaRPr lang="en-US" altLang="en-US" sz="1800">
              <a:latin typeface="Calibri" panose="020F0502020204030204" pitchFamily="34" charset="0"/>
            </a:endParaRPr>
          </a:p>
        </p:txBody>
      </p:sp>
    </p:spTree>
    <p:extLst>
      <p:ext uri="{BB962C8B-B14F-4D97-AF65-F5344CB8AC3E}">
        <p14:creationId xmlns:p14="http://schemas.microsoft.com/office/powerpoint/2010/main" val="12696898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Box 4"/>
          <p:cNvSpPr txBox="1">
            <a:spLocks noChangeArrowheads="1"/>
          </p:cNvSpPr>
          <p:nvPr/>
        </p:nvSpPr>
        <p:spPr bwMode="auto">
          <a:xfrm>
            <a:off x="1498693" y="2344732"/>
            <a:ext cx="6348892"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eaLnBrk="1" hangingPunct="1">
              <a:spcBef>
                <a:spcPct val="0"/>
              </a:spcBef>
              <a:buFontTx/>
              <a:buNone/>
            </a:pPr>
            <a:r>
              <a:rPr lang="en-US" altLang="en-US" sz="4000" b="1" i="1" dirty="0">
                <a:latin typeface="+mn-lt"/>
              </a:rPr>
              <a:t>“</a:t>
            </a:r>
            <a:r>
              <a:rPr lang="en-US" altLang="en-US" sz="4000" b="1" i="1" dirty="0">
                <a:latin typeface="+mj-lt"/>
              </a:rPr>
              <a:t>An ounce of prevention is worth a pound of cure”</a:t>
            </a:r>
            <a:endParaRPr lang="en-US" altLang="en-US" sz="3200" b="1" i="1" dirty="0">
              <a:latin typeface="+mj-lt"/>
            </a:endParaRPr>
          </a:p>
        </p:txBody>
      </p:sp>
      <p:sp>
        <p:nvSpPr>
          <p:cNvPr id="2" name="TextBox 1"/>
          <p:cNvSpPr txBox="1"/>
          <p:nvPr/>
        </p:nvSpPr>
        <p:spPr>
          <a:xfrm>
            <a:off x="6970240" y="3803767"/>
            <a:ext cx="3679371" cy="830997"/>
          </a:xfrm>
          <a:prstGeom prst="rect">
            <a:avLst/>
          </a:prstGeom>
          <a:noFill/>
        </p:spPr>
        <p:txBody>
          <a:bodyPr wrap="square" rtlCol="0">
            <a:spAutoFit/>
          </a:bodyPr>
          <a:lstStyle/>
          <a:p>
            <a:pPr algn="r"/>
            <a:r>
              <a:rPr lang="en-US" altLang="en-US" sz="2400" b="1" dirty="0"/>
              <a:t>- Benjamin Franklin</a:t>
            </a:r>
          </a:p>
          <a:p>
            <a:pPr algn="r"/>
            <a:endParaRPr lang="en-GB" sz="2400" dirty="0"/>
          </a:p>
        </p:txBody>
      </p:sp>
    </p:spTree>
    <p:extLst>
      <p:ext uri="{BB962C8B-B14F-4D97-AF65-F5344CB8AC3E}">
        <p14:creationId xmlns:p14="http://schemas.microsoft.com/office/powerpoint/2010/main" val="28803810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bwMode="auto">
          <a:xfrm>
            <a:off x="875190" y="943417"/>
            <a:ext cx="8229600" cy="52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eaLnBrk="1" hangingPunct="1">
              <a:spcBef>
                <a:spcPct val="0"/>
              </a:spcBef>
              <a:buFontTx/>
              <a:buNone/>
            </a:pPr>
            <a:r>
              <a:rPr lang="en-US" altLang="en-US" sz="3200" b="1" dirty="0">
                <a:solidFill>
                  <a:srgbClr val="00A6BF"/>
                </a:solidFill>
              </a:rPr>
              <a:t>Prevention via Reuse</a:t>
            </a:r>
          </a:p>
          <a:p>
            <a:pPr eaLnBrk="1" hangingPunct="1">
              <a:spcBef>
                <a:spcPct val="0"/>
              </a:spcBef>
              <a:buNone/>
            </a:pPr>
            <a:r>
              <a:rPr lang="en-US" altLang="en-US" sz="2400" b="1" dirty="0"/>
              <a:t>Reusable Cup Discounts</a:t>
            </a:r>
          </a:p>
        </p:txBody>
      </p:sp>
      <p:sp>
        <p:nvSpPr>
          <p:cNvPr id="36" name="Content Placeholder 2"/>
          <p:cNvSpPr>
            <a:spLocks noGrp="1"/>
          </p:cNvSpPr>
          <p:nvPr>
            <p:ph idx="1"/>
          </p:nvPr>
        </p:nvSpPr>
        <p:spPr>
          <a:xfrm>
            <a:off x="1305436" y="1793818"/>
            <a:ext cx="4685619" cy="4093028"/>
          </a:xfrm>
        </p:spPr>
        <p:txBody>
          <a:bodyPr>
            <a:normAutofit fontScale="92500"/>
          </a:bodyPr>
          <a:lstStyle/>
          <a:p>
            <a:pPr marL="0" indent="0">
              <a:buNone/>
            </a:pPr>
            <a:r>
              <a:rPr lang="en-GB" altLang="en-US" sz="2400" b="1" dirty="0">
                <a:latin typeface="Arial" panose="020B0604020202020204" pitchFamily="34" charset="0"/>
                <a:ea typeface="ＭＳ Ｐゴシック" panose="020B0600070205080204" pitchFamily="34" charset="-128"/>
                <a:cs typeface="Arial" panose="020B0604020202020204" pitchFamily="34" charset="0"/>
              </a:rPr>
              <a:t>Nearly every major café chain offers a reusable cup discount of some kind…</a:t>
            </a:r>
          </a:p>
          <a:p>
            <a:pPr eaLnBrk="1" hangingPunct="1"/>
            <a:r>
              <a:rPr lang="en-GB" altLang="en-US" sz="2400" dirty="0">
                <a:latin typeface="Arial" panose="020B0604020202020204" pitchFamily="34" charset="0"/>
                <a:ea typeface="ＭＳ Ｐゴシック" panose="020B0600070205080204" pitchFamily="34" charset="-128"/>
                <a:cs typeface="Arial" panose="020B0604020202020204" pitchFamily="34" charset="0"/>
              </a:rPr>
              <a:t>Starbucks: </a:t>
            </a:r>
            <a:r>
              <a:rPr lang="en-GB" altLang="en-US" sz="2400" dirty="0" smtClean="0">
                <a:latin typeface="Arial" panose="020B0604020202020204" pitchFamily="34" charset="0"/>
                <a:ea typeface="ＭＳ Ｐゴシック" panose="020B0600070205080204" pitchFamily="34" charset="-128"/>
                <a:cs typeface="Arial" panose="020B0604020202020204" pitchFamily="34" charset="0"/>
              </a:rPr>
              <a:t>25p</a:t>
            </a:r>
            <a:endParaRPr lang="en-GB" altLang="en-US" sz="2400"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r>
              <a:rPr lang="en-GB" altLang="en-US" sz="2400" dirty="0">
                <a:latin typeface="Arial" panose="020B0604020202020204" pitchFamily="34" charset="0"/>
                <a:ea typeface="ＭＳ Ｐゴシック" panose="020B0600070205080204" pitchFamily="34" charset="-128"/>
                <a:cs typeface="Arial" panose="020B0604020202020204" pitchFamily="34" charset="0"/>
              </a:rPr>
              <a:t>Costa: 25p</a:t>
            </a:r>
          </a:p>
          <a:p>
            <a:pPr eaLnBrk="1" hangingPunct="1"/>
            <a:r>
              <a:rPr lang="en-GB" altLang="en-US" sz="2400" dirty="0" err="1">
                <a:latin typeface="Arial" panose="020B0604020202020204" pitchFamily="34" charset="0"/>
                <a:ea typeface="ＭＳ Ｐゴシック" panose="020B0600070205080204" pitchFamily="34" charset="-128"/>
                <a:cs typeface="Arial" panose="020B0604020202020204" pitchFamily="34" charset="0"/>
              </a:rPr>
              <a:t>Pret</a:t>
            </a:r>
            <a:r>
              <a:rPr lang="en-GB" altLang="en-US" sz="2400" dirty="0">
                <a:latin typeface="Arial" panose="020B0604020202020204" pitchFamily="34" charset="0"/>
                <a:ea typeface="ＭＳ Ｐゴシック" panose="020B0600070205080204" pitchFamily="34" charset="-128"/>
                <a:cs typeface="Arial" panose="020B0604020202020204" pitchFamily="34" charset="0"/>
              </a:rPr>
              <a:t> a Manger: 25p</a:t>
            </a:r>
          </a:p>
          <a:p>
            <a:pPr eaLnBrk="1" hangingPunct="1"/>
            <a:r>
              <a:rPr lang="en-GB" altLang="en-US" sz="2400" dirty="0">
                <a:latin typeface="Arial" panose="020B0604020202020204" pitchFamily="34" charset="0"/>
                <a:ea typeface="ＭＳ Ｐゴシック" panose="020B0600070205080204" pitchFamily="34" charset="-128"/>
                <a:cs typeface="Arial" panose="020B0604020202020204" pitchFamily="34" charset="0"/>
              </a:rPr>
              <a:t>Café Nero: double stamps (~25p)</a:t>
            </a:r>
            <a:endParaRPr lang="en-GB" altLang="en-US" sz="2400" b="1" dirty="0">
              <a:latin typeface="Arial" panose="020B0604020202020204" pitchFamily="34" charset="0"/>
              <a:ea typeface="ＭＳ Ｐゴシック" panose="020B0600070205080204" pitchFamily="34" charset="-128"/>
              <a:cs typeface="Arial" panose="020B0604020202020204" pitchFamily="34" charset="0"/>
            </a:endParaRPr>
          </a:p>
          <a:p>
            <a:pPr marL="0" indent="0">
              <a:buNone/>
            </a:pPr>
            <a:endParaRPr lang="en-GB" altLang="en-US" sz="2400" b="1" dirty="0">
              <a:latin typeface="Arial" panose="020B0604020202020204" pitchFamily="34" charset="0"/>
              <a:ea typeface="ＭＳ Ｐゴシック" panose="020B0600070205080204" pitchFamily="34" charset="-128"/>
              <a:cs typeface="Arial" panose="020B0604020202020204" pitchFamily="34" charset="0"/>
            </a:endParaRPr>
          </a:p>
          <a:p>
            <a:pPr marL="0" indent="0">
              <a:buNone/>
            </a:pPr>
            <a:r>
              <a:rPr lang="en-GB" altLang="en-US" sz="2400" b="1" dirty="0">
                <a:latin typeface="Arial" panose="020B0604020202020204" pitchFamily="34" charset="0"/>
                <a:ea typeface="ＭＳ Ｐゴシック" panose="020B0600070205080204" pitchFamily="34" charset="-128"/>
                <a:cs typeface="Arial" panose="020B0604020202020204" pitchFamily="34" charset="0"/>
              </a:rPr>
              <a:t>So does this mean they work?</a:t>
            </a:r>
          </a:p>
        </p:txBody>
      </p:sp>
      <p:sp>
        <p:nvSpPr>
          <p:cNvPr id="2" name="Trapezoid 1"/>
          <p:cNvSpPr/>
          <p:nvPr/>
        </p:nvSpPr>
        <p:spPr>
          <a:xfrm rot="10800000">
            <a:off x="7489900" y="2558200"/>
            <a:ext cx="2939143" cy="3276600"/>
          </a:xfrm>
          <a:prstGeom prst="trapezoid">
            <a:avLst/>
          </a:prstGeom>
          <a:solidFill>
            <a:schemeClr val="bg2">
              <a:lumMod val="9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grpSp>
        <p:nvGrpSpPr>
          <p:cNvPr id="7" name="Group 6"/>
          <p:cNvGrpSpPr/>
          <p:nvPr/>
        </p:nvGrpSpPr>
        <p:grpSpPr>
          <a:xfrm>
            <a:off x="7304841" y="1793818"/>
            <a:ext cx="3309258" cy="764382"/>
            <a:chOff x="5638799" y="2414247"/>
            <a:chExt cx="3309258" cy="764382"/>
          </a:xfrm>
          <a:solidFill>
            <a:schemeClr val="bg1">
              <a:lumMod val="85000"/>
            </a:schemeClr>
          </a:solidFill>
        </p:grpSpPr>
        <p:sp>
          <p:nvSpPr>
            <p:cNvPr id="4" name="Trapezoid 3"/>
            <p:cNvSpPr/>
            <p:nvPr/>
          </p:nvSpPr>
          <p:spPr>
            <a:xfrm>
              <a:off x="5638799" y="2819400"/>
              <a:ext cx="3309258" cy="359229"/>
            </a:xfrm>
            <a:prstGeom prst="trapezoid">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 name="Trapezoid 4"/>
            <p:cNvSpPr/>
            <p:nvPr/>
          </p:nvSpPr>
          <p:spPr>
            <a:xfrm>
              <a:off x="6008914" y="2414247"/>
              <a:ext cx="2601686" cy="383381"/>
            </a:xfrm>
            <a:prstGeom prst="trapezoid">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grpSp>
        <p:nvGrpSpPr>
          <p:cNvPr id="10" name="Group 9"/>
          <p:cNvGrpSpPr/>
          <p:nvPr/>
        </p:nvGrpSpPr>
        <p:grpSpPr>
          <a:xfrm>
            <a:off x="8066841" y="5127229"/>
            <a:ext cx="1785257" cy="707573"/>
            <a:chOff x="6400798" y="5747657"/>
            <a:chExt cx="1785257" cy="707573"/>
          </a:xfrm>
        </p:grpSpPr>
        <p:sp>
          <p:nvSpPr>
            <p:cNvPr id="8" name="Trapezoid 7"/>
            <p:cNvSpPr/>
            <p:nvPr/>
          </p:nvSpPr>
          <p:spPr>
            <a:xfrm rot="10800000">
              <a:off x="6400798" y="5747657"/>
              <a:ext cx="1785257" cy="707573"/>
            </a:xfrm>
            <a:prstGeom prst="trapezoid">
              <a:avLst/>
            </a:prstGeom>
            <a:solidFill>
              <a:schemeClr val="bg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b="1" dirty="0"/>
            </a:p>
          </p:txBody>
        </p:sp>
        <p:sp>
          <p:nvSpPr>
            <p:cNvPr id="9" name="TextBox 8"/>
            <p:cNvSpPr txBox="1"/>
            <p:nvPr/>
          </p:nvSpPr>
          <p:spPr>
            <a:xfrm>
              <a:off x="6585857" y="5747657"/>
              <a:ext cx="1393372" cy="646331"/>
            </a:xfrm>
            <a:prstGeom prst="rect">
              <a:avLst/>
            </a:prstGeom>
            <a:noFill/>
          </p:spPr>
          <p:txBody>
            <a:bodyPr wrap="square" rtlCol="0">
              <a:spAutoFit/>
            </a:bodyPr>
            <a:lstStyle/>
            <a:p>
              <a:pPr algn="ctr"/>
              <a:r>
                <a:rPr lang="en-GB" b="1" dirty="0"/>
                <a:t>~10% Price Reduction</a:t>
              </a:r>
            </a:p>
          </p:txBody>
        </p:sp>
      </p:grpSp>
    </p:spTree>
    <p:extLst>
      <p:ext uri="{BB962C8B-B14F-4D97-AF65-F5344CB8AC3E}">
        <p14:creationId xmlns:p14="http://schemas.microsoft.com/office/powerpoint/2010/main" val="3894227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6">
                                            <p:txEl>
                                              <p:pRg st="6" end="6"/>
                                            </p:txEl>
                                          </p:spTgt>
                                        </p:tgtEl>
                                        <p:attrNameLst>
                                          <p:attrName>style.visibility</p:attrName>
                                        </p:attrNameLst>
                                      </p:cBhvr>
                                      <p:to>
                                        <p:strVal val="visible"/>
                                      </p:to>
                                    </p:set>
                                    <p:animEffect transition="in" filter="fade">
                                      <p:cBhvr>
                                        <p:cTn id="12" dur="500"/>
                                        <p:tgtEl>
                                          <p:spTgt spid="3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bwMode="auto">
          <a:xfrm>
            <a:off x="928456" y="1272416"/>
            <a:ext cx="8229600" cy="52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eaLnBrk="1" hangingPunct="1">
              <a:spcBef>
                <a:spcPct val="0"/>
              </a:spcBef>
              <a:buFontTx/>
              <a:buNone/>
            </a:pPr>
            <a:r>
              <a:rPr lang="en-US" altLang="en-US" sz="3600" b="1" dirty="0">
                <a:solidFill>
                  <a:srgbClr val="00A6BF"/>
                </a:solidFill>
              </a:rPr>
              <a:t>Prevention via Reuse</a:t>
            </a:r>
          </a:p>
          <a:p>
            <a:pPr eaLnBrk="1" hangingPunct="1">
              <a:spcBef>
                <a:spcPct val="0"/>
              </a:spcBef>
              <a:buNone/>
            </a:pPr>
            <a:r>
              <a:rPr lang="en-US" altLang="en-US" b="1" dirty="0"/>
              <a:t>The Starbucks Story</a:t>
            </a:r>
          </a:p>
          <a:p>
            <a:pPr eaLnBrk="1" hangingPunct="1">
              <a:spcBef>
                <a:spcPct val="0"/>
              </a:spcBef>
              <a:buFontTx/>
              <a:buNone/>
            </a:pPr>
            <a:endParaRPr lang="en-US" altLang="en-US" b="1" dirty="0"/>
          </a:p>
        </p:txBody>
      </p:sp>
      <p:sp>
        <p:nvSpPr>
          <p:cNvPr id="36" name="Content Placeholder 2"/>
          <p:cNvSpPr>
            <a:spLocks noGrp="1"/>
          </p:cNvSpPr>
          <p:nvPr>
            <p:ph idx="1"/>
          </p:nvPr>
        </p:nvSpPr>
        <p:spPr>
          <a:xfrm>
            <a:off x="1127881" y="2075757"/>
            <a:ext cx="5349648" cy="3774930"/>
          </a:xfrm>
        </p:spPr>
        <p:txBody>
          <a:bodyPr>
            <a:normAutofit fontScale="85000" lnSpcReduction="20000"/>
          </a:bodyPr>
          <a:lstStyle/>
          <a:p>
            <a:pPr marL="990600" indent="-990600">
              <a:buNone/>
            </a:pPr>
            <a:r>
              <a:rPr lang="en-GB" altLang="en-US" sz="2400" dirty="0">
                <a:latin typeface="Arial" panose="020B0604020202020204" pitchFamily="34" charset="0"/>
                <a:ea typeface="ＭＳ Ｐゴシック" panose="020B0600070205080204" pitchFamily="34" charset="-128"/>
                <a:cs typeface="Arial" panose="020B0604020202020204" pitchFamily="34" charset="0"/>
              </a:rPr>
              <a:t>2008 – Starbucks’ reusable cup rate was &lt;2%.  The company set a goal of achieving 25% by 2015. </a:t>
            </a:r>
            <a:endParaRPr lang="en-GB" altLang="en-US" sz="2400" dirty="0" smtClean="0">
              <a:latin typeface="Arial" panose="020B0604020202020204" pitchFamily="34" charset="0"/>
              <a:ea typeface="ＭＳ Ｐゴシック" panose="020B0600070205080204" pitchFamily="34" charset="-128"/>
              <a:cs typeface="Arial" panose="020B0604020202020204" pitchFamily="34" charset="0"/>
            </a:endParaRPr>
          </a:p>
          <a:p>
            <a:pPr lvl="2"/>
            <a:r>
              <a:rPr lang="en-GB" altLang="en-US" dirty="0" smtClean="0">
                <a:latin typeface="Arial" panose="020B0604020202020204" pitchFamily="34" charset="0"/>
                <a:ea typeface="ＭＳ Ｐゴシック" panose="020B0600070205080204" pitchFamily="34" charset="-128"/>
                <a:cs typeface="Arial" panose="020B0604020202020204" pitchFamily="34" charset="0"/>
              </a:rPr>
              <a:t>Reusable cups in store</a:t>
            </a:r>
          </a:p>
          <a:p>
            <a:pPr lvl="2"/>
            <a:r>
              <a:rPr lang="en-GB" altLang="en-US" sz="1800" dirty="0" smtClean="0">
                <a:latin typeface="Arial" panose="020B0604020202020204" pitchFamily="34" charset="0"/>
                <a:ea typeface="ＭＳ Ｐゴシック" panose="020B0600070205080204" pitchFamily="34" charset="-128"/>
                <a:cs typeface="Arial" panose="020B0604020202020204" pitchFamily="34" charset="0"/>
              </a:rPr>
              <a:t>Reusable cup discount</a:t>
            </a:r>
            <a:endParaRPr lang="en-GB" altLang="en-US" sz="1800" dirty="0">
              <a:latin typeface="Arial" panose="020B0604020202020204" pitchFamily="34" charset="0"/>
              <a:ea typeface="ＭＳ Ｐゴシック" panose="020B0600070205080204" pitchFamily="34" charset="-128"/>
              <a:cs typeface="Arial" panose="020B0604020202020204" pitchFamily="34" charset="0"/>
            </a:endParaRPr>
          </a:p>
          <a:p>
            <a:pPr marL="990600" indent="-990600">
              <a:buNone/>
            </a:pPr>
            <a:r>
              <a:rPr lang="en-GB" altLang="en-US" sz="2400" dirty="0">
                <a:latin typeface="Arial" panose="020B0604020202020204" pitchFamily="34" charset="0"/>
                <a:ea typeface="ＭＳ Ｐゴシック" panose="020B0600070205080204" pitchFamily="34" charset="-128"/>
                <a:cs typeface="Arial" panose="020B0604020202020204" pitchFamily="34" charset="0"/>
              </a:rPr>
              <a:t>2011 – </a:t>
            </a:r>
            <a:r>
              <a:rPr lang="en-GB" altLang="en-US" sz="2400" dirty="0" smtClean="0">
                <a:latin typeface="Arial" panose="020B0604020202020204" pitchFamily="34" charset="0"/>
                <a:ea typeface="ＭＳ Ｐゴシック" panose="020B0600070205080204" pitchFamily="34" charset="-128"/>
                <a:cs typeface="Arial" panose="020B0604020202020204" pitchFamily="34" charset="0"/>
              </a:rPr>
              <a:t>Reuse </a:t>
            </a:r>
            <a:r>
              <a:rPr lang="en-GB" altLang="en-US" sz="2400" dirty="0">
                <a:latin typeface="Arial" panose="020B0604020202020204" pitchFamily="34" charset="0"/>
                <a:ea typeface="ＭＳ Ｐゴシック" panose="020B0600070205080204" pitchFamily="34" charset="-128"/>
                <a:cs typeface="Arial" panose="020B0604020202020204" pitchFamily="34" charset="0"/>
              </a:rPr>
              <a:t>rate was still below &lt;2%. Company lowered its goal to 5%. </a:t>
            </a:r>
            <a:endParaRPr lang="en-GB" altLang="en-US" sz="2400" dirty="0" smtClean="0">
              <a:latin typeface="Arial" panose="020B0604020202020204" pitchFamily="34" charset="0"/>
              <a:ea typeface="ＭＳ Ｐゴシック" panose="020B0600070205080204" pitchFamily="34" charset="-128"/>
              <a:cs typeface="Arial" panose="020B0604020202020204" pitchFamily="34" charset="0"/>
            </a:endParaRPr>
          </a:p>
          <a:p>
            <a:pPr lvl="2"/>
            <a:r>
              <a:rPr lang="en-GB" altLang="en-US" sz="1800" dirty="0" smtClean="0">
                <a:latin typeface="Arial" panose="020B0604020202020204" pitchFamily="34" charset="0"/>
                <a:ea typeface="ＭＳ Ｐゴシック" panose="020B0600070205080204" pitchFamily="34" charset="-128"/>
                <a:cs typeface="Arial" panose="020B0604020202020204" pitchFamily="34" charset="0"/>
              </a:rPr>
              <a:t>£1 reusable cup</a:t>
            </a:r>
          </a:p>
          <a:p>
            <a:pPr lvl="2"/>
            <a:r>
              <a:rPr lang="en-GB" altLang="en-US" dirty="0" smtClean="0">
                <a:latin typeface="Arial" panose="020B0604020202020204" pitchFamily="34" charset="0"/>
                <a:ea typeface="ＭＳ Ｐゴシック" panose="020B0600070205080204" pitchFamily="34" charset="-128"/>
                <a:cs typeface="Arial" panose="020B0604020202020204" pitchFamily="34" charset="0"/>
              </a:rPr>
              <a:t>Trialled 50p discount</a:t>
            </a:r>
            <a:endParaRPr lang="en-GB" altLang="en-US" sz="1800" dirty="0">
              <a:latin typeface="Arial" panose="020B0604020202020204" pitchFamily="34" charset="0"/>
              <a:ea typeface="ＭＳ Ｐゴシック" panose="020B0600070205080204" pitchFamily="34" charset="-128"/>
              <a:cs typeface="Arial" panose="020B0604020202020204" pitchFamily="34" charset="0"/>
            </a:endParaRPr>
          </a:p>
          <a:p>
            <a:pPr marL="990600" indent="-990600">
              <a:buNone/>
            </a:pPr>
            <a:r>
              <a:rPr lang="en-GB" altLang="en-US" sz="2400" dirty="0">
                <a:latin typeface="Arial" panose="020B0604020202020204" pitchFamily="34" charset="0"/>
                <a:ea typeface="ＭＳ Ｐゴシック" panose="020B0600070205080204" pitchFamily="34" charset="-128"/>
                <a:cs typeface="Arial" panose="020B0604020202020204" pitchFamily="34" charset="0"/>
              </a:rPr>
              <a:t>2015 – Starbucks failed to achieve its objective. Reusable cup rate remained &lt;2%.  </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49885" y="2131471"/>
            <a:ext cx="3483217" cy="3444514"/>
          </a:xfrm>
          <a:prstGeom prst="rect">
            <a:avLst/>
          </a:prstGeom>
        </p:spPr>
      </p:pic>
    </p:spTree>
    <p:extLst>
      <p:ext uri="{BB962C8B-B14F-4D97-AF65-F5344CB8AC3E}">
        <p14:creationId xmlns:p14="http://schemas.microsoft.com/office/powerpoint/2010/main" val="1921615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
                                            <p:txEl>
                                              <p:pRg st="0" end="0"/>
                                            </p:txEl>
                                          </p:spTgt>
                                        </p:tgtEl>
                                        <p:attrNameLst>
                                          <p:attrName>style.visibility</p:attrName>
                                        </p:attrNameLst>
                                      </p:cBhvr>
                                      <p:to>
                                        <p:strVal val="visible"/>
                                      </p:to>
                                    </p:set>
                                    <p:animEffect transition="in" filter="fade">
                                      <p:cBhvr>
                                        <p:cTn id="7" dur="500"/>
                                        <p:tgtEl>
                                          <p:spTgt spid="3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6">
                                            <p:txEl>
                                              <p:pRg st="1" end="1"/>
                                            </p:txEl>
                                          </p:spTgt>
                                        </p:tgtEl>
                                        <p:attrNameLst>
                                          <p:attrName>style.visibility</p:attrName>
                                        </p:attrNameLst>
                                      </p:cBhvr>
                                      <p:to>
                                        <p:strVal val="visible"/>
                                      </p:to>
                                    </p:set>
                                    <p:animEffect transition="in" filter="fade">
                                      <p:cBhvr>
                                        <p:cTn id="10" dur="500"/>
                                        <p:tgtEl>
                                          <p:spTgt spid="36">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6">
                                            <p:txEl>
                                              <p:pRg st="2" end="2"/>
                                            </p:txEl>
                                          </p:spTgt>
                                        </p:tgtEl>
                                        <p:attrNameLst>
                                          <p:attrName>style.visibility</p:attrName>
                                        </p:attrNameLst>
                                      </p:cBhvr>
                                      <p:to>
                                        <p:strVal val="visible"/>
                                      </p:to>
                                    </p:set>
                                    <p:animEffect transition="in" filter="fade">
                                      <p:cBhvr>
                                        <p:cTn id="13" dur="500"/>
                                        <p:tgtEl>
                                          <p:spTgt spid="36">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6">
                                            <p:txEl>
                                              <p:pRg st="3" end="3"/>
                                            </p:txEl>
                                          </p:spTgt>
                                        </p:tgtEl>
                                        <p:attrNameLst>
                                          <p:attrName>style.visibility</p:attrName>
                                        </p:attrNameLst>
                                      </p:cBhvr>
                                      <p:to>
                                        <p:strVal val="visible"/>
                                      </p:to>
                                    </p:set>
                                    <p:animEffect transition="in" filter="fade">
                                      <p:cBhvr>
                                        <p:cTn id="18" dur="500"/>
                                        <p:tgtEl>
                                          <p:spTgt spid="36">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6">
                                            <p:txEl>
                                              <p:pRg st="4" end="4"/>
                                            </p:txEl>
                                          </p:spTgt>
                                        </p:tgtEl>
                                        <p:attrNameLst>
                                          <p:attrName>style.visibility</p:attrName>
                                        </p:attrNameLst>
                                      </p:cBhvr>
                                      <p:to>
                                        <p:strVal val="visible"/>
                                      </p:to>
                                    </p:set>
                                    <p:animEffect transition="in" filter="fade">
                                      <p:cBhvr>
                                        <p:cTn id="21" dur="500"/>
                                        <p:tgtEl>
                                          <p:spTgt spid="36">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6">
                                            <p:txEl>
                                              <p:pRg st="5" end="5"/>
                                            </p:txEl>
                                          </p:spTgt>
                                        </p:tgtEl>
                                        <p:attrNameLst>
                                          <p:attrName>style.visibility</p:attrName>
                                        </p:attrNameLst>
                                      </p:cBhvr>
                                      <p:to>
                                        <p:strVal val="visible"/>
                                      </p:to>
                                    </p:set>
                                    <p:animEffect transition="in" filter="fade">
                                      <p:cBhvr>
                                        <p:cTn id="24" dur="500"/>
                                        <p:tgtEl>
                                          <p:spTgt spid="36">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6">
                                            <p:txEl>
                                              <p:pRg st="6" end="6"/>
                                            </p:txEl>
                                          </p:spTgt>
                                        </p:tgtEl>
                                        <p:attrNameLst>
                                          <p:attrName>style.visibility</p:attrName>
                                        </p:attrNameLst>
                                      </p:cBhvr>
                                      <p:to>
                                        <p:strVal val="visible"/>
                                      </p:to>
                                    </p:set>
                                    <p:animEffect transition="in" filter="fade">
                                      <p:cBhvr>
                                        <p:cTn id="29" dur="500"/>
                                        <p:tgtEl>
                                          <p:spTgt spid="3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bwMode="auto">
          <a:xfrm>
            <a:off x="972844" y="1275425"/>
            <a:ext cx="8229600" cy="52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eaLnBrk="1" hangingPunct="1">
              <a:spcBef>
                <a:spcPct val="0"/>
              </a:spcBef>
              <a:buFontTx/>
              <a:buNone/>
            </a:pPr>
            <a:r>
              <a:rPr lang="en-US" altLang="en-US" sz="3200" b="1" dirty="0">
                <a:solidFill>
                  <a:srgbClr val="00A6BF"/>
                </a:solidFill>
              </a:rPr>
              <a:t>Prevention via Reuse</a:t>
            </a:r>
          </a:p>
          <a:p>
            <a:pPr eaLnBrk="1" hangingPunct="1">
              <a:spcBef>
                <a:spcPct val="0"/>
              </a:spcBef>
              <a:buNone/>
            </a:pPr>
            <a:r>
              <a:rPr lang="en-US" altLang="en-US" sz="2400" b="1" dirty="0"/>
              <a:t>Reusable Cup Discounts</a:t>
            </a:r>
            <a:endParaRPr lang="en-US" altLang="en-US" sz="2400" b="1" dirty="0">
              <a:solidFill>
                <a:srgbClr val="FF0000"/>
              </a:solidFill>
            </a:endParaRPr>
          </a:p>
          <a:p>
            <a:pPr eaLnBrk="1" hangingPunct="1">
              <a:spcBef>
                <a:spcPct val="0"/>
              </a:spcBef>
              <a:buFontTx/>
              <a:buNone/>
            </a:pPr>
            <a:endParaRPr lang="en-US" altLang="en-US" sz="2400" b="1" dirty="0"/>
          </a:p>
        </p:txBody>
      </p:sp>
      <p:sp>
        <p:nvSpPr>
          <p:cNvPr id="36" name="Content Placeholder 2"/>
          <p:cNvSpPr>
            <a:spLocks noGrp="1"/>
          </p:cNvSpPr>
          <p:nvPr>
            <p:ph idx="1"/>
          </p:nvPr>
        </p:nvSpPr>
        <p:spPr>
          <a:xfrm>
            <a:off x="972843" y="1995858"/>
            <a:ext cx="10035467" cy="4432526"/>
          </a:xfrm>
        </p:spPr>
        <p:txBody>
          <a:bodyPr>
            <a:normAutofit fontScale="92500" lnSpcReduction="10000"/>
          </a:bodyPr>
          <a:lstStyle/>
          <a:p>
            <a:pPr marL="0" indent="0">
              <a:buNone/>
            </a:pPr>
            <a:r>
              <a:rPr lang="en-GB" sz="2400" b="1" i="1" dirty="0"/>
              <a:t>Speaking before UK Parliaments Environmental Audit Committee (10/10/2017)</a:t>
            </a:r>
          </a:p>
          <a:p>
            <a:pPr marL="0" indent="0">
              <a:buNone/>
            </a:pPr>
            <a:endParaRPr lang="en-GB" sz="2400" b="1" i="1" dirty="0"/>
          </a:p>
          <a:p>
            <a:pPr marL="0" indent="0">
              <a:buNone/>
            </a:pPr>
            <a:r>
              <a:rPr lang="en-GB" sz="2400" i="1" dirty="0"/>
              <a:t>”[…] people are being offered up to as much as 50 pence to use a reusable and we do have an example of one group who not only gave the cup away for nothing, they also gave you free coffee the next time you brought it in. […] three weeks later […] the ratio of </a:t>
            </a:r>
            <a:r>
              <a:rPr lang="en-GB" sz="2400" i="1" dirty="0" err="1"/>
              <a:t>reusables</a:t>
            </a:r>
            <a:r>
              <a:rPr lang="en-GB" sz="2400" i="1" dirty="0"/>
              <a:t> to regular paper coffee cups, returned to the former pattern.” </a:t>
            </a:r>
          </a:p>
          <a:p>
            <a:pPr algn="r" eaLnBrk="1" hangingPunct="1">
              <a:buFontTx/>
              <a:buChar char="-"/>
            </a:pPr>
            <a:r>
              <a:rPr lang="en-GB" sz="2400" b="1" i="1" dirty="0"/>
              <a:t>Martin </a:t>
            </a:r>
            <a:r>
              <a:rPr lang="en-GB" sz="2400" b="1" i="1" dirty="0" err="1"/>
              <a:t>Kersh</a:t>
            </a:r>
            <a:r>
              <a:rPr lang="en-GB" sz="2400" b="1" i="1" dirty="0"/>
              <a:t>, Foodservice Packaging Association</a:t>
            </a:r>
          </a:p>
          <a:p>
            <a:pPr algn="r" eaLnBrk="1" hangingPunct="1">
              <a:buFontTx/>
              <a:buChar char="-"/>
            </a:pPr>
            <a:endParaRPr lang="en-GB" sz="2400" dirty="0"/>
          </a:p>
          <a:p>
            <a:pPr marL="0" indent="0">
              <a:buNone/>
            </a:pPr>
            <a:r>
              <a:rPr lang="en-GB" altLang="en-US" sz="2400" i="1" dirty="0">
                <a:latin typeface="Arial" panose="020B0604020202020204" pitchFamily="34" charset="0"/>
                <a:ea typeface="ＭＳ Ｐゴシック" panose="020B0600070205080204" pitchFamily="34" charset="-128"/>
                <a:cs typeface="Arial" panose="020B0604020202020204" pitchFamily="34" charset="0"/>
              </a:rPr>
              <a:t>Discounts </a:t>
            </a:r>
            <a:r>
              <a:rPr lang="en-GB" altLang="en-US" sz="2400" i="1" dirty="0">
                <a:ea typeface="ＭＳ Ｐゴシック" panose="020B0600070205080204" pitchFamily="34" charset="-128"/>
                <a:cs typeface="Arial" panose="020B0604020202020204" pitchFamily="34" charset="0"/>
              </a:rPr>
              <a:t>“are not necessarily driving the levels that you would hope to see […]. The take-up is low […] </a:t>
            </a:r>
            <a:r>
              <a:rPr lang="en-GB" sz="2400" i="1" dirty="0"/>
              <a:t>below 1%.”</a:t>
            </a:r>
          </a:p>
          <a:p>
            <a:pPr marL="0" indent="0" algn="r">
              <a:buNone/>
            </a:pPr>
            <a:r>
              <a:rPr lang="en-GB" altLang="en-US" sz="2400" b="1" dirty="0">
                <a:latin typeface="Arial" panose="020B0604020202020204" pitchFamily="34" charset="0"/>
                <a:ea typeface="ＭＳ Ｐゴシック" panose="020B0600070205080204" pitchFamily="34" charset="-128"/>
                <a:cs typeface="Arial" panose="020B0604020202020204" pitchFamily="34" charset="0"/>
              </a:rPr>
              <a:t>- Oliver </a:t>
            </a:r>
            <a:r>
              <a:rPr lang="en-GB" altLang="en-US" sz="2400" b="1" dirty="0" err="1">
                <a:latin typeface="Arial" panose="020B0604020202020204" pitchFamily="34" charset="0"/>
                <a:ea typeface="ＭＳ Ｐゴシック" panose="020B0600070205080204" pitchFamily="34" charset="-128"/>
                <a:cs typeface="Arial" panose="020B0604020202020204" pitchFamily="34" charset="0"/>
              </a:rPr>
              <a:t>Rosevear</a:t>
            </a:r>
            <a:r>
              <a:rPr lang="en-GB" altLang="en-US" sz="2400" b="1" dirty="0">
                <a:latin typeface="Arial" panose="020B0604020202020204" pitchFamily="34" charset="0"/>
                <a:ea typeface="ＭＳ Ｐゴシック" panose="020B0600070205080204" pitchFamily="34" charset="-128"/>
                <a:cs typeface="Arial" panose="020B0604020202020204" pitchFamily="34" charset="0"/>
              </a:rPr>
              <a:t>, Costa Coffee</a:t>
            </a:r>
          </a:p>
          <a:p>
            <a:pPr marL="0" indent="0">
              <a:buNone/>
            </a:pPr>
            <a:endParaRPr lang="en-GB" altLang="en-US" sz="2400" b="1" i="1" dirty="0">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2700494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
                                            <p:txEl>
                                              <p:pRg st="2" end="2"/>
                                            </p:txEl>
                                          </p:spTgt>
                                        </p:tgtEl>
                                        <p:attrNameLst>
                                          <p:attrName>style.visibility</p:attrName>
                                        </p:attrNameLst>
                                      </p:cBhvr>
                                      <p:to>
                                        <p:strVal val="visible"/>
                                      </p:to>
                                    </p:set>
                                    <p:animEffect transition="in" filter="fade">
                                      <p:cBhvr>
                                        <p:cTn id="7" dur="500"/>
                                        <p:tgtEl>
                                          <p:spTgt spid="36">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6">
                                            <p:txEl>
                                              <p:pRg st="3" end="3"/>
                                            </p:txEl>
                                          </p:spTgt>
                                        </p:tgtEl>
                                        <p:attrNameLst>
                                          <p:attrName>style.visibility</p:attrName>
                                        </p:attrNameLst>
                                      </p:cBhvr>
                                      <p:to>
                                        <p:strVal val="visible"/>
                                      </p:to>
                                    </p:set>
                                    <p:animEffect transition="in" filter="fade">
                                      <p:cBhvr>
                                        <p:cTn id="10" dur="500"/>
                                        <p:tgtEl>
                                          <p:spTgt spid="36">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6">
                                            <p:txEl>
                                              <p:pRg st="5" end="5"/>
                                            </p:txEl>
                                          </p:spTgt>
                                        </p:tgtEl>
                                        <p:attrNameLst>
                                          <p:attrName>style.visibility</p:attrName>
                                        </p:attrNameLst>
                                      </p:cBhvr>
                                      <p:to>
                                        <p:strVal val="visible"/>
                                      </p:to>
                                    </p:set>
                                    <p:animEffect transition="in" filter="fade">
                                      <p:cBhvr>
                                        <p:cTn id="15" dur="500"/>
                                        <p:tgtEl>
                                          <p:spTgt spid="36">
                                            <p:txEl>
                                              <p:pRg st="5" end="5"/>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6">
                                            <p:txEl>
                                              <p:pRg st="6" end="6"/>
                                            </p:txEl>
                                          </p:spTgt>
                                        </p:tgtEl>
                                        <p:attrNameLst>
                                          <p:attrName>style.visibility</p:attrName>
                                        </p:attrNameLst>
                                      </p:cBhvr>
                                      <p:to>
                                        <p:strVal val="visible"/>
                                      </p:to>
                                    </p:set>
                                    <p:animEffect transition="in" filter="fade">
                                      <p:cBhvr>
                                        <p:cTn id="18" dur="500"/>
                                        <p:tgtEl>
                                          <p:spTgt spid="3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bwMode="auto">
          <a:xfrm>
            <a:off x="955090" y="1310936"/>
            <a:ext cx="8229600" cy="52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eaLnBrk="1" hangingPunct="1">
              <a:spcBef>
                <a:spcPct val="0"/>
              </a:spcBef>
              <a:buFontTx/>
              <a:buNone/>
            </a:pPr>
            <a:r>
              <a:rPr lang="en-US" altLang="en-US" sz="3200" b="1" dirty="0">
                <a:solidFill>
                  <a:srgbClr val="00A6BF"/>
                </a:solidFill>
              </a:rPr>
              <a:t>Prevention via Reuse</a:t>
            </a:r>
          </a:p>
          <a:p>
            <a:pPr eaLnBrk="1" hangingPunct="1">
              <a:spcBef>
                <a:spcPct val="0"/>
              </a:spcBef>
              <a:buNone/>
            </a:pPr>
            <a:r>
              <a:rPr lang="en-US" altLang="en-US" sz="2400" b="1" dirty="0"/>
              <a:t>Reusable Cup Discounts</a:t>
            </a:r>
            <a:endParaRPr lang="en-US" altLang="en-US" sz="2400" b="1" dirty="0">
              <a:solidFill>
                <a:srgbClr val="FF0000"/>
              </a:solidFill>
            </a:endParaRPr>
          </a:p>
          <a:p>
            <a:pPr eaLnBrk="1" hangingPunct="1">
              <a:spcBef>
                <a:spcPct val="0"/>
              </a:spcBef>
              <a:buFontTx/>
              <a:buNone/>
            </a:pPr>
            <a:endParaRPr lang="en-US" altLang="en-US" sz="2400" b="1" dirty="0"/>
          </a:p>
        </p:txBody>
      </p:sp>
      <p:sp>
        <p:nvSpPr>
          <p:cNvPr id="36" name="Content Placeholder 2"/>
          <p:cNvSpPr>
            <a:spLocks noGrp="1"/>
          </p:cNvSpPr>
          <p:nvPr>
            <p:ph idx="1"/>
          </p:nvPr>
        </p:nvSpPr>
        <p:spPr>
          <a:xfrm>
            <a:off x="955090" y="2118049"/>
            <a:ext cx="10292918" cy="3713584"/>
          </a:xfrm>
        </p:spPr>
        <p:txBody>
          <a:bodyPr>
            <a:normAutofit lnSpcReduction="10000"/>
          </a:bodyPr>
          <a:lstStyle/>
          <a:p>
            <a:pPr marL="0" indent="0">
              <a:buNone/>
            </a:pPr>
            <a:r>
              <a:rPr lang="en-GB" altLang="en-US" sz="2400" b="1" dirty="0" smtClean="0">
                <a:latin typeface="Arial" panose="020B0604020202020204" pitchFamily="34" charset="0"/>
                <a:ea typeface="ＭＳ Ｐゴシック" panose="020B0600070205080204" pitchFamily="34" charset="-128"/>
                <a:cs typeface="Arial" panose="020B0604020202020204" pitchFamily="34" charset="0"/>
              </a:rPr>
              <a:t>If Discounts don’t work, why are they so common?</a:t>
            </a:r>
          </a:p>
          <a:p>
            <a:pPr marL="0" indent="0">
              <a:buNone/>
            </a:pPr>
            <a:r>
              <a:rPr lang="en-GB" altLang="en-US" sz="2400" b="1" dirty="0" smtClean="0">
                <a:latin typeface="Arial" panose="020B0604020202020204" pitchFamily="34" charset="0"/>
                <a:ea typeface="ＭＳ Ｐゴシック" panose="020B0600070205080204" pitchFamily="34" charset="-128"/>
                <a:cs typeface="Arial" panose="020B0604020202020204" pitchFamily="34" charset="0"/>
              </a:rPr>
              <a:t>Impact</a:t>
            </a:r>
            <a:endParaRPr lang="en-GB" altLang="en-US" sz="2400" b="1"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r>
              <a:rPr lang="en-GB" altLang="en-US" sz="2400" dirty="0">
                <a:latin typeface="Arial" panose="020B0604020202020204" pitchFamily="34" charset="0"/>
                <a:ea typeface="ＭＳ Ｐゴシック" panose="020B0600070205080204" pitchFamily="34" charset="-128"/>
                <a:cs typeface="Arial" panose="020B0604020202020204" pitchFamily="34" charset="0"/>
              </a:rPr>
              <a:t>Major retailers admit that discounts have failed to significantly increase reuse rates</a:t>
            </a:r>
          </a:p>
          <a:p>
            <a:pPr marL="0" indent="0" algn="ctr">
              <a:buNone/>
            </a:pPr>
            <a:r>
              <a:rPr lang="en-GB" altLang="en-US" sz="2400" dirty="0">
                <a:latin typeface="Arial" panose="020B0604020202020204" pitchFamily="34" charset="0"/>
                <a:ea typeface="ＭＳ Ｐゴシック" panose="020B0600070205080204" pitchFamily="34" charset="-128"/>
                <a:cs typeface="Arial" panose="020B0604020202020204" pitchFamily="34" charset="0"/>
              </a:rPr>
              <a:t>Vs.</a:t>
            </a:r>
          </a:p>
          <a:p>
            <a:pPr marL="0" indent="0">
              <a:buNone/>
            </a:pPr>
            <a:r>
              <a:rPr lang="en-GB" altLang="en-US" sz="2400" b="1" dirty="0">
                <a:latin typeface="Arial" panose="020B0604020202020204" pitchFamily="34" charset="0"/>
                <a:ea typeface="ＭＳ Ｐゴシック" panose="020B0600070205080204" pitchFamily="34" charset="-128"/>
                <a:cs typeface="Arial" panose="020B0604020202020204" pitchFamily="34" charset="0"/>
              </a:rPr>
              <a:t>Image</a:t>
            </a:r>
          </a:p>
          <a:p>
            <a:pPr eaLnBrk="1" hangingPunct="1"/>
            <a:r>
              <a:rPr lang="en-GB" altLang="en-US" sz="2400" dirty="0">
                <a:latin typeface="Arial" panose="020B0604020202020204" pitchFamily="34" charset="0"/>
                <a:ea typeface="ＭＳ Ｐゴシック" panose="020B0600070205080204" pitchFamily="34" charset="-128"/>
                <a:cs typeface="Arial" panose="020B0604020202020204" pitchFamily="34" charset="0"/>
              </a:rPr>
              <a:t>As a PR measure, discounts are an effective way to </a:t>
            </a:r>
            <a:r>
              <a:rPr lang="en-GB" altLang="en-US" sz="2400" dirty="0" smtClean="0">
                <a:latin typeface="Arial" panose="020B0604020202020204" pitchFamily="34" charset="0"/>
                <a:ea typeface="ＭＳ Ｐゴシック" panose="020B0600070205080204" pitchFamily="34" charset="-128"/>
                <a:cs typeface="Arial" panose="020B0604020202020204" pitchFamily="34" charset="0"/>
              </a:rPr>
              <a:t>signal a company is ‘doing its part’ for the environment.</a:t>
            </a:r>
            <a:endParaRPr lang="en-GB" altLang="en-US" sz="2400"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2" name="TextBox 1"/>
          <p:cNvSpPr txBox="1"/>
          <p:nvPr/>
        </p:nvSpPr>
        <p:spPr>
          <a:xfrm>
            <a:off x="5593657" y="5831633"/>
            <a:ext cx="5654351" cy="369332"/>
          </a:xfrm>
          <a:prstGeom prst="rect">
            <a:avLst/>
          </a:prstGeom>
          <a:noFill/>
        </p:spPr>
        <p:txBody>
          <a:bodyPr wrap="square" rtlCol="0">
            <a:spAutoFit/>
          </a:bodyPr>
          <a:lstStyle/>
          <a:p>
            <a:pPr algn="r"/>
            <a:r>
              <a:rPr lang="en-GB" b="1" dirty="0" smtClean="0"/>
              <a:t>So what does work?</a:t>
            </a:r>
            <a:endParaRPr lang="en-GB" b="1" dirty="0"/>
          </a:p>
        </p:txBody>
      </p:sp>
    </p:spTree>
    <p:extLst>
      <p:ext uri="{BB962C8B-B14F-4D97-AF65-F5344CB8AC3E}">
        <p14:creationId xmlns:p14="http://schemas.microsoft.com/office/powerpoint/2010/main" val="2075999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bwMode="auto">
          <a:xfrm>
            <a:off x="839679" y="1317240"/>
            <a:ext cx="8229600" cy="52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eaLnBrk="1" hangingPunct="1">
              <a:spcBef>
                <a:spcPct val="0"/>
              </a:spcBef>
              <a:buFontTx/>
              <a:buNone/>
            </a:pPr>
            <a:r>
              <a:rPr lang="en-US" altLang="en-US" sz="3200" b="1" dirty="0">
                <a:solidFill>
                  <a:srgbClr val="00A6BF"/>
                </a:solidFill>
              </a:rPr>
              <a:t>Prevention via Reuse</a:t>
            </a:r>
          </a:p>
          <a:p>
            <a:pPr eaLnBrk="1" hangingPunct="1">
              <a:spcBef>
                <a:spcPct val="0"/>
              </a:spcBef>
              <a:buNone/>
            </a:pPr>
            <a:r>
              <a:rPr lang="en-US" altLang="en-US" sz="2400" b="1" dirty="0"/>
              <a:t>The importance of convenience</a:t>
            </a:r>
          </a:p>
          <a:p>
            <a:pPr eaLnBrk="1" hangingPunct="1">
              <a:spcBef>
                <a:spcPct val="0"/>
              </a:spcBef>
              <a:buNone/>
            </a:pPr>
            <a:endParaRPr lang="en-US" altLang="en-US" sz="2400" b="1" dirty="0">
              <a:solidFill>
                <a:srgbClr val="FF0000"/>
              </a:solidFill>
            </a:endParaRPr>
          </a:p>
          <a:p>
            <a:pPr eaLnBrk="1" hangingPunct="1">
              <a:spcBef>
                <a:spcPct val="0"/>
              </a:spcBef>
              <a:buFontTx/>
              <a:buNone/>
            </a:pPr>
            <a:endParaRPr lang="en-US" altLang="en-US" sz="2400" b="1" dirty="0"/>
          </a:p>
        </p:txBody>
      </p:sp>
      <p:sp>
        <p:nvSpPr>
          <p:cNvPr id="2" name="TextBox 1"/>
          <p:cNvSpPr txBox="1"/>
          <p:nvPr/>
        </p:nvSpPr>
        <p:spPr>
          <a:xfrm>
            <a:off x="839679" y="1581559"/>
            <a:ext cx="10381696" cy="1015663"/>
          </a:xfrm>
          <a:prstGeom prst="rect">
            <a:avLst/>
          </a:prstGeom>
          <a:noFill/>
        </p:spPr>
        <p:txBody>
          <a:bodyPr wrap="square" rtlCol="0">
            <a:spAutoFit/>
          </a:bodyPr>
          <a:lstStyle/>
          <a:p>
            <a:pPr marL="285750" indent="-285750">
              <a:buFont typeface="Arial" panose="020B0604020202020204" pitchFamily="34" charset="0"/>
              <a:buChar char="•"/>
            </a:pPr>
            <a:r>
              <a:rPr lang="en-GB" sz="2000" b="1" dirty="0"/>
              <a:t>Reuse rates tend to be higher in workplaces, regardless of discount value</a:t>
            </a:r>
          </a:p>
          <a:p>
            <a:pPr marL="742950" lvl="1" indent="-285750">
              <a:buFont typeface="Arial" panose="020B0604020202020204" pitchFamily="34" charset="0"/>
              <a:buChar char="•"/>
            </a:pPr>
            <a:r>
              <a:rPr lang="en-GB" sz="2000" u="sng" dirty="0"/>
              <a:t>Convenience - cleaning, storing and using a reusable cup is </a:t>
            </a:r>
            <a:r>
              <a:rPr lang="en-GB" sz="2000" u="sng" dirty="0" smtClean="0"/>
              <a:t>easier at work, than in general.</a:t>
            </a:r>
            <a:endParaRPr lang="en-GB" sz="2000" u="sng" dirty="0"/>
          </a:p>
          <a:p>
            <a:pPr marL="742950" lvl="1" indent="-285750">
              <a:buFont typeface="Arial" panose="020B0604020202020204" pitchFamily="34" charset="0"/>
              <a:buChar char="•"/>
            </a:pPr>
            <a:r>
              <a:rPr lang="en-GB" sz="2000" dirty="0"/>
              <a:t>An element of social capital and accountability?</a:t>
            </a:r>
          </a:p>
        </p:txBody>
      </p:sp>
      <p:graphicFrame>
        <p:nvGraphicFramePr>
          <p:cNvPr id="7" name="Chart 6"/>
          <p:cNvGraphicFramePr>
            <a:graphicFrameLocks/>
          </p:cNvGraphicFramePr>
          <p:nvPr>
            <p:extLst>
              <p:ext uri="{D42A27DB-BD31-4B8C-83A1-F6EECF244321}">
                <p14:modId xmlns:p14="http://schemas.microsoft.com/office/powerpoint/2010/main" val="720077541"/>
              </p:ext>
            </p:extLst>
          </p:nvPr>
        </p:nvGraphicFramePr>
        <p:xfrm>
          <a:off x="932155" y="2597222"/>
          <a:ext cx="10218198" cy="359051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11345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7"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bwMode="auto">
          <a:xfrm>
            <a:off x="839679" y="965447"/>
            <a:ext cx="8229600" cy="52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eaLnBrk="1" hangingPunct="1">
              <a:spcBef>
                <a:spcPct val="0"/>
              </a:spcBef>
              <a:buFontTx/>
              <a:buNone/>
            </a:pPr>
            <a:r>
              <a:rPr lang="en-US" altLang="en-US" sz="3200" b="1" dirty="0">
                <a:solidFill>
                  <a:srgbClr val="00A6BF"/>
                </a:solidFill>
              </a:rPr>
              <a:t>Prevention via Reuse</a:t>
            </a:r>
          </a:p>
          <a:p>
            <a:pPr eaLnBrk="1" hangingPunct="1">
              <a:spcBef>
                <a:spcPct val="0"/>
              </a:spcBef>
              <a:buNone/>
            </a:pPr>
            <a:r>
              <a:rPr lang="en-US" altLang="en-US" sz="2400" b="1" dirty="0"/>
              <a:t>The Importance of Convenience</a:t>
            </a:r>
          </a:p>
        </p:txBody>
      </p:sp>
      <p:sp>
        <p:nvSpPr>
          <p:cNvPr id="5" name="TextBox 4"/>
          <p:cNvSpPr txBox="1"/>
          <p:nvPr/>
        </p:nvSpPr>
        <p:spPr>
          <a:xfrm>
            <a:off x="985421" y="1948544"/>
            <a:ext cx="10235954" cy="4339650"/>
          </a:xfrm>
          <a:prstGeom prst="rect">
            <a:avLst/>
          </a:prstGeom>
          <a:noFill/>
        </p:spPr>
        <p:txBody>
          <a:bodyPr wrap="square" rtlCol="0">
            <a:spAutoFit/>
          </a:bodyPr>
          <a:lstStyle/>
          <a:p>
            <a:r>
              <a:rPr lang="en-GB" sz="2400" b="1" dirty="0"/>
              <a:t>Urban Deposit Return System</a:t>
            </a:r>
          </a:p>
          <a:p>
            <a:r>
              <a:rPr lang="en-GB" b="1" dirty="0"/>
              <a:t>How do they work?</a:t>
            </a:r>
          </a:p>
          <a:p>
            <a:r>
              <a:rPr lang="en-GB" dirty="0"/>
              <a:t>Customers pay a deposit for a reusable cup, which they can keep or return to a participating retailer at any time to recoup their deposit. The cup is then cleaned and reintegrated into the system.</a:t>
            </a:r>
          </a:p>
          <a:p>
            <a:r>
              <a:rPr lang="en-GB" dirty="0"/>
              <a:t>	</a:t>
            </a:r>
            <a:endParaRPr lang="en-GB" b="1" dirty="0"/>
          </a:p>
          <a:p>
            <a:r>
              <a:rPr lang="en-GB" b="1" dirty="0"/>
              <a:t>Benefits</a:t>
            </a:r>
          </a:p>
          <a:p>
            <a:pPr marL="285750" indent="-285750">
              <a:buFont typeface="Arial" panose="020B0604020202020204" pitchFamily="34" charset="0"/>
              <a:buChar char="•"/>
            </a:pPr>
            <a:r>
              <a:rPr lang="en-GB" dirty="0"/>
              <a:t>Consumers get the </a:t>
            </a:r>
            <a:r>
              <a:rPr lang="en-GB" u="sng" dirty="0"/>
              <a:t>convenience of a DCC without the environmental impacts</a:t>
            </a:r>
            <a:r>
              <a:rPr lang="en-GB" dirty="0"/>
              <a:t>.</a:t>
            </a:r>
          </a:p>
          <a:p>
            <a:pPr marL="285750" indent="-285750">
              <a:buFont typeface="Arial" panose="020B0604020202020204" pitchFamily="34" charset="0"/>
              <a:buChar char="•"/>
            </a:pPr>
            <a:r>
              <a:rPr lang="en-GB" dirty="0"/>
              <a:t>Sharing Economy - reduces net demand for reusable cups.</a:t>
            </a:r>
          </a:p>
          <a:p>
            <a:endParaRPr lang="en-GB" dirty="0"/>
          </a:p>
          <a:p>
            <a:r>
              <a:rPr lang="en-GB" b="1" dirty="0"/>
              <a:t>Real world examples?</a:t>
            </a:r>
          </a:p>
          <a:p>
            <a:pPr marL="285750" indent="-285750">
              <a:buFont typeface="Arial" panose="020B0604020202020204" pitchFamily="34" charset="0"/>
              <a:buChar char="•"/>
            </a:pPr>
            <a:r>
              <a:rPr lang="en-GB" dirty="0"/>
              <a:t>Commonly used at Christmas Markets throughout the UK</a:t>
            </a:r>
          </a:p>
          <a:p>
            <a:pPr marL="285750" indent="-285750">
              <a:buFont typeface="Arial" panose="020B0604020202020204" pitchFamily="34" charset="0"/>
              <a:buChar char="•"/>
            </a:pPr>
            <a:r>
              <a:rPr lang="en-GB" dirty="0"/>
              <a:t>City of Hamburg – </a:t>
            </a:r>
            <a:r>
              <a:rPr lang="en-GB" dirty="0">
                <a:hlinkClick r:id="rId3"/>
              </a:rPr>
              <a:t>Refill It! System </a:t>
            </a:r>
            <a:r>
              <a:rPr lang="en-GB" dirty="0"/>
              <a:t>launched in 2016</a:t>
            </a:r>
          </a:p>
          <a:p>
            <a:pPr marL="285750" indent="-285750">
              <a:buFont typeface="Arial" panose="020B0604020202020204" pitchFamily="34" charset="0"/>
              <a:buChar char="•"/>
            </a:pPr>
            <a:r>
              <a:rPr lang="en-GB" dirty="0">
                <a:hlinkClick r:id="rId4"/>
              </a:rPr>
              <a:t>Cup Club </a:t>
            </a:r>
            <a:r>
              <a:rPr lang="en-GB" dirty="0"/>
              <a:t>– UK start-up, just won $2m Circular Design Fund from Ellen MacArthur Foundation</a:t>
            </a:r>
          </a:p>
          <a:p>
            <a:pPr marL="285750" indent="-285750">
              <a:buFont typeface="Arial" panose="020B0604020202020204" pitchFamily="34" charset="0"/>
              <a:buChar char="•"/>
            </a:pPr>
            <a:endParaRPr lang="en-GB" b="1" dirty="0"/>
          </a:p>
          <a:p>
            <a:r>
              <a:rPr lang="en-GB" dirty="0"/>
              <a:t>	</a:t>
            </a:r>
            <a:endParaRPr lang="en-GB" b="1" dirty="0"/>
          </a:p>
        </p:txBody>
      </p:sp>
    </p:spTree>
    <p:extLst>
      <p:ext uri="{BB962C8B-B14F-4D97-AF65-F5344CB8AC3E}">
        <p14:creationId xmlns:p14="http://schemas.microsoft.com/office/powerpoint/2010/main" val="1531667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2" end="2"/>
                                            </p:txEl>
                                          </p:spTgt>
                                        </p:tgtEl>
                                        <p:attrNameLst>
                                          <p:attrName>style.visibility</p:attrName>
                                        </p:attrNameLst>
                                      </p:cBhvr>
                                      <p:to>
                                        <p:strVal val="visible"/>
                                      </p:to>
                                    </p:set>
                                    <p:animEffect transition="in" filter="fade">
                                      <p:cBhvr>
                                        <p:cTn id="10" dur="500"/>
                                        <p:tgtEl>
                                          <p:spTgt spid="5">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animEffect transition="in" filter="fade">
                                      <p:cBhvr>
                                        <p:cTn id="15" dur="500"/>
                                        <p:tgtEl>
                                          <p:spTgt spid="5">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5">
                                            <p:txEl>
                                              <p:pRg st="5" end="5"/>
                                            </p:txEl>
                                          </p:spTgt>
                                        </p:tgtEl>
                                        <p:attrNameLst>
                                          <p:attrName>style.visibility</p:attrName>
                                        </p:attrNameLst>
                                      </p:cBhvr>
                                      <p:to>
                                        <p:strVal val="visible"/>
                                      </p:to>
                                    </p:set>
                                    <p:animEffect transition="in" filter="fade">
                                      <p:cBhvr>
                                        <p:cTn id="18" dur="500"/>
                                        <p:tgtEl>
                                          <p:spTgt spid="5">
                                            <p:txEl>
                                              <p:pRg st="5" end="5"/>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5">
                                            <p:txEl>
                                              <p:pRg st="6" end="6"/>
                                            </p:txEl>
                                          </p:spTgt>
                                        </p:tgtEl>
                                        <p:attrNameLst>
                                          <p:attrName>style.visibility</p:attrName>
                                        </p:attrNameLst>
                                      </p:cBhvr>
                                      <p:to>
                                        <p:strVal val="visible"/>
                                      </p:to>
                                    </p:set>
                                    <p:animEffect transition="in" filter="fade">
                                      <p:cBhvr>
                                        <p:cTn id="21" dur="500"/>
                                        <p:tgtEl>
                                          <p:spTgt spid="5">
                                            <p:txEl>
                                              <p:pRg st="6" end="6"/>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5">
                                            <p:txEl>
                                              <p:pRg st="8" end="8"/>
                                            </p:txEl>
                                          </p:spTgt>
                                        </p:tgtEl>
                                        <p:attrNameLst>
                                          <p:attrName>style.visibility</p:attrName>
                                        </p:attrNameLst>
                                      </p:cBhvr>
                                      <p:to>
                                        <p:strVal val="visible"/>
                                      </p:to>
                                    </p:set>
                                    <p:animEffect transition="in" filter="fade">
                                      <p:cBhvr>
                                        <p:cTn id="26" dur="500"/>
                                        <p:tgtEl>
                                          <p:spTgt spid="5">
                                            <p:txEl>
                                              <p:pRg st="8" end="8"/>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5">
                                            <p:txEl>
                                              <p:pRg st="9" end="9"/>
                                            </p:txEl>
                                          </p:spTgt>
                                        </p:tgtEl>
                                        <p:attrNameLst>
                                          <p:attrName>style.visibility</p:attrName>
                                        </p:attrNameLst>
                                      </p:cBhvr>
                                      <p:to>
                                        <p:strVal val="visible"/>
                                      </p:to>
                                    </p:set>
                                    <p:animEffect transition="in" filter="fade">
                                      <p:cBhvr>
                                        <p:cTn id="29" dur="500"/>
                                        <p:tgtEl>
                                          <p:spTgt spid="5">
                                            <p:txEl>
                                              <p:pRg st="9" end="9"/>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5">
                                            <p:txEl>
                                              <p:pRg st="10" end="10"/>
                                            </p:txEl>
                                          </p:spTgt>
                                        </p:tgtEl>
                                        <p:attrNameLst>
                                          <p:attrName>style.visibility</p:attrName>
                                        </p:attrNameLst>
                                      </p:cBhvr>
                                      <p:to>
                                        <p:strVal val="visible"/>
                                      </p:to>
                                    </p:set>
                                    <p:animEffect transition="in" filter="fade">
                                      <p:cBhvr>
                                        <p:cTn id="32" dur="500"/>
                                        <p:tgtEl>
                                          <p:spTgt spid="5">
                                            <p:txEl>
                                              <p:pRg st="10" end="10"/>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5">
                                            <p:txEl>
                                              <p:pRg st="11" end="11"/>
                                            </p:txEl>
                                          </p:spTgt>
                                        </p:tgtEl>
                                        <p:attrNameLst>
                                          <p:attrName>style.visibility</p:attrName>
                                        </p:attrNameLst>
                                      </p:cBhvr>
                                      <p:to>
                                        <p:strVal val="visible"/>
                                      </p:to>
                                    </p:set>
                                    <p:animEffect transition="in" filter="fade">
                                      <p:cBhvr>
                                        <p:cTn id="35" dur="500"/>
                                        <p:tgtEl>
                                          <p:spTgt spid="5">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bwMode="auto">
          <a:xfrm>
            <a:off x="875190" y="983202"/>
            <a:ext cx="8229600" cy="52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eaLnBrk="1" hangingPunct="1">
              <a:spcBef>
                <a:spcPct val="0"/>
              </a:spcBef>
              <a:buFontTx/>
              <a:buNone/>
            </a:pPr>
            <a:r>
              <a:rPr lang="en-US" altLang="en-US" sz="3200" b="1" dirty="0">
                <a:solidFill>
                  <a:srgbClr val="00A6BF"/>
                </a:solidFill>
              </a:rPr>
              <a:t>Prevention via Reuse</a:t>
            </a:r>
          </a:p>
          <a:p>
            <a:pPr eaLnBrk="1" hangingPunct="1">
              <a:spcBef>
                <a:spcPct val="0"/>
              </a:spcBef>
              <a:buNone/>
            </a:pPr>
            <a:r>
              <a:rPr lang="en-US" altLang="en-US" sz="2400" b="1" dirty="0"/>
              <a:t>Charging for Disposable Coffee Cups</a:t>
            </a:r>
          </a:p>
        </p:txBody>
      </p:sp>
      <p:sp>
        <p:nvSpPr>
          <p:cNvPr id="5" name="TextBox 4"/>
          <p:cNvSpPr txBox="1"/>
          <p:nvPr/>
        </p:nvSpPr>
        <p:spPr>
          <a:xfrm>
            <a:off x="958789" y="1948543"/>
            <a:ext cx="10147176" cy="4062651"/>
          </a:xfrm>
          <a:prstGeom prst="rect">
            <a:avLst/>
          </a:prstGeom>
          <a:noFill/>
        </p:spPr>
        <p:txBody>
          <a:bodyPr wrap="square" rtlCol="0">
            <a:spAutoFit/>
          </a:bodyPr>
          <a:lstStyle/>
          <a:p>
            <a:r>
              <a:rPr lang="en-GB" b="1" dirty="0"/>
              <a:t>Packaging </a:t>
            </a:r>
            <a:r>
              <a:rPr lang="en-GB" b="1" dirty="0" smtClean="0"/>
              <a:t>is NOT free</a:t>
            </a:r>
            <a:endParaRPr lang="en-GB" b="1" dirty="0"/>
          </a:p>
          <a:p>
            <a:pPr marL="285750" indent="-285750">
              <a:buFont typeface="Arial" panose="020B0604020202020204" pitchFamily="34" charset="0"/>
              <a:buChar char="•"/>
            </a:pPr>
            <a:r>
              <a:rPr lang="en-GB" dirty="0" smtClean="0"/>
              <a:t>We all pay for packaging - the </a:t>
            </a:r>
            <a:r>
              <a:rPr lang="en-GB" dirty="0"/>
              <a:t>cost is simply hidden from view.</a:t>
            </a:r>
          </a:p>
          <a:p>
            <a:pPr marL="742950" lvl="1" indent="-285750">
              <a:buFont typeface="Arial" panose="020B0604020202020204" pitchFamily="34" charset="0"/>
              <a:buChar char="•"/>
            </a:pPr>
            <a:r>
              <a:rPr lang="en-GB" dirty="0"/>
              <a:t>~7% of your grocery bill is for the cost of packaging</a:t>
            </a:r>
          </a:p>
          <a:p>
            <a:pPr marL="285750" indent="-285750">
              <a:buFont typeface="Arial" panose="020B0604020202020204" pitchFamily="34" charset="0"/>
              <a:buChar char="•"/>
            </a:pPr>
            <a:r>
              <a:rPr lang="en-GB" dirty="0"/>
              <a:t>Packaging charges and discounts make the cost of packaging explicit.</a:t>
            </a:r>
          </a:p>
          <a:p>
            <a:endParaRPr lang="en-GB" dirty="0"/>
          </a:p>
          <a:p>
            <a:r>
              <a:rPr lang="en-GB" b="1" dirty="0"/>
              <a:t>Charges vs Discounts</a:t>
            </a:r>
          </a:p>
          <a:p>
            <a:pPr marL="285750" indent="-285750">
              <a:buFont typeface="Arial" panose="020B0604020202020204" pitchFamily="34" charset="0"/>
              <a:buChar char="•"/>
            </a:pPr>
            <a:r>
              <a:rPr lang="en-GB" b="1" dirty="0"/>
              <a:t>Loss Aversion </a:t>
            </a:r>
            <a:r>
              <a:rPr lang="en-GB" dirty="0"/>
              <a:t>- charges are more effective than discounts at changing behaviour, because they harness what is known in behavioural science as </a:t>
            </a:r>
            <a:r>
              <a:rPr lang="en-GB" b="1" dirty="0"/>
              <a:t>‘loss aversion’</a:t>
            </a:r>
          </a:p>
          <a:p>
            <a:pPr marL="742950" lvl="1" indent="-285750">
              <a:buFont typeface="Arial" panose="020B0604020202020204" pitchFamily="34" charset="0"/>
              <a:buChar char="•"/>
            </a:pPr>
            <a:r>
              <a:rPr lang="en-GB" sz="2400" i="1" u="sng" dirty="0"/>
              <a:t>People will do more to avoid loss than they will to obtain gain.</a:t>
            </a:r>
          </a:p>
          <a:p>
            <a:endParaRPr lang="en-GB" dirty="0"/>
          </a:p>
          <a:p>
            <a:r>
              <a:rPr lang="en-GB" b="1" dirty="0"/>
              <a:t>Scotland’s 5p Carrier Bag Charge</a:t>
            </a:r>
          </a:p>
          <a:p>
            <a:pPr marL="285750" indent="-285750">
              <a:buFont typeface="Arial" panose="020B0604020202020204" pitchFamily="34" charset="0"/>
              <a:buChar char="•"/>
            </a:pPr>
            <a:r>
              <a:rPr lang="en-GB" dirty="0"/>
              <a:t>A minor charge reduced single-use carrier bag use by 80% (ZWS, 2014)</a:t>
            </a:r>
          </a:p>
          <a:p>
            <a:pPr marL="285750" indent="-285750">
              <a:buFont typeface="Arial" panose="020B0604020202020204" pitchFamily="34" charset="0"/>
              <a:buChar char="•"/>
            </a:pPr>
            <a:r>
              <a:rPr lang="en-GB" dirty="0"/>
              <a:t>Would the results have been the same if shoppers were offered a 5p discount on their bill for each reusable bag they used?</a:t>
            </a:r>
          </a:p>
        </p:txBody>
      </p:sp>
    </p:spTree>
    <p:extLst>
      <p:ext uri="{BB962C8B-B14F-4D97-AF65-F5344CB8AC3E}">
        <p14:creationId xmlns:p14="http://schemas.microsoft.com/office/powerpoint/2010/main" val="675267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fade">
                                      <p:cBhvr>
                                        <p:cTn id="13" dur="500"/>
                                        <p:tgtEl>
                                          <p:spTgt spid="5">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fade">
                                      <p:cBhvr>
                                        <p:cTn id="16" dur="500"/>
                                        <p:tgtEl>
                                          <p:spTgt spid="5">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animEffect transition="in" filter="fade">
                                      <p:cBhvr>
                                        <p:cTn id="21" dur="500"/>
                                        <p:tgtEl>
                                          <p:spTgt spid="5">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5">
                                            <p:txEl>
                                              <p:pRg st="6" end="6"/>
                                            </p:txEl>
                                          </p:spTgt>
                                        </p:tgtEl>
                                        <p:attrNameLst>
                                          <p:attrName>style.visibility</p:attrName>
                                        </p:attrNameLst>
                                      </p:cBhvr>
                                      <p:to>
                                        <p:strVal val="visible"/>
                                      </p:to>
                                    </p:set>
                                    <p:animEffect transition="in" filter="fade">
                                      <p:cBhvr>
                                        <p:cTn id="24" dur="500"/>
                                        <p:tgtEl>
                                          <p:spTgt spid="5">
                                            <p:txEl>
                                              <p:pRg st="6" end="6"/>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5">
                                            <p:txEl>
                                              <p:pRg st="7" end="7"/>
                                            </p:txEl>
                                          </p:spTgt>
                                        </p:tgtEl>
                                        <p:attrNameLst>
                                          <p:attrName>style.visibility</p:attrName>
                                        </p:attrNameLst>
                                      </p:cBhvr>
                                      <p:to>
                                        <p:strVal val="visible"/>
                                      </p:to>
                                    </p:set>
                                    <p:animEffect transition="in" filter="fade">
                                      <p:cBhvr>
                                        <p:cTn id="27" dur="500"/>
                                        <p:tgtEl>
                                          <p:spTgt spid="5">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9" end="9"/>
                                            </p:txEl>
                                          </p:spTgt>
                                        </p:tgtEl>
                                        <p:attrNameLst>
                                          <p:attrName>style.visibility</p:attrName>
                                        </p:attrNameLst>
                                      </p:cBhvr>
                                      <p:to>
                                        <p:strVal val="visible"/>
                                      </p:to>
                                    </p:set>
                                    <p:animEffect transition="in" filter="fade">
                                      <p:cBhvr>
                                        <p:cTn id="32" dur="500"/>
                                        <p:tgtEl>
                                          <p:spTgt spid="5">
                                            <p:txEl>
                                              <p:pRg st="9" end="9"/>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5">
                                            <p:txEl>
                                              <p:pRg st="10" end="10"/>
                                            </p:txEl>
                                          </p:spTgt>
                                        </p:tgtEl>
                                        <p:attrNameLst>
                                          <p:attrName>style.visibility</p:attrName>
                                        </p:attrNameLst>
                                      </p:cBhvr>
                                      <p:to>
                                        <p:strVal val="visible"/>
                                      </p:to>
                                    </p:set>
                                    <p:animEffect transition="in" filter="fade">
                                      <p:cBhvr>
                                        <p:cTn id="35" dur="500"/>
                                        <p:tgtEl>
                                          <p:spTgt spid="5">
                                            <p:txEl>
                                              <p:pRg st="10" end="10"/>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5">
                                            <p:txEl>
                                              <p:pRg st="11" end="11"/>
                                            </p:txEl>
                                          </p:spTgt>
                                        </p:tgtEl>
                                        <p:attrNameLst>
                                          <p:attrName>style.visibility</p:attrName>
                                        </p:attrNameLst>
                                      </p:cBhvr>
                                      <p:to>
                                        <p:strVal val="visible"/>
                                      </p:to>
                                    </p:set>
                                    <p:animEffect transition="in" filter="fade">
                                      <p:cBhvr>
                                        <p:cTn id="38" dur="500"/>
                                        <p:tgtEl>
                                          <p:spTgt spid="5">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bwMode="auto">
          <a:xfrm>
            <a:off x="848557" y="956569"/>
            <a:ext cx="8229600" cy="52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eaLnBrk="1" hangingPunct="1">
              <a:spcBef>
                <a:spcPct val="0"/>
              </a:spcBef>
              <a:buFontTx/>
              <a:buNone/>
            </a:pPr>
            <a:r>
              <a:rPr lang="en-US" altLang="en-US" sz="3200" b="1" dirty="0">
                <a:solidFill>
                  <a:srgbClr val="00A6BF"/>
                </a:solidFill>
              </a:rPr>
              <a:t>Prevention via Reuse</a:t>
            </a:r>
          </a:p>
          <a:p>
            <a:pPr eaLnBrk="1" hangingPunct="1">
              <a:spcBef>
                <a:spcPct val="0"/>
              </a:spcBef>
              <a:buNone/>
            </a:pPr>
            <a:r>
              <a:rPr lang="en-US" altLang="en-US" sz="2400" b="1" dirty="0"/>
              <a:t>Charging for Disposable Coffee Cups</a:t>
            </a:r>
          </a:p>
        </p:txBody>
      </p:sp>
      <p:sp>
        <p:nvSpPr>
          <p:cNvPr id="5" name="TextBox 4"/>
          <p:cNvSpPr txBox="1"/>
          <p:nvPr/>
        </p:nvSpPr>
        <p:spPr>
          <a:xfrm>
            <a:off x="945684" y="1691091"/>
            <a:ext cx="8284029" cy="369332"/>
          </a:xfrm>
          <a:prstGeom prst="rect">
            <a:avLst/>
          </a:prstGeom>
          <a:noFill/>
        </p:spPr>
        <p:txBody>
          <a:bodyPr wrap="square" rtlCol="0">
            <a:spAutoFit/>
          </a:bodyPr>
          <a:lstStyle/>
          <a:p>
            <a:r>
              <a:rPr lang="en-GB" b="1" dirty="0"/>
              <a:t>A DCC Charge is a simple way to change consumer behaviour without raising costs</a:t>
            </a:r>
          </a:p>
        </p:txBody>
      </p:sp>
      <p:graphicFrame>
        <p:nvGraphicFramePr>
          <p:cNvPr id="4" name="Table 3"/>
          <p:cNvGraphicFramePr>
            <a:graphicFrameLocks noGrp="1"/>
          </p:cNvGraphicFramePr>
          <p:nvPr>
            <p:extLst>
              <p:ext uri="{D42A27DB-BD31-4B8C-83A1-F6EECF244321}">
                <p14:modId xmlns:p14="http://schemas.microsoft.com/office/powerpoint/2010/main" val="2294772571"/>
              </p:ext>
            </p:extLst>
          </p:nvPr>
        </p:nvGraphicFramePr>
        <p:xfrm>
          <a:off x="1905001" y="2136161"/>
          <a:ext cx="8229601" cy="3183576"/>
        </p:xfrm>
        <a:graphic>
          <a:graphicData uri="http://schemas.openxmlformats.org/drawingml/2006/table">
            <a:tbl>
              <a:tblPr/>
              <a:tblGrid>
                <a:gridCol w="1312718">
                  <a:extLst>
                    <a:ext uri="{9D8B030D-6E8A-4147-A177-3AD203B41FA5}">
                      <a16:colId xmlns:a16="http://schemas.microsoft.com/office/drawing/2014/main" val="20000"/>
                    </a:ext>
                  </a:extLst>
                </a:gridCol>
                <a:gridCol w="3366655">
                  <a:extLst>
                    <a:ext uri="{9D8B030D-6E8A-4147-A177-3AD203B41FA5}">
                      <a16:colId xmlns:a16="http://schemas.microsoft.com/office/drawing/2014/main" val="20001"/>
                    </a:ext>
                  </a:extLst>
                </a:gridCol>
                <a:gridCol w="1948750">
                  <a:extLst>
                    <a:ext uri="{9D8B030D-6E8A-4147-A177-3AD203B41FA5}">
                      <a16:colId xmlns:a16="http://schemas.microsoft.com/office/drawing/2014/main" val="20002"/>
                    </a:ext>
                  </a:extLst>
                </a:gridCol>
                <a:gridCol w="1601478">
                  <a:extLst>
                    <a:ext uri="{9D8B030D-6E8A-4147-A177-3AD203B41FA5}">
                      <a16:colId xmlns:a16="http://schemas.microsoft.com/office/drawing/2014/main" val="20003"/>
                    </a:ext>
                  </a:extLst>
                </a:gridCol>
              </a:tblGrid>
              <a:tr h="741084">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600" b="0" i="0" u="none" strike="noStrike" cap="none" normalizeH="0" baseline="0" dirty="0">
                        <a:ln>
                          <a:noFill/>
                        </a:ln>
                        <a:solidFill>
                          <a:srgbClr val="000000"/>
                        </a:solidFill>
                        <a:effectLst/>
                        <a:latin typeface="Arial" charset="0"/>
                        <a:ea typeface="ＭＳ Ｐゴシック" charset="-128"/>
                        <a:cs typeface="ＭＳ Ｐゴシック" charset="-128"/>
                      </a:endParaRPr>
                    </a:p>
                  </a:txBody>
                  <a:tcPr marL="91432" marR="91432" marT="45722" marB="45722"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bg1">
                        <a:alpha val="23137"/>
                      </a:schemeClr>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600" b="0" i="0" u="none" strike="noStrike" cap="none" normalizeH="0" baseline="0" dirty="0">
                        <a:ln>
                          <a:noFill/>
                        </a:ln>
                        <a:solidFill>
                          <a:srgbClr val="000000"/>
                        </a:solidFill>
                        <a:effectLst/>
                        <a:latin typeface="Arial" charset="0"/>
                        <a:ea typeface="ＭＳ Ｐゴシック" charset="-128"/>
                        <a:cs typeface="ＭＳ Ｐゴシック" charset="-128"/>
                      </a:endParaRPr>
                    </a:p>
                  </a:txBody>
                  <a:tcPr marL="91432" marR="91432" marT="45722" marB="45722"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bg1">
                        <a:alpha val="23137"/>
                      </a:schemeClr>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000000"/>
                          </a:solidFill>
                          <a:effectLst/>
                          <a:latin typeface="Arial" charset="0"/>
                          <a:ea typeface="ＭＳ Ｐゴシック" charset="-128"/>
                          <a:cs typeface="ＭＳ Ｐゴシック" charset="-128"/>
                        </a:rPr>
                        <a:t>Reusable Cup Discount System</a:t>
                      </a:r>
                      <a:endParaRPr kumimoji="0" lang="en-US" altLang="en-US" sz="1600" b="0" i="0" u="none" strike="noStrike" cap="none" normalizeH="0" baseline="0" dirty="0">
                        <a:ln>
                          <a:noFill/>
                        </a:ln>
                        <a:solidFill>
                          <a:srgbClr val="000000"/>
                        </a:solidFill>
                        <a:effectLst/>
                        <a:latin typeface="Arial" charset="0"/>
                        <a:ea typeface="ＭＳ Ｐゴシック" charset="-128"/>
                        <a:cs typeface="ＭＳ Ｐゴシック" charset="-128"/>
                      </a:endParaRPr>
                    </a:p>
                  </a:txBody>
                  <a:tcPr marL="91432" marR="91432"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5">
                        <a:lumMod val="40000"/>
                        <a:lumOff val="60000"/>
                      </a:schemeClr>
                    </a:solid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defRPr/>
                      </a:pPr>
                      <a:r>
                        <a:rPr kumimoji="0" lang="en-US" altLang="en-US" sz="1600" b="0" i="0" u="none" strike="noStrike" cap="none" normalizeH="0" baseline="0" dirty="0" smtClean="0">
                          <a:ln>
                            <a:noFill/>
                          </a:ln>
                          <a:solidFill>
                            <a:srgbClr val="000000"/>
                          </a:solidFill>
                          <a:effectLst/>
                          <a:latin typeface="Arial" charset="0"/>
                          <a:ea typeface="ＭＳ Ｐゴシック" charset="-128"/>
                          <a:cs typeface="ＭＳ Ｐゴシック" charset="-128"/>
                        </a:rPr>
                        <a:t>DCC Charge System</a:t>
                      </a:r>
                    </a:p>
                  </a:txBody>
                  <a:tcPr marL="91432" marR="91432" marT="45722" marB="45722"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0"/>
                  </a:ext>
                </a:extLst>
              </a:tr>
              <a:tr h="385933">
                <a:tc rowSpan="3">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000000"/>
                          </a:solidFill>
                          <a:effectLst/>
                          <a:latin typeface="Arial" panose="020B0604020202020204" pitchFamily="34" charset="0"/>
                          <a:ea typeface="ＭＳ Ｐゴシック" charset="-128"/>
                          <a:cs typeface="Arial" panose="020B0604020202020204" pitchFamily="34" charset="0"/>
                        </a:rPr>
                        <a:t>Drink served in DCC</a:t>
                      </a:r>
                      <a:endParaRPr kumimoji="0" lang="en-US" altLang="en-US" sz="1600" b="0" i="0" u="none" strike="noStrike" cap="none" normalizeH="0" baseline="0" dirty="0">
                        <a:ln>
                          <a:noFill/>
                        </a:ln>
                        <a:solidFill>
                          <a:srgbClr val="000000"/>
                        </a:solidFill>
                        <a:effectLst/>
                        <a:latin typeface="Arial" panose="020B0604020202020204" pitchFamily="34" charset="0"/>
                        <a:ea typeface="ＭＳ Ｐゴシック" charset="-128"/>
                        <a:cs typeface="Arial" panose="020B0604020202020204" pitchFamily="34" charset="0"/>
                      </a:endParaRPr>
                    </a:p>
                  </a:txBody>
                  <a:tcPr marL="91432" marR="91432" marT="45722" marB="45722"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sz="2400">
                          <a:solidFill>
                            <a:schemeClr val="tx1"/>
                          </a:solidFill>
                          <a:latin typeface="Arial" charset="0"/>
                          <a:ea typeface="ＭＳ Ｐゴシック" charset="-128"/>
                          <a:cs typeface="Arial" charset="0"/>
                        </a:defRPr>
                      </a:lvl1pPr>
                      <a:lvl2pPr marL="742950" indent="-285750">
                        <a:spcBef>
                          <a:spcPct val="20000"/>
                        </a:spcBef>
                        <a:buFont typeface="Arial" charset="0"/>
                        <a:defRPr sz="2400">
                          <a:solidFill>
                            <a:schemeClr val="tx1"/>
                          </a:solidFill>
                          <a:latin typeface="Arial" charset="0"/>
                          <a:ea typeface="ＭＳ Ｐゴシック" charset="-128"/>
                          <a:cs typeface="Arial" charset="0"/>
                        </a:defRPr>
                      </a:lvl2pPr>
                      <a:lvl3pPr marL="1143000" indent="-228600">
                        <a:spcBef>
                          <a:spcPct val="20000"/>
                        </a:spcBef>
                        <a:buFont typeface="Arial" charset="0"/>
                        <a:defRPr sz="2000">
                          <a:solidFill>
                            <a:schemeClr val="tx1"/>
                          </a:solidFill>
                          <a:latin typeface="Arial" charset="0"/>
                          <a:ea typeface="ＭＳ Ｐゴシック" charset="-128"/>
                          <a:cs typeface="Arial" charset="0"/>
                        </a:defRPr>
                      </a:lvl3pPr>
                      <a:lvl4pPr marL="1600200" indent="-228600">
                        <a:spcBef>
                          <a:spcPct val="20000"/>
                        </a:spcBef>
                        <a:buFont typeface="Arial" charset="0"/>
                        <a:defRPr>
                          <a:solidFill>
                            <a:schemeClr val="tx1"/>
                          </a:solidFill>
                          <a:latin typeface="Arial" charset="0"/>
                          <a:ea typeface="ＭＳ Ｐゴシック" charset="-128"/>
                          <a:cs typeface="Arial" charset="0"/>
                        </a:defRPr>
                      </a:lvl4pPr>
                      <a:lvl5pPr marL="2057400" indent="-228600">
                        <a:spcBef>
                          <a:spcPct val="20000"/>
                        </a:spcBef>
                        <a:buFont typeface="Arial" charset="0"/>
                        <a:defRPr>
                          <a:solidFill>
                            <a:schemeClr val="tx1"/>
                          </a:solidFill>
                          <a:latin typeface="Arial" charset="0"/>
                          <a:ea typeface="ＭＳ Ｐゴシック" charset="-128"/>
                          <a:cs typeface="Arial" charset="0"/>
                        </a:defRPr>
                      </a:lvl5pPr>
                      <a:lvl6pPr marL="2514600" indent="-228600" defTabSz="457200" eaLnBrk="0" fontAlgn="base" hangingPunct="0">
                        <a:spcBef>
                          <a:spcPct val="20000"/>
                        </a:spcBef>
                        <a:spcAft>
                          <a:spcPct val="0"/>
                        </a:spcAft>
                        <a:buFont typeface="Arial" charset="0"/>
                        <a:defRPr>
                          <a:solidFill>
                            <a:schemeClr val="tx1"/>
                          </a:solidFill>
                          <a:latin typeface="Arial" charset="0"/>
                          <a:ea typeface="ＭＳ Ｐゴシック" charset="-128"/>
                          <a:cs typeface="Arial" charset="0"/>
                        </a:defRPr>
                      </a:lvl6pPr>
                      <a:lvl7pPr marL="2971800" indent="-228600" defTabSz="457200" eaLnBrk="0" fontAlgn="base" hangingPunct="0">
                        <a:spcBef>
                          <a:spcPct val="20000"/>
                        </a:spcBef>
                        <a:spcAft>
                          <a:spcPct val="0"/>
                        </a:spcAft>
                        <a:buFont typeface="Arial" charset="0"/>
                        <a:defRPr>
                          <a:solidFill>
                            <a:schemeClr val="tx1"/>
                          </a:solidFill>
                          <a:latin typeface="Arial" charset="0"/>
                          <a:ea typeface="ＭＳ Ｐゴシック" charset="-128"/>
                          <a:cs typeface="Arial" charset="0"/>
                        </a:defRPr>
                      </a:lvl7pPr>
                      <a:lvl8pPr marL="3429000" indent="-228600" defTabSz="457200" eaLnBrk="0" fontAlgn="base" hangingPunct="0">
                        <a:spcBef>
                          <a:spcPct val="20000"/>
                        </a:spcBef>
                        <a:spcAft>
                          <a:spcPct val="0"/>
                        </a:spcAft>
                        <a:buFont typeface="Arial" charset="0"/>
                        <a:defRPr>
                          <a:solidFill>
                            <a:schemeClr val="tx1"/>
                          </a:solidFill>
                          <a:latin typeface="Arial" charset="0"/>
                          <a:ea typeface="ＭＳ Ｐゴシック" charset="-128"/>
                          <a:cs typeface="Arial" charset="0"/>
                        </a:defRPr>
                      </a:lvl8pPr>
                      <a:lvl9pPr marL="3886200" indent="-228600" defTabSz="457200" eaLnBrk="0" fontAlgn="base" hangingPunct="0">
                        <a:spcBef>
                          <a:spcPct val="20000"/>
                        </a:spcBef>
                        <a:spcAft>
                          <a:spcPct val="0"/>
                        </a:spcAft>
                        <a:buFont typeface="Arial" charset="0"/>
                        <a:defRPr>
                          <a:solidFill>
                            <a:schemeClr val="tx1"/>
                          </a:solidFill>
                          <a:latin typeface="Arial" charset="0"/>
                          <a:ea typeface="ＭＳ Ｐゴシック" charset="-128"/>
                          <a:cs typeface="Arial"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000000"/>
                          </a:solidFill>
                          <a:effectLst/>
                          <a:latin typeface="Arial" panose="020B0604020202020204" pitchFamily="34" charset="0"/>
                          <a:ea typeface="ＭＳ Ｐゴシック" charset="-128"/>
                          <a:cs typeface="Arial" panose="020B0604020202020204" pitchFamily="34" charset="0"/>
                        </a:rPr>
                        <a:t>Drink Cost</a:t>
                      </a:r>
                      <a:endParaRPr kumimoji="0" lang="en-US" altLang="en-US" sz="1600" b="0" i="0" u="none" strike="noStrike" cap="none" normalizeH="0" baseline="0" dirty="0">
                        <a:ln>
                          <a:noFill/>
                        </a:ln>
                        <a:solidFill>
                          <a:srgbClr val="000000"/>
                        </a:solidFill>
                        <a:effectLst/>
                        <a:latin typeface="Arial" panose="020B0604020202020204" pitchFamily="34" charset="0"/>
                        <a:ea typeface="ＭＳ Ｐゴシック" charset="-128"/>
                        <a:cs typeface="Arial" panose="020B0604020202020204" pitchFamily="34" charset="0"/>
                      </a:endParaRPr>
                    </a:p>
                  </a:txBody>
                  <a:tcPr marL="91432" marR="91432"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a:r>
                        <a:rPr lang="en-GB" sz="1600" dirty="0" smtClean="0">
                          <a:latin typeface="Arial" panose="020B0604020202020204" pitchFamily="34" charset="0"/>
                          <a:cs typeface="Arial" panose="020B0604020202020204" pitchFamily="34" charset="0"/>
                        </a:rPr>
                        <a:t>£1</a:t>
                      </a:r>
                      <a:endParaRPr lang="en-GB" sz="1600" dirty="0">
                        <a:latin typeface="Arial" panose="020B0604020202020204" pitchFamily="34" charset="0"/>
                        <a:cs typeface="Arial" panose="020B0604020202020204" pitchFamily="34" charset="0"/>
                      </a:endParaRPr>
                    </a:p>
                  </a:txBody>
                  <a:tcPr marL="91432" marR="91432"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40000"/>
                        <a:lumOff val="60000"/>
                      </a:schemeClr>
                    </a:solid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000000"/>
                          </a:solidFill>
                          <a:effectLst/>
                          <a:latin typeface="Arial" panose="020B0604020202020204" pitchFamily="34" charset="0"/>
                          <a:ea typeface="ＭＳ Ｐゴシック" charset="-128"/>
                          <a:cs typeface="Arial" panose="020B0604020202020204" pitchFamily="34" charset="0"/>
                        </a:rPr>
                        <a:t>£0.90</a:t>
                      </a:r>
                      <a:endParaRPr kumimoji="0" lang="en-US" altLang="en-US" sz="1600" b="0" i="0" u="none" strike="noStrike" cap="none" normalizeH="0" baseline="0" dirty="0">
                        <a:ln>
                          <a:noFill/>
                        </a:ln>
                        <a:solidFill>
                          <a:srgbClr val="000000"/>
                        </a:solidFill>
                        <a:effectLst/>
                        <a:latin typeface="Arial" panose="020B0604020202020204" pitchFamily="34" charset="0"/>
                        <a:ea typeface="ＭＳ Ｐゴシック" charset="-128"/>
                        <a:cs typeface="Arial" panose="020B0604020202020204" pitchFamily="34" charset="0"/>
                      </a:endParaRPr>
                    </a:p>
                  </a:txBody>
                  <a:tcPr marL="91432" marR="91432" marT="45722" marB="45722"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1"/>
                  </a:ext>
                </a:extLst>
              </a:tr>
              <a:tr h="385933">
                <a:tc vMerge="1">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rgbClr val="000000"/>
                        </a:solidFill>
                        <a:effectLst/>
                        <a:latin typeface="Arial" panose="020B0604020202020204" pitchFamily="34" charset="0"/>
                        <a:ea typeface="ＭＳ Ｐゴシック" charset="-128"/>
                        <a:cs typeface="Arial" panose="020B0604020202020204" pitchFamily="34" charset="0"/>
                      </a:endParaRPr>
                    </a:p>
                  </a:txBody>
                  <a:tcPr marL="91432" marR="91432"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sz="2400">
                          <a:solidFill>
                            <a:schemeClr val="tx1"/>
                          </a:solidFill>
                          <a:latin typeface="Arial" charset="0"/>
                          <a:ea typeface="ＭＳ Ｐゴシック" charset="-128"/>
                          <a:cs typeface="Arial" charset="0"/>
                        </a:defRPr>
                      </a:lvl1pPr>
                      <a:lvl2pPr marL="742950" indent="-285750">
                        <a:spcBef>
                          <a:spcPct val="20000"/>
                        </a:spcBef>
                        <a:buFont typeface="Arial" charset="0"/>
                        <a:defRPr sz="2400">
                          <a:solidFill>
                            <a:schemeClr val="tx1"/>
                          </a:solidFill>
                          <a:latin typeface="Arial" charset="0"/>
                          <a:ea typeface="ＭＳ Ｐゴシック" charset="-128"/>
                          <a:cs typeface="Arial" charset="0"/>
                        </a:defRPr>
                      </a:lvl2pPr>
                      <a:lvl3pPr marL="1143000" indent="-228600">
                        <a:spcBef>
                          <a:spcPct val="20000"/>
                        </a:spcBef>
                        <a:buFont typeface="Arial" charset="0"/>
                        <a:defRPr sz="2000">
                          <a:solidFill>
                            <a:schemeClr val="tx1"/>
                          </a:solidFill>
                          <a:latin typeface="Arial" charset="0"/>
                          <a:ea typeface="ＭＳ Ｐゴシック" charset="-128"/>
                          <a:cs typeface="Arial" charset="0"/>
                        </a:defRPr>
                      </a:lvl3pPr>
                      <a:lvl4pPr marL="1600200" indent="-228600">
                        <a:spcBef>
                          <a:spcPct val="20000"/>
                        </a:spcBef>
                        <a:buFont typeface="Arial" charset="0"/>
                        <a:defRPr>
                          <a:solidFill>
                            <a:schemeClr val="tx1"/>
                          </a:solidFill>
                          <a:latin typeface="Arial" charset="0"/>
                          <a:ea typeface="ＭＳ Ｐゴシック" charset="-128"/>
                          <a:cs typeface="Arial" charset="0"/>
                        </a:defRPr>
                      </a:lvl4pPr>
                      <a:lvl5pPr marL="2057400" indent="-228600">
                        <a:spcBef>
                          <a:spcPct val="20000"/>
                        </a:spcBef>
                        <a:buFont typeface="Arial" charset="0"/>
                        <a:defRPr>
                          <a:solidFill>
                            <a:schemeClr val="tx1"/>
                          </a:solidFill>
                          <a:latin typeface="Arial" charset="0"/>
                          <a:ea typeface="ＭＳ Ｐゴシック" charset="-128"/>
                          <a:cs typeface="Arial" charset="0"/>
                        </a:defRPr>
                      </a:lvl5pPr>
                      <a:lvl6pPr marL="2514600" indent="-228600" defTabSz="457200" eaLnBrk="0" fontAlgn="base" hangingPunct="0">
                        <a:spcBef>
                          <a:spcPct val="20000"/>
                        </a:spcBef>
                        <a:spcAft>
                          <a:spcPct val="0"/>
                        </a:spcAft>
                        <a:buFont typeface="Arial" charset="0"/>
                        <a:defRPr>
                          <a:solidFill>
                            <a:schemeClr val="tx1"/>
                          </a:solidFill>
                          <a:latin typeface="Arial" charset="0"/>
                          <a:ea typeface="ＭＳ Ｐゴシック" charset="-128"/>
                          <a:cs typeface="Arial" charset="0"/>
                        </a:defRPr>
                      </a:lvl6pPr>
                      <a:lvl7pPr marL="2971800" indent="-228600" defTabSz="457200" eaLnBrk="0" fontAlgn="base" hangingPunct="0">
                        <a:spcBef>
                          <a:spcPct val="20000"/>
                        </a:spcBef>
                        <a:spcAft>
                          <a:spcPct val="0"/>
                        </a:spcAft>
                        <a:buFont typeface="Arial" charset="0"/>
                        <a:defRPr>
                          <a:solidFill>
                            <a:schemeClr val="tx1"/>
                          </a:solidFill>
                          <a:latin typeface="Arial" charset="0"/>
                          <a:ea typeface="ＭＳ Ｐゴシック" charset="-128"/>
                          <a:cs typeface="Arial" charset="0"/>
                        </a:defRPr>
                      </a:lvl7pPr>
                      <a:lvl8pPr marL="3429000" indent="-228600" defTabSz="457200" eaLnBrk="0" fontAlgn="base" hangingPunct="0">
                        <a:spcBef>
                          <a:spcPct val="20000"/>
                        </a:spcBef>
                        <a:spcAft>
                          <a:spcPct val="0"/>
                        </a:spcAft>
                        <a:buFont typeface="Arial" charset="0"/>
                        <a:defRPr>
                          <a:solidFill>
                            <a:schemeClr val="tx1"/>
                          </a:solidFill>
                          <a:latin typeface="Arial" charset="0"/>
                          <a:ea typeface="ＭＳ Ｐゴシック" charset="-128"/>
                          <a:cs typeface="Arial" charset="0"/>
                        </a:defRPr>
                      </a:lvl8pPr>
                      <a:lvl9pPr marL="3886200" indent="-228600" defTabSz="457200" eaLnBrk="0" fontAlgn="base" hangingPunct="0">
                        <a:spcBef>
                          <a:spcPct val="20000"/>
                        </a:spcBef>
                        <a:spcAft>
                          <a:spcPct val="0"/>
                        </a:spcAft>
                        <a:buFont typeface="Arial" charset="0"/>
                        <a:defRPr>
                          <a:solidFill>
                            <a:schemeClr val="tx1"/>
                          </a:solidFill>
                          <a:latin typeface="Arial" charset="0"/>
                          <a:ea typeface="ＭＳ Ｐゴシック" charset="-128"/>
                          <a:cs typeface="Arial"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000000"/>
                          </a:solidFill>
                          <a:effectLst/>
                          <a:latin typeface="Arial" panose="020B0604020202020204" pitchFamily="34" charset="0"/>
                          <a:ea typeface="ＭＳ Ｐゴシック" charset="-128"/>
                          <a:cs typeface="Arial" panose="020B0604020202020204" pitchFamily="34" charset="0"/>
                        </a:rPr>
                        <a:t>DCC Charge</a:t>
                      </a:r>
                      <a:endParaRPr kumimoji="0" lang="en-US" altLang="en-US" sz="1600" b="0" i="0" u="none" strike="noStrike" cap="none" normalizeH="0" baseline="0" dirty="0">
                        <a:ln>
                          <a:noFill/>
                        </a:ln>
                        <a:solidFill>
                          <a:srgbClr val="000000"/>
                        </a:solidFill>
                        <a:effectLst/>
                        <a:latin typeface="Arial" panose="020B0604020202020204" pitchFamily="34" charset="0"/>
                        <a:ea typeface="ＭＳ Ｐゴシック" charset="-128"/>
                        <a:cs typeface="Arial" panose="020B0604020202020204" pitchFamily="34" charset="0"/>
                      </a:endParaRPr>
                    </a:p>
                  </a:txBody>
                  <a:tcPr marL="91432" marR="91432"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a:r>
                        <a:rPr lang="en-GB" sz="1600" dirty="0" smtClean="0">
                          <a:latin typeface="Arial" panose="020B0604020202020204" pitchFamily="34" charset="0"/>
                          <a:cs typeface="Arial" panose="020B0604020202020204" pitchFamily="34" charset="0"/>
                        </a:rPr>
                        <a:t>£0</a:t>
                      </a:r>
                      <a:endParaRPr lang="en-GB" sz="1600" dirty="0">
                        <a:latin typeface="Arial" panose="020B0604020202020204" pitchFamily="34" charset="0"/>
                        <a:cs typeface="Arial" panose="020B0604020202020204" pitchFamily="34" charset="0"/>
                      </a:endParaRPr>
                    </a:p>
                  </a:txBody>
                  <a:tcPr marL="91432" marR="91432"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40000"/>
                        <a:lumOff val="60000"/>
                      </a:schemeClr>
                    </a:solid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000000"/>
                          </a:solidFill>
                          <a:effectLst/>
                          <a:latin typeface="Arial" panose="020B0604020202020204" pitchFamily="34" charset="0"/>
                          <a:ea typeface="ＭＳ Ｐゴシック" charset="-128"/>
                          <a:cs typeface="Arial" panose="020B0604020202020204" pitchFamily="34" charset="0"/>
                        </a:rPr>
                        <a:t>£0.10</a:t>
                      </a:r>
                      <a:endParaRPr kumimoji="0" lang="en-US" altLang="en-US" sz="1600" b="0" i="0" u="none" strike="noStrike" cap="none" normalizeH="0" baseline="0" dirty="0">
                        <a:ln>
                          <a:noFill/>
                        </a:ln>
                        <a:solidFill>
                          <a:srgbClr val="000000"/>
                        </a:solidFill>
                        <a:effectLst/>
                        <a:latin typeface="Arial" panose="020B0604020202020204" pitchFamily="34" charset="0"/>
                        <a:ea typeface="ＭＳ Ｐゴシック" charset="-128"/>
                        <a:cs typeface="Arial" panose="020B0604020202020204" pitchFamily="34" charset="0"/>
                      </a:endParaRPr>
                    </a:p>
                  </a:txBody>
                  <a:tcPr marL="91432" marR="91432" marT="45722" marB="45722"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2"/>
                  </a:ext>
                </a:extLst>
              </a:tr>
              <a:tr h="404028">
                <a:tc vMerge="1">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800" b="1" i="0" u="none" strike="noStrike" cap="none" normalizeH="0" baseline="0" dirty="0">
                        <a:ln>
                          <a:noFill/>
                        </a:ln>
                        <a:solidFill>
                          <a:srgbClr val="000000"/>
                        </a:solidFill>
                        <a:effectLst/>
                        <a:latin typeface="Arial" panose="020B0604020202020204" pitchFamily="34" charset="0"/>
                        <a:ea typeface="ＭＳ Ｐゴシック" charset="-128"/>
                        <a:cs typeface="Arial" panose="020B0604020202020204" pitchFamily="34" charset="0"/>
                      </a:endParaRPr>
                    </a:p>
                  </a:txBody>
                  <a:tcPr marL="91432" marR="91432"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rgbClr val="000000"/>
                          </a:solidFill>
                          <a:effectLst/>
                          <a:latin typeface="Arial" panose="020B0604020202020204" pitchFamily="34" charset="0"/>
                          <a:ea typeface="ＭＳ Ｐゴシック" charset="-128"/>
                          <a:cs typeface="Arial" panose="020B0604020202020204" pitchFamily="34" charset="0"/>
                        </a:rPr>
                        <a:t>Total Cost with DCC</a:t>
                      </a:r>
                      <a:endParaRPr kumimoji="0" lang="en-US" altLang="en-US" sz="1600" b="1" i="0" u="none" strike="noStrike" cap="none" normalizeH="0" baseline="0" dirty="0">
                        <a:ln>
                          <a:noFill/>
                        </a:ln>
                        <a:solidFill>
                          <a:srgbClr val="000000"/>
                        </a:solidFill>
                        <a:effectLst/>
                        <a:latin typeface="Arial" panose="020B0604020202020204" pitchFamily="34" charset="0"/>
                        <a:ea typeface="ＭＳ Ｐゴシック" charset="-128"/>
                        <a:cs typeface="Arial" panose="020B0604020202020204" pitchFamily="34" charset="0"/>
                      </a:endParaRPr>
                    </a:p>
                  </a:txBody>
                  <a:tcPr marL="91432" marR="91432"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algn="r"/>
                      <a:r>
                        <a:rPr lang="en-GB" sz="1600" b="1" dirty="0" smtClean="0">
                          <a:latin typeface="Arial" panose="020B0604020202020204" pitchFamily="34" charset="0"/>
                          <a:cs typeface="Arial" panose="020B0604020202020204" pitchFamily="34" charset="0"/>
                        </a:rPr>
                        <a:t>£1.00</a:t>
                      </a:r>
                      <a:endParaRPr lang="en-GB" sz="1600" b="1" dirty="0">
                        <a:latin typeface="Arial" panose="020B0604020202020204" pitchFamily="34" charset="0"/>
                        <a:cs typeface="Arial" panose="020B0604020202020204" pitchFamily="34" charset="0"/>
                      </a:endParaRPr>
                    </a:p>
                  </a:txBody>
                  <a:tcPr marL="91432" marR="91432"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5">
                        <a:lumMod val="40000"/>
                        <a:lumOff val="60000"/>
                      </a:schemeClr>
                    </a:solid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rgbClr val="000000"/>
                          </a:solidFill>
                          <a:effectLst/>
                          <a:latin typeface="Arial" panose="020B0604020202020204" pitchFamily="34" charset="0"/>
                          <a:ea typeface="ＭＳ Ｐゴシック" charset="-128"/>
                          <a:cs typeface="Arial" panose="020B0604020202020204" pitchFamily="34" charset="0"/>
                        </a:rPr>
                        <a:t>£1.00</a:t>
                      </a:r>
                      <a:endParaRPr kumimoji="0" lang="en-US" altLang="en-US" sz="1600" b="1" i="0" u="none" strike="noStrike" cap="none" normalizeH="0" baseline="0" dirty="0">
                        <a:ln>
                          <a:noFill/>
                        </a:ln>
                        <a:solidFill>
                          <a:srgbClr val="000000"/>
                        </a:solidFill>
                        <a:effectLst/>
                        <a:latin typeface="Arial" panose="020B0604020202020204" pitchFamily="34" charset="0"/>
                        <a:ea typeface="ＭＳ Ｐゴシック" charset="-128"/>
                        <a:cs typeface="Arial" panose="020B0604020202020204" pitchFamily="34" charset="0"/>
                      </a:endParaRPr>
                    </a:p>
                  </a:txBody>
                  <a:tcPr marL="91432" marR="91432" marT="45722" marB="45722"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3"/>
                  </a:ext>
                </a:extLst>
              </a:tr>
              <a:tr h="441067">
                <a:tc rowSpan="3">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000000"/>
                          </a:solidFill>
                          <a:effectLst/>
                          <a:latin typeface="Arial" panose="020B0604020202020204" pitchFamily="34" charset="0"/>
                          <a:ea typeface="ＭＳ Ｐゴシック" charset="-128"/>
                          <a:cs typeface="Arial" panose="020B0604020202020204" pitchFamily="34" charset="0"/>
                        </a:rPr>
                        <a:t>Drink served in Reusable Cup</a:t>
                      </a:r>
                      <a:endParaRPr kumimoji="0" lang="en-US" altLang="en-US" sz="1600" b="0" i="0" u="none" strike="noStrike" cap="none" normalizeH="0" baseline="0" dirty="0">
                        <a:ln>
                          <a:noFill/>
                        </a:ln>
                        <a:solidFill>
                          <a:srgbClr val="000000"/>
                        </a:solidFill>
                        <a:effectLst/>
                        <a:latin typeface="Arial" panose="020B0604020202020204" pitchFamily="34" charset="0"/>
                        <a:ea typeface="ＭＳ Ｐゴシック" charset="-128"/>
                        <a:cs typeface="Arial" panose="020B0604020202020204" pitchFamily="34" charset="0"/>
                      </a:endParaRPr>
                    </a:p>
                  </a:txBody>
                  <a:tcPr marL="91432" marR="91432" marT="45722" marB="45722"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sz="2400">
                          <a:solidFill>
                            <a:schemeClr val="tx1"/>
                          </a:solidFill>
                          <a:latin typeface="Arial" charset="0"/>
                          <a:ea typeface="ＭＳ Ｐゴシック" charset="-128"/>
                          <a:cs typeface="Arial" charset="0"/>
                        </a:defRPr>
                      </a:lvl1pPr>
                      <a:lvl2pPr marL="742950" indent="-285750">
                        <a:spcBef>
                          <a:spcPct val="20000"/>
                        </a:spcBef>
                        <a:buFont typeface="Arial" charset="0"/>
                        <a:defRPr sz="2400">
                          <a:solidFill>
                            <a:schemeClr val="tx1"/>
                          </a:solidFill>
                          <a:latin typeface="Arial" charset="0"/>
                          <a:ea typeface="ＭＳ Ｐゴシック" charset="-128"/>
                          <a:cs typeface="Arial" charset="0"/>
                        </a:defRPr>
                      </a:lvl2pPr>
                      <a:lvl3pPr marL="1143000" indent="-228600">
                        <a:spcBef>
                          <a:spcPct val="20000"/>
                        </a:spcBef>
                        <a:buFont typeface="Arial" charset="0"/>
                        <a:defRPr sz="2000">
                          <a:solidFill>
                            <a:schemeClr val="tx1"/>
                          </a:solidFill>
                          <a:latin typeface="Arial" charset="0"/>
                          <a:ea typeface="ＭＳ Ｐゴシック" charset="-128"/>
                          <a:cs typeface="Arial" charset="0"/>
                        </a:defRPr>
                      </a:lvl3pPr>
                      <a:lvl4pPr marL="1600200" indent="-228600">
                        <a:spcBef>
                          <a:spcPct val="20000"/>
                        </a:spcBef>
                        <a:buFont typeface="Arial" charset="0"/>
                        <a:defRPr>
                          <a:solidFill>
                            <a:schemeClr val="tx1"/>
                          </a:solidFill>
                          <a:latin typeface="Arial" charset="0"/>
                          <a:ea typeface="ＭＳ Ｐゴシック" charset="-128"/>
                          <a:cs typeface="Arial" charset="0"/>
                        </a:defRPr>
                      </a:lvl4pPr>
                      <a:lvl5pPr marL="2057400" indent="-228600">
                        <a:spcBef>
                          <a:spcPct val="20000"/>
                        </a:spcBef>
                        <a:buFont typeface="Arial" charset="0"/>
                        <a:defRPr>
                          <a:solidFill>
                            <a:schemeClr val="tx1"/>
                          </a:solidFill>
                          <a:latin typeface="Arial" charset="0"/>
                          <a:ea typeface="ＭＳ Ｐゴシック" charset="-128"/>
                          <a:cs typeface="Arial" charset="0"/>
                        </a:defRPr>
                      </a:lvl5pPr>
                      <a:lvl6pPr marL="2514600" indent="-228600" defTabSz="457200" eaLnBrk="0" fontAlgn="base" hangingPunct="0">
                        <a:spcBef>
                          <a:spcPct val="20000"/>
                        </a:spcBef>
                        <a:spcAft>
                          <a:spcPct val="0"/>
                        </a:spcAft>
                        <a:buFont typeface="Arial" charset="0"/>
                        <a:defRPr>
                          <a:solidFill>
                            <a:schemeClr val="tx1"/>
                          </a:solidFill>
                          <a:latin typeface="Arial" charset="0"/>
                          <a:ea typeface="ＭＳ Ｐゴシック" charset="-128"/>
                          <a:cs typeface="Arial" charset="0"/>
                        </a:defRPr>
                      </a:lvl6pPr>
                      <a:lvl7pPr marL="2971800" indent="-228600" defTabSz="457200" eaLnBrk="0" fontAlgn="base" hangingPunct="0">
                        <a:spcBef>
                          <a:spcPct val="20000"/>
                        </a:spcBef>
                        <a:spcAft>
                          <a:spcPct val="0"/>
                        </a:spcAft>
                        <a:buFont typeface="Arial" charset="0"/>
                        <a:defRPr>
                          <a:solidFill>
                            <a:schemeClr val="tx1"/>
                          </a:solidFill>
                          <a:latin typeface="Arial" charset="0"/>
                          <a:ea typeface="ＭＳ Ｐゴシック" charset="-128"/>
                          <a:cs typeface="Arial" charset="0"/>
                        </a:defRPr>
                      </a:lvl7pPr>
                      <a:lvl8pPr marL="3429000" indent="-228600" defTabSz="457200" eaLnBrk="0" fontAlgn="base" hangingPunct="0">
                        <a:spcBef>
                          <a:spcPct val="20000"/>
                        </a:spcBef>
                        <a:spcAft>
                          <a:spcPct val="0"/>
                        </a:spcAft>
                        <a:buFont typeface="Arial" charset="0"/>
                        <a:defRPr>
                          <a:solidFill>
                            <a:schemeClr val="tx1"/>
                          </a:solidFill>
                          <a:latin typeface="Arial" charset="0"/>
                          <a:ea typeface="ＭＳ Ｐゴシック" charset="-128"/>
                          <a:cs typeface="Arial" charset="0"/>
                        </a:defRPr>
                      </a:lvl8pPr>
                      <a:lvl9pPr marL="3886200" indent="-228600" defTabSz="457200" eaLnBrk="0" fontAlgn="base" hangingPunct="0">
                        <a:spcBef>
                          <a:spcPct val="20000"/>
                        </a:spcBef>
                        <a:spcAft>
                          <a:spcPct val="0"/>
                        </a:spcAft>
                        <a:buFont typeface="Arial" charset="0"/>
                        <a:defRPr>
                          <a:solidFill>
                            <a:schemeClr val="tx1"/>
                          </a:solidFill>
                          <a:latin typeface="Arial" charset="0"/>
                          <a:ea typeface="ＭＳ Ｐゴシック" charset="-128"/>
                          <a:cs typeface="Arial"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000000"/>
                          </a:solidFill>
                          <a:effectLst/>
                          <a:latin typeface="Arial" panose="020B0604020202020204" pitchFamily="34" charset="0"/>
                          <a:ea typeface="ＭＳ Ｐゴシック" charset="-128"/>
                          <a:cs typeface="Arial" panose="020B0604020202020204" pitchFamily="34" charset="0"/>
                        </a:rPr>
                        <a:t>Drink Cost</a:t>
                      </a:r>
                      <a:endParaRPr kumimoji="0" lang="en-US" altLang="en-US" sz="1600" b="0" i="0" u="none" strike="noStrike" cap="none" normalizeH="0" baseline="0" dirty="0">
                        <a:ln>
                          <a:noFill/>
                        </a:ln>
                        <a:solidFill>
                          <a:srgbClr val="000000"/>
                        </a:solidFill>
                        <a:effectLst/>
                        <a:latin typeface="Arial" panose="020B0604020202020204" pitchFamily="34" charset="0"/>
                        <a:ea typeface="ＭＳ Ｐゴシック" charset="-128"/>
                        <a:cs typeface="Arial" panose="020B0604020202020204" pitchFamily="34" charset="0"/>
                      </a:endParaRPr>
                    </a:p>
                  </a:txBody>
                  <a:tcPr marL="91432" marR="91432"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a:r>
                        <a:rPr lang="en-GB" sz="1600" dirty="0" smtClean="0">
                          <a:latin typeface="Arial" panose="020B0604020202020204" pitchFamily="34" charset="0"/>
                          <a:cs typeface="Arial" panose="020B0604020202020204" pitchFamily="34" charset="0"/>
                        </a:rPr>
                        <a:t>£1</a:t>
                      </a:r>
                      <a:endParaRPr lang="en-GB" sz="1600" dirty="0">
                        <a:latin typeface="Arial" panose="020B0604020202020204" pitchFamily="34" charset="0"/>
                        <a:cs typeface="Arial" panose="020B0604020202020204" pitchFamily="34" charset="0"/>
                      </a:endParaRPr>
                    </a:p>
                  </a:txBody>
                  <a:tcPr marL="91432" marR="91432"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40000"/>
                        <a:lumOff val="60000"/>
                      </a:schemeClr>
                    </a:solid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000000"/>
                          </a:solidFill>
                          <a:effectLst/>
                          <a:latin typeface="Arial" panose="020B0604020202020204" pitchFamily="34" charset="0"/>
                          <a:ea typeface="ＭＳ Ｐゴシック" charset="-128"/>
                          <a:cs typeface="Arial" panose="020B0604020202020204" pitchFamily="34" charset="0"/>
                        </a:rPr>
                        <a:t>£0.90</a:t>
                      </a:r>
                      <a:endParaRPr kumimoji="0" lang="en-US" altLang="en-US" sz="1600" b="0" i="0" u="none" strike="noStrike" cap="none" normalizeH="0" baseline="0" dirty="0">
                        <a:ln>
                          <a:noFill/>
                        </a:ln>
                        <a:solidFill>
                          <a:srgbClr val="000000"/>
                        </a:solidFill>
                        <a:effectLst/>
                        <a:latin typeface="Arial" panose="020B0604020202020204" pitchFamily="34" charset="0"/>
                        <a:ea typeface="ＭＳ Ｐゴシック" charset="-128"/>
                        <a:cs typeface="Arial" panose="020B0604020202020204" pitchFamily="34" charset="0"/>
                      </a:endParaRPr>
                    </a:p>
                  </a:txBody>
                  <a:tcPr marL="91432" marR="91432" marT="45722" marB="45722"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4"/>
                  </a:ext>
                </a:extLst>
              </a:tr>
              <a:tr h="441067">
                <a:tc vMerge="1">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rgbClr val="000000"/>
                        </a:solidFill>
                        <a:effectLst/>
                        <a:latin typeface="Arial" panose="020B0604020202020204" pitchFamily="34" charset="0"/>
                        <a:ea typeface="ＭＳ Ｐゴシック" charset="-128"/>
                        <a:cs typeface="Arial" panose="020B0604020202020204" pitchFamily="34" charset="0"/>
                      </a:endParaRPr>
                    </a:p>
                  </a:txBody>
                  <a:tcPr marL="91432" marR="91432"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000000"/>
                          </a:solidFill>
                          <a:effectLst/>
                          <a:latin typeface="Arial" panose="020B0604020202020204" pitchFamily="34" charset="0"/>
                          <a:ea typeface="ＭＳ Ｐゴシック" charset="-128"/>
                          <a:cs typeface="Arial" panose="020B0604020202020204" pitchFamily="34" charset="0"/>
                        </a:rPr>
                        <a:t>Reusable Cup Discount</a:t>
                      </a:r>
                      <a:endParaRPr kumimoji="0" lang="en-US" altLang="en-US" sz="1600" b="0" i="0" u="none" strike="noStrike" cap="none" normalizeH="0" baseline="0" dirty="0">
                        <a:ln>
                          <a:noFill/>
                        </a:ln>
                        <a:solidFill>
                          <a:srgbClr val="000000"/>
                        </a:solidFill>
                        <a:effectLst/>
                        <a:latin typeface="Arial" panose="020B0604020202020204" pitchFamily="34" charset="0"/>
                        <a:ea typeface="ＭＳ Ｐゴシック" charset="-128"/>
                        <a:cs typeface="Arial" panose="020B0604020202020204" pitchFamily="34" charset="0"/>
                      </a:endParaRPr>
                    </a:p>
                  </a:txBody>
                  <a:tcPr marL="91432" marR="91432"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a:r>
                        <a:rPr lang="en-GB" sz="1600" dirty="0" smtClean="0">
                          <a:latin typeface="Arial" panose="020B0604020202020204" pitchFamily="34" charset="0"/>
                          <a:cs typeface="Arial" panose="020B0604020202020204" pitchFamily="34" charset="0"/>
                        </a:rPr>
                        <a:t>-£0.10</a:t>
                      </a:r>
                      <a:endParaRPr lang="en-GB" sz="1600" dirty="0">
                        <a:latin typeface="Arial" panose="020B0604020202020204" pitchFamily="34" charset="0"/>
                        <a:cs typeface="Arial" panose="020B0604020202020204" pitchFamily="34" charset="0"/>
                      </a:endParaRPr>
                    </a:p>
                  </a:txBody>
                  <a:tcPr marL="91432" marR="91432"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40000"/>
                        <a:lumOff val="60000"/>
                      </a:schemeClr>
                    </a:solid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000000"/>
                          </a:solidFill>
                          <a:effectLst/>
                          <a:latin typeface="Arial" panose="020B0604020202020204" pitchFamily="34" charset="0"/>
                          <a:ea typeface="ＭＳ Ｐゴシック" charset="-128"/>
                          <a:cs typeface="Arial" panose="020B0604020202020204" pitchFamily="34" charset="0"/>
                        </a:rPr>
                        <a:t>£0</a:t>
                      </a:r>
                      <a:endParaRPr kumimoji="0" lang="en-US" altLang="en-US" sz="1600" b="0" i="0" u="none" strike="noStrike" cap="none" normalizeH="0" baseline="0" dirty="0">
                        <a:ln>
                          <a:noFill/>
                        </a:ln>
                        <a:solidFill>
                          <a:srgbClr val="000000"/>
                        </a:solidFill>
                        <a:effectLst/>
                        <a:latin typeface="Arial" panose="020B0604020202020204" pitchFamily="34" charset="0"/>
                        <a:ea typeface="ＭＳ Ｐゴシック" charset="-128"/>
                        <a:cs typeface="Arial" panose="020B0604020202020204" pitchFamily="34" charset="0"/>
                      </a:endParaRPr>
                    </a:p>
                  </a:txBody>
                  <a:tcPr marL="91432" marR="91432" marT="45722" marB="45722"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5"/>
                  </a:ext>
                </a:extLst>
              </a:tr>
              <a:tr h="384464">
                <a:tc vMerge="1">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800" b="1" i="0" u="none" strike="noStrike" cap="none" normalizeH="0" baseline="0" dirty="0">
                        <a:ln>
                          <a:noFill/>
                        </a:ln>
                        <a:solidFill>
                          <a:srgbClr val="000000"/>
                        </a:solidFill>
                        <a:effectLst/>
                        <a:latin typeface="Arial" panose="020B0604020202020204" pitchFamily="34" charset="0"/>
                        <a:ea typeface="ＭＳ Ｐゴシック" charset="-128"/>
                        <a:cs typeface="Arial" panose="020B0604020202020204" pitchFamily="34" charset="0"/>
                      </a:endParaRPr>
                    </a:p>
                  </a:txBody>
                  <a:tcPr marL="91432" marR="91432"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rgbClr val="000000"/>
                          </a:solidFill>
                          <a:effectLst/>
                          <a:latin typeface="Arial" panose="020B0604020202020204" pitchFamily="34" charset="0"/>
                          <a:ea typeface="ＭＳ Ｐゴシック" charset="-128"/>
                          <a:cs typeface="Arial" panose="020B0604020202020204" pitchFamily="34" charset="0"/>
                        </a:rPr>
                        <a:t>Total Cost with Reusable Cup</a:t>
                      </a:r>
                      <a:endParaRPr kumimoji="0" lang="en-US" altLang="en-US" sz="1600" b="1" i="0" u="none" strike="noStrike" cap="none" normalizeH="0" baseline="0" dirty="0">
                        <a:ln>
                          <a:noFill/>
                        </a:ln>
                        <a:solidFill>
                          <a:srgbClr val="000000"/>
                        </a:solidFill>
                        <a:effectLst/>
                        <a:latin typeface="Arial" panose="020B0604020202020204" pitchFamily="34" charset="0"/>
                        <a:ea typeface="ＭＳ Ｐゴシック" charset="-128"/>
                        <a:cs typeface="Arial" panose="020B0604020202020204" pitchFamily="34" charset="0"/>
                      </a:endParaRPr>
                    </a:p>
                  </a:txBody>
                  <a:tcPr marL="91432" marR="91432"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algn="r"/>
                      <a:r>
                        <a:rPr lang="en-GB" sz="1600" b="1" dirty="0" smtClean="0">
                          <a:latin typeface="Arial" panose="020B0604020202020204" pitchFamily="34" charset="0"/>
                          <a:cs typeface="Arial" panose="020B0604020202020204" pitchFamily="34" charset="0"/>
                        </a:rPr>
                        <a:t>£0.90</a:t>
                      </a:r>
                      <a:endParaRPr lang="en-GB" sz="1600" b="1" dirty="0">
                        <a:latin typeface="Arial" panose="020B0604020202020204" pitchFamily="34" charset="0"/>
                        <a:cs typeface="Arial" panose="020B0604020202020204" pitchFamily="34" charset="0"/>
                      </a:endParaRPr>
                    </a:p>
                  </a:txBody>
                  <a:tcPr marL="91432" marR="91432"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5">
                        <a:lumMod val="40000"/>
                        <a:lumOff val="60000"/>
                      </a:schemeClr>
                    </a:solid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rgbClr val="000000"/>
                          </a:solidFill>
                          <a:effectLst/>
                          <a:latin typeface="Arial" panose="020B0604020202020204" pitchFamily="34" charset="0"/>
                          <a:ea typeface="ＭＳ Ｐゴシック" charset="-128"/>
                          <a:cs typeface="Arial" panose="020B0604020202020204" pitchFamily="34" charset="0"/>
                        </a:rPr>
                        <a:t>£0.90</a:t>
                      </a:r>
                      <a:endParaRPr kumimoji="0" lang="en-US" altLang="en-US" sz="1600" b="1" i="0" u="none" strike="noStrike" cap="none" normalizeH="0" baseline="0" dirty="0">
                        <a:ln>
                          <a:noFill/>
                        </a:ln>
                        <a:solidFill>
                          <a:srgbClr val="000000"/>
                        </a:solidFill>
                        <a:effectLst/>
                        <a:latin typeface="Arial" panose="020B0604020202020204" pitchFamily="34" charset="0"/>
                        <a:ea typeface="ＭＳ Ｐゴシック" charset="-128"/>
                        <a:cs typeface="Arial" panose="020B0604020202020204" pitchFamily="34" charset="0"/>
                      </a:endParaRPr>
                    </a:p>
                  </a:txBody>
                  <a:tcPr marL="91432" marR="91432" marT="45722" marB="45722"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6"/>
                  </a:ext>
                </a:extLst>
              </a:tr>
            </a:tbl>
          </a:graphicData>
        </a:graphic>
      </p:graphicFrame>
      <p:sp>
        <p:nvSpPr>
          <p:cNvPr id="2" name="Rectangle 1"/>
          <p:cNvSpPr/>
          <p:nvPr/>
        </p:nvSpPr>
        <p:spPr>
          <a:xfrm>
            <a:off x="848557" y="5482420"/>
            <a:ext cx="10497105" cy="677108"/>
          </a:xfrm>
          <a:prstGeom prst="rect">
            <a:avLst/>
          </a:prstGeom>
        </p:spPr>
        <p:txBody>
          <a:bodyPr wrap="square">
            <a:spAutoFit/>
          </a:bodyPr>
          <a:lstStyle/>
          <a:p>
            <a:r>
              <a:rPr lang="en-GB" sz="2000" i="1" dirty="0"/>
              <a:t>‘There is an inverse tax already, is there not? If you are prepared to give a 25 pence discount, that is already a charge</a:t>
            </a:r>
            <a:r>
              <a:rPr lang="en-GB" sz="2000" i="1" dirty="0" smtClean="0"/>
              <a:t>.’</a:t>
            </a:r>
            <a:r>
              <a:rPr lang="en-GB" sz="2000" dirty="0" smtClean="0"/>
              <a:t> </a:t>
            </a:r>
          </a:p>
          <a:p>
            <a:pPr algn="r"/>
            <a:r>
              <a:rPr lang="en-GB" dirty="0" smtClean="0"/>
              <a:t>- Environmental </a:t>
            </a:r>
            <a:r>
              <a:rPr lang="en-GB" dirty="0"/>
              <a:t>Audit Committee Chair (10/10/17)</a:t>
            </a:r>
          </a:p>
        </p:txBody>
      </p:sp>
    </p:spTree>
    <p:extLst>
      <p:ext uri="{BB962C8B-B14F-4D97-AF65-F5344CB8AC3E}">
        <p14:creationId xmlns:p14="http://schemas.microsoft.com/office/powerpoint/2010/main" val="4638465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bwMode="auto">
          <a:xfrm>
            <a:off x="804169" y="903303"/>
            <a:ext cx="8229600" cy="52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eaLnBrk="1" hangingPunct="1">
              <a:spcBef>
                <a:spcPct val="0"/>
              </a:spcBef>
              <a:buFontTx/>
              <a:buNone/>
            </a:pPr>
            <a:r>
              <a:rPr lang="en-US" altLang="en-US" sz="3200" b="1" dirty="0">
                <a:solidFill>
                  <a:srgbClr val="00A6BF"/>
                </a:solidFill>
              </a:rPr>
              <a:t>Prevention via Reuse</a:t>
            </a:r>
          </a:p>
          <a:p>
            <a:pPr eaLnBrk="1" hangingPunct="1">
              <a:spcBef>
                <a:spcPct val="0"/>
              </a:spcBef>
              <a:buNone/>
            </a:pPr>
            <a:r>
              <a:rPr lang="en-US" altLang="en-US" sz="2400" b="1" dirty="0"/>
              <a:t>Charging for Disposable Coffee Cups</a:t>
            </a:r>
          </a:p>
        </p:txBody>
      </p:sp>
      <p:sp>
        <p:nvSpPr>
          <p:cNvPr id="5" name="TextBox 4"/>
          <p:cNvSpPr txBox="1"/>
          <p:nvPr/>
        </p:nvSpPr>
        <p:spPr>
          <a:xfrm>
            <a:off x="1020933" y="1788746"/>
            <a:ext cx="10067278" cy="3447098"/>
          </a:xfrm>
          <a:prstGeom prst="rect">
            <a:avLst/>
          </a:prstGeom>
          <a:noFill/>
        </p:spPr>
        <p:txBody>
          <a:bodyPr wrap="square" rtlCol="0">
            <a:spAutoFit/>
          </a:bodyPr>
          <a:lstStyle/>
          <a:p>
            <a:r>
              <a:rPr lang="en-GB" sz="2000" b="1" dirty="0">
                <a:latin typeface="Arial" panose="020B0604020202020204" pitchFamily="34" charset="0"/>
                <a:cs typeface="Arial" panose="020B0604020202020204" pitchFamily="34" charset="0"/>
              </a:rPr>
              <a:t>The public and policy-makers have expressed an interest in a DCC Charge</a:t>
            </a:r>
          </a:p>
          <a:p>
            <a:pPr marL="285750" indent="-285750">
              <a:buFont typeface="Arial" panose="020B0604020202020204" pitchFamily="34" charset="0"/>
              <a:buChar char="•"/>
            </a:pPr>
            <a:r>
              <a:rPr lang="en-GB" b="1" dirty="0">
                <a:latin typeface="Arial" panose="020B0604020202020204" pitchFamily="34" charset="0"/>
                <a:cs typeface="Arial" panose="020B0604020202020204" pitchFamily="34" charset="0"/>
              </a:rPr>
              <a:t>September 2017 – </a:t>
            </a:r>
            <a:r>
              <a:rPr lang="en-GB" dirty="0">
                <a:latin typeface="Arial" panose="020B0604020202020204" pitchFamily="34" charset="0"/>
                <a:cs typeface="Arial" panose="020B0604020202020204" pitchFamily="34" charset="0"/>
              </a:rPr>
              <a:t>Scottish Government announces it will, </a:t>
            </a:r>
            <a:r>
              <a:rPr lang="en-GB" i="1" dirty="0">
                <a:latin typeface="Arial" panose="020B0604020202020204" pitchFamily="34" charset="0"/>
                <a:cs typeface="Arial" panose="020B0604020202020204" pitchFamily="34" charset="0"/>
              </a:rPr>
              <a:t>“establishing an advisory group to consider fiscal and other measures to reduce waste and boost the circular economy – </a:t>
            </a:r>
            <a:r>
              <a:rPr lang="en-GB" i="1" u="sng" dirty="0">
                <a:latin typeface="Arial" panose="020B0604020202020204" pitchFamily="34" charset="0"/>
                <a:cs typeface="Arial" panose="020B0604020202020204" pitchFamily="34" charset="0"/>
              </a:rPr>
              <a:t>for example, a possible levy on single use coffee cups”</a:t>
            </a:r>
            <a:r>
              <a:rPr lang="en-GB" u="sng" dirty="0">
                <a:latin typeface="Arial" panose="020B0604020202020204" pitchFamily="34" charset="0"/>
                <a:cs typeface="Arial" panose="020B0604020202020204" pitchFamily="34" charset="0"/>
              </a:rPr>
              <a:t>. </a:t>
            </a:r>
          </a:p>
          <a:p>
            <a:pPr algn="r"/>
            <a:r>
              <a:rPr lang="en-GB" u="sng" dirty="0">
                <a:latin typeface="Arial" panose="020B0604020202020204" pitchFamily="34" charset="0"/>
                <a:cs typeface="Arial" panose="020B0604020202020204" pitchFamily="34" charset="0"/>
              </a:rPr>
              <a:t>(</a:t>
            </a:r>
            <a:r>
              <a:rPr lang="en-GB" dirty="0">
                <a:latin typeface="Arial" panose="020B0604020202020204" pitchFamily="34" charset="0"/>
                <a:cs typeface="Arial" panose="020B0604020202020204" pitchFamily="34" charset="0"/>
                <a:hlinkClick r:id="rId3"/>
              </a:rPr>
              <a:t>The Government’s Programme for Scotland 2017-2018</a:t>
            </a:r>
            <a:r>
              <a:rPr lang="en-GB" u="sng" dirty="0">
                <a:latin typeface="Arial" panose="020B0604020202020204" pitchFamily="34" charset="0"/>
                <a:cs typeface="Arial" panose="020B0604020202020204" pitchFamily="34" charset="0"/>
              </a:rPr>
              <a:t>)</a:t>
            </a:r>
          </a:p>
          <a:p>
            <a:pPr algn="r"/>
            <a:endParaRPr lang="en-GB" u="sng"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b="1" dirty="0">
                <a:latin typeface="Arial" panose="020B0604020202020204" pitchFamily="34" charset="0"/>
                <a:cs typeface="Arial" panose="020B0604020202020204" pitchFamily="34" charset="0"/>
              </a:rPr>
              <a:t>October 2017 </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YouGov</a:t>
            </a:r>
            <a:r>
              <a:rPr lang="en-GB" dirty="0">
                <a:latin typeface="Arial" panose="020B0604020202020204" pitchFamily="34" charset="0"/>
                <a:cs typeface="Arial" panose="020B0604020202020204" pitchFamily="34" charset="0"/>
              </a:rPr>
              <a:t> Survey on behalf of Marine Conservation Society found “</a:t>
            </a:r>
            <a:r>
              <a:rPr lang="en-GB" i="1" dirty="0">
                <a:latin typeface="Arial" panose="020B0604020202020204" pitchFamily="34" charset="0"/>
                <a:cs typeface="Arial" panose="020B0604020202020204" pitchFamily="34" charset="0"/>
              </a:rPr>
              <a:t>74% of Brits would support a charge on single use coffee cups”</a:t>
            </a:r>
            <a:r>
              <a:rPr lang="en-GB" dirty="0">
                <a:latin typeface="Arial" panose="020B0604020202020204" pitchFamily="34" charset="0"/>
                <a:cs typeface="Arial" panose="020B0604020202020204" pitchFamily="34" charset="0"/>
              </a:rPr>
              <a:t>.</a:t>
            </a:r>
          </a:p>
          <a:p>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b="1" dirty="0">
                <a:latin typeface="Arial" panose="020B0604020202020204" pitchFamily="34" charset="0"/>
                <a:cs typeface="Arial" panose="020B0604020202020204" pitchFamily="34" charset="0"/>
              </a:rPr>
              <a:t>October 2017 - </a:t>
            </a:r>
            <a:r>
              <a:rPr lang="en-GB" dirty="0">
                <a:latin typeface="Arial" panose="020B0604020202020204" pitchFamily="34" charset="0"/>
                <a:cs typeface="Arial" panose="020B0604020202020204" pitchFamily="34" charset="0"/>
              </a:rPr>
              <a:t>UK Parliament’s </a:t>
            </a:r>
            <a:r>
              <a:rPr lang="en-GB" dirty="0">
                <a:latin typeface="Arial" panose="020B0604020202020204" pitchFamily="34" charset="0"/>
                <a:cs typeface="Arial" panose="020B0604020202020204" pitchFamily="34" charset="0"/>
                <a:hlinkClick r:id="rId4"/>
              </a:rPr>
              <a:t>Environmental Audit Committee </a:t>
            </a:r>
            <a:r>
              <a:rPr lang="en-GB" dirty="0" smtClean="0">
                <a:latin typeface="Arial" panose="020B0604020202020204" pitchFamily="34" charset="0"/>
                <a:cs typeface="Arial" panose="020B0604020202020204" pitchFamily="34" charset="0"/>
              </a:rPr>
              <a:t>held </a:t>
            </a:r>
            <a:r>
              <a:rPr lang="en-GB" dirty="0">
                <a:latin typeface="Arial" panose="020B0604020202020204" pitchFamily="34" charset="0"/>
                <a:cs typeface="Arial" panose="020B0604020202020204" pitchFamily="34" charset="0"/>
              </a:rPr>
              <a:t>oral evidence session on “exclusively on the issue of coffee cup waste” during which a charge is a central topic of discussion. </a:t>
            </a:r>
          </a:p>
        </p:txBody>
      </p:sp>
    </p:spTree>
    <p:extLst>
      <p:ext uri="{BB962C8B-B14F-4D97-AF65-F5344CB8AC3E}">
        <p14:creationId xmlns:p14="http://schemas.microsoft.com/office/powerpoint/2010/main" val="4678292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a:xfrm>
            <a:off x="2070100" y="804909"/>
            <a:ext cx="8229600" cy="528638"/>
          </a:xfrm>
        </p:spPr>
        <p:txBody>
          <a:bodyPr/>
          <a:lstStyle/>
          <a:p>
            <a:pPr eaLnBrk="1" hangingPunct="1"/>
            <a:r>
              <a:rPr lang="en-US" altLang="en-US" dirty="0" smtClean="0">
                <a:solidFill>
                  <a:srgbClr val="00A6BF"/>
                </a:solidFill>
                <a:latin typeface="Arial" panose="020B0604020202020204" pitchFamily="34" charset="0"/>
                <a:ea typeface="ＭＳ Ｐゴシック" panose="020B0600070205080204" pitchFamily="34" charset="-128"/>
                <a:cs typeface="Arial" panose="020B0604020202020204" pitchFamily="34" charset="0"/>
              </a:rPr>
              <a:t>Disposable Coffee Cups (DCCs)</a:t>
            </a:r>
          </a:p>
        </p:txBody>
      </p:sp>
      <p:sp>
        <p:nvSpPr>
          <p:cNvPr id="5" name="Content Placeholder 2"/>
          <p:cNvSpPr>
            <a:spLocks noGrp="1"/>
          </p:cNvSpPr>
          <p:nvPr>
            <p:ph idx="1"/>
          </p:nvPr>
        </p:nvSpPr>
        <p:spPr>
          <a:xfrm>
            <a:off x="1102434" y="1464294"/>
            <a:ext cx="5194300" cy="536575"/>
          </a:xfrm>
        </p:spPr>
        <p:txBody>
          <a:bodyPr>
            <a:normAutofit/>
          </a:bodyPr>
          <a:lstStyle/>
          <a:p>
            <a:pPr marL="0" indent="0">
              <a:buNone/>
              <a:defRPr/>
            </a:pPr>
            <a:r>
              <a:rPr lang="en-US" altLang="en-US" b="1" dirty="0" smtClean="0">
                <a:latin typeface="Arial" charset="0"/>
                <a:ea typeface="ＭＳ Ｐゴシック" charset="-128"/>
              </a:rPr>
              <a:t>Presentation Overview</a:t>
            </a:r>
            <a:endParaRPr lang="en-US" altLang="en-US" b="1" dirty="0">
              <a:latin typeface="Arial" charset="0"/>
              <a:ea typeface="ＭＳ Ｐゴシック" charset="-128"/>
            </a:endParaRPr>
          </a:p>
        </p:txBody>
      </p:sp>
      <p:sp>
        <p:nvSpPr>
          <p:cNvPr id="11267" name="Content Placeholder 2"/>
          <p:cNvSpPr txBox="1">
            <a:spLocks/>
          </p:cNvSpPr>
          <p:nvPr/>
        </p:nvSpPr>
        <p:spPr bwMode="auto">
          <a:xfrm>
            <a:off x="1102434" y="2114382"/>
            <a:ext cx="8229600" cy="3777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a:spcBef>
                <a:spcPct val="20000"/>
              </a:spcBef>
              <a:buFont typeface="Arial" charset="0"/>
              <a:buChar char="•"/>
              <a:defRPr sz="2800">
                <a:solidFill>
                  <a:schemeClr val="tx1"/>
                </a:solidFill>
                <a:latin typeface="Arial" charset="0"/>
                <a:ea typeface="ＭＳ Ｐゴシック" charset="-128"/>
                <a:cs typeface="Arial" charset="0"/>
              </a:defRPr>
            </a:lvl1pPr>
            <a:lvl2pPr marL="742950" indent="-285750">
              <a:spcBef>
                <a:spcPct val="20000"/>
              </a:spcBef>
              <a:buFont typeface="Arial" charset="0"/>
              <a:buChar char="–"/>
              <a:defRPr sz="2800">
                <a:solidFill>
                  <a:schemeClr val="tx1"/>
                </a:solidFill>
                <a:latin typeface="Arial" charset="0"/>
                <a:ea typeface="ＭＳ Ｐゴシック" charset="-128"/>
                <a:cs typeface="Arial" charset="0"/>
              </a:defRPr>
            </a:lvl2pPr>
            <a:lvl3pPr marL="1143000" indent="-228600">
              <a:spcBef>
                <a:spcPct val="20000"/>
              </a:spcBef>
              <a:buFont typeface="Arial" charset="0"/>
              <a:buChar char="•"/>
              <a:defRPr sz="2400">
                <a:solidFill>
                  <a:schemeClr val="tx1"/>
                </a:solidFill>
                <a:latin typeface="Arial" charset="0"/>
                <a:ea typeface="ＭＳ Ｐゴシック" charset="-128"/>
                <a:cs typeface="Arial" charset="0"/>
              </a:defRPr>
            </a:lvl3pPr>
            <a:lvl4pPr marL="1600200" indent="-228600">
              <a:spcBef>
                <a:spcPct val="20000"/>
              </a:spcBef>
              <a:buFont typeface="Arial" charset="0"/>
              <a:buChar char="–"/>
              <a:defRPr sz="2000">
                <a:solidFill>
                  <a:schemeClr val="tx1"/>
                </a:solidFill>
                <a:latin typeface="Arial" charset="0"/>
                <a:ea typeface="ＭＳ Ｐゴシック" charset="-128"/>
                <a:cs typeface="Arial" charset="0"/>
              </a:defRPr>
            </a:lvl4pPr>
            <a:lvl5pPr marL="2057400" indent="-228600">
              <a:spcBef>
                <a:spcPct val="20000"/>
              </a:spcBef>
              <a:buFont typeface="Arial" charset="0"/>
              <a:buChar char="»"/>
              <a:defRPr sz="2000">
                <a:solidFill>
                  <a:schemeClr val="tx1"/>
                </a:solidFill>
                <a:latin typeface="Arial" charset="0"/>
                <a:ea typeface="ＭＳ Ｐゴシック" charset="-128"/>
                <a:cs typeface="Arial"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Arial" charset="0"/>
                <a:ea typeface="ＭＳ Ｐゴシック" charset="-128"/>
                <a:cs typeface="Arial"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Arial" charset="0"/>
                <a:ea typeface="ＭＳ Ｐゴシック" charset="-128"/>
                <a:cs typeface="Arial"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Arial" charset="0"/>
                <a:ea typeface="ＭＳ Ｐゴシック" charset="-128"/>
                <a:cs typeface="Arial"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Arial" charset="0"/>
                <a:ea typeface="ＭＳ Ｐゴシック" charset="-128"/>
                <a:cs typeface="Arial" charset="0"/>
              </a:defRPr>
            </a:lvl9pPr>
          </a:lstStyle>
          <a:p>
            <a:pPr marL="457200" indent="-457200">
              <a:buFont typeface="+mj-lt"/>
              <a:buAutoNum type="arabicPeriod"/>
              <a:defRPr/>
            </a:pPr>
            <a:r>
              <a:rPr lang="en-US" altLang="en-US" sz="2400" b="1" dirty="0"/>
              <a:t>The Scale of the DCC Problem</a:t>
            </a:r>
          </a:p>
          <a:p>
            <a:pPr marL="457200" indent="-457200">
              <a:buFont typeface="+mj-lt"/>
              <a:buAutoNum type="arabicPeriod"/>
              <a:defRPr/>
            </a:pPr>
            <a:r>
              <a:rPr lang="en-US" altLang="en-US" sz="2400" b="1" dirty="0"/>
              <a:t>Managing DCC Waste</a:t>
            </a:r>
          </a:p>
          <a:p>
            <a:pPr marL="987425" lvl="1" indent="-447675">
              <a:buFont typeface="+mj-lt"/>
              <a:buAutoNum type="arabicPeriod"/>
              <a:defRPr/>
            </a:pPr>
            <a:r>
              <a:rPr lang="en-US" altLang="en-US" sz="2400" dirty="0"/>
              <a:t>Why is recycling so difficult?</a:t>
            </a:r>
          </a:p>
          <a:p>
            <a:pPr marL="987425" lvl="1" indent="-447675">
              <a:buFont typeface="+mj-lt"/>
              <a:buAutoNum type="arabicPeriod"/>
              <a:defRPr/>
            </a:pPr>
            <a:r>
              <a:rPr lang="en-US" altLang="en-US" sz="2400" dirty="0"/>
              <a:t>Biodegradable: a good idea that isn’t working</a:t>
            </a:r>
          </a:p>
          <a:p>
            <a:pPr marL="244475" indent="-447675">
              <a:buFont typeface="+mj-lt"/>
              <a:buAutoNum type="arabicPeriod"/>
              <a:defRPr/>
            </a:pPr>
            <a:r>
              <a:rPr lang="en-US" altLang="en-US" sz="2400" b="1" dirty="0"/>
              <a:t>Prevention via Reuse</a:t>
            </a:r>
          </a:p>
          <a:p>
            <a:pPr marL="987425" lvl="1" indent="-447675">
              <a:buFont typeface="+mj-lt"/>
              <a:buAutoNum type="arabicPeriod"/>
              <a:defRPr/>
            </a:pPr>
            <a:r>
              <a:rPr lang="en-US" altLang="en-US" sz="2400" dirty="0"/>
              <a:t>Reusable Cup Discounts</a:t>
            </a:r>
          </a:p>
          <a:p>
            <a:pPr marL="987425" lvl="1" indent="-447675">
              <a:buFont typeface="+mj-lt"/>
              <a:buAutoNum type="arabicPeriod"/>
              <a:defRPr/>
            </a:pPr>
            <a:r>
              <a:rPr lang="en-US" altLang="en-US" sz="2400" dirty="0"/>
              <a:t>The Importance of Convenience</a:t>
            </a:r>
          </a:p>
          <a:p>
            <a:pPr marL="987425" lvl="1" indent="-447675">
              <a:buFont typeface="+mj-lt"/>
              <a:buAutoNum type="arabicPeriod"/>
              <a:defRPr/>
            </a:pPr>
            <a:r>
              <a:rPr lang="en-US" altLang="en-US" sz="2400" dirty="0"/>
              <a:t>DCC Charges</a:t>
            </a:r>
          </a:p>
        </p:txBody>
      </p:sp>
    </p:spTree>
    <p:extLst>
      <p:ext uri="{BB962C8B-B14F-4D97-AF65-F5344CB8AC3E}">
        <p14:creationId xmlns:p14="http://schemas.microsoft.com/office/powerpoint/2010/main" val="6467943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bwMode="auto">
          <a:xfrm>
            <a:off x="946212" y="1036468"/>
            <a:ext cx="8229600" cy="52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eaLnBrk="1" hangingPunct="1">
              <a:spcBef>
                <a:spcPct val="0"/>
              </a:spcBef>
              <a:buFontTx/>
              <a:buNone/>
            </a:pPr>
            <a:r>
              <a:rPr lang="en-US" altLang="en-US" sz="3200" b="1" dirty="0">
                <a:solidFill>
                  <a:srgbClr val="00A6BF"/>
                </a:solidFill>
              </a:rPr>
              <a:t>Prevention via Reuse</a:t>
            </a:r>
          </a:p>
          <a:p>
            <a:pPr eaLnBrk="1" hangingPunct="1">
              <a:spcBef>
                <a:spcPct val="0"/>
              </a:spcBef>
              <a:buNone/>
            </a:pPr>
            <a:r>
              <a:rPr lang="en-US" altLang="en-US" sz="2400" b="1" dirty="0"/>
              <a:t>Charging for Disposable Coffee Cups</a:t>
            </a:r>
          </a:p>
        </p:txBody>
      </p:sp>
      <p:sp>
        <p:nvSpPr>
          <p:cNvPr id="5" name="TextBox 4"/>
          <p:cNvSpPr txBox="1"/>
          <p:nvPr/>
        </p:nvSpPr>
        <p:spPr>
          <a:xfrm>
            <a:off x="1056443" y="1948544"/>
            <a:ext cx="9916357" cy="3970318"/>
          </a:xfrm>
          <a:prstGeom prst="rect">
            <a:avLst/>
          </a:prstGeom>
          <a:noFill/>
        </p:spPr>
        <p:txBody>
          <a:bodyPr wrap="square" rtlCol="0">
            <a:spAutoFit/>
          </a:bodyPr>
          <a:lstStyle/>
          <a:p>
            <a:r>
              <a:rPr lang="en-GB" b="1" dirty="0">
                <a:latin typeface="Arial" panose="020B0604020202020204" pitchFamily="34" charset="0"/>
                <a:cs typeface="Arial" panose="020B0604020202020204" pitchFamily="34" charset="0"/>
              </a:rPr>
              <a:t>The Packaging Industry strongly opposes a DCC charge, arguing:</a:t>
            </a:r>
          </a:p>
          <a:p>
            <a:endParaRPr lang="en-GB" b="1" dirty="0"/>
          </a:p>
          <a:p>
            <a:r>
              <a:rPr lang="en-GB" b="1" dirty="0"/>
              <a:t>1) We should focus on reducing litter, rather than prevention</a:t>
            </a:r>
          </a:p>
          <a:p>
            <a:pPr marL="342900" indent="-342900">
              <a:buFont typeface="Arial" panose="020B0604020202020204" pitchFamily="34" charset="0"/>
              <a:buChar char="•"/>
            </a:pPr>
            <a:r>
              <a:rPr lang="en-GB" i="1" dirty="0"/>
              <a:t>“charges will not address litter problems […] the necessary transformation in consumer behaviour in relation to litter will require investment in national, behaviour change-led programmes.”</a:t>
            </a:r>
            <a:r>
              <a:rPr lang="en-GB" dirty="0"/>
              <a:t> - Paper Cup Recovery and Recycling Group, Packaging News.</a:t>
            </a:r>
          </a:p>
          <a:p>
            <a:pPr marL="342900" indent="-342900">
              <a:buFont typeface="Arial" panose="020B0604020202020204" pitchFamily="34" charset="0"/>
              <a:buChar char="•"/>
            </a:pPr>
            <a:r>
              <a:rPr lang="en-GB" i="1" dirty="0"/>
              <a:t>“a charge on cups will not in any way change the behaviour of those who feel it’s acceptable to litter.”</a:t>
            </a:r>
            <a:r>
              <a:rPr lang="en-GB" dirty="0"/>
              <a:t> – Foodservice Packaging Association (FPA), Packaging News.</a:t>
            </a:r>
          </a:p>
          <a:p>
            <a:endParaRPr lang="en-GB" b="1" dirty="0"/>
          </a:p>
          <a:p>
            <a:r>
              <a:rPr lang="en-GB" b="1" dirty="0"/>
              <a:t>2) We should focus on recycling, rather than prevention</a:t>
            </a:r>
          </a:p>
          <a:p>
            <a:pPr marL="342900" indent="-342900">
              <a:buFont typeface="Arial" panose="020B0604020202020204" pitchFamily="34" charset="0"/>
              <a:buChar char="•"/>
            </a:pPr>
            <a:r>
              <a:rPr lang="en-GB" b="1" i="1" dirty="0"/>
              <a:t>“</a:t>
            </a:r>
            <a:r>
              <a:rPr lang="en-GB" i="1" dirty="0"/>
              <a:t>The focus should be in building on the good work that has been implemented to recover and recycle coffee cups.” </a:t>
            </a:r>
            <a:r>
              <a:rPr lang="en-GB" dirty="0"/>
              <a:t>– FPA, Packaging News.</a:t>
            </a:r>
          </a:p>
          <a:p>
            <a:pPr marL="342900" indent="-342900">
              <a:buFont typeface="Arial" panose="020B0604020202020204" pitchFamily="34" charset="0"/>
              <a:buChar char="•"/>
            </a:pPr>
            <a:r>
              <a:rPr lang="en-GB" i="1" dirty="0"/>
              <a:t>“We are not, as an industry, in favour of bans and charges. What we want to do is to put the infrastructure and the points into place so that people can recycle the product.”</a:t>
            </a:r>
            <a:r>
              <a:rPr lang="en-GB" dirty="0"/>
              <a:t> – FPA’s </a:t>
            </a:r>
            <a:r>
              <a:rPr lang="en-GB" i="1" dirty="0"/>
              <a:t>Martin </a:t>
            </a:r>
            <a:r>
              <a:rPr lang="en-GB" i="1" dirty="0" err="1"/>
              <a:t>Kersh</a:t>
            </a:r>
            <a:r>
              <a:rPr lang="en-GB" i="1" dirty="0"/>
              <a:t> speaking to Environmental Audit Committee</a:t>
            </a:r>
            <a:endParaRPr lang="en-GB" dirty="0"/>
          </a:p>
        </p:txBody>
      </p:sp>
    </p:spTree>
    <p:extLst>
      <p:ext uri="{BB962C8B-B14F-4D97-AF65-F5344CB8AC3E}">
        <p14:creationId xmlns:p14="http://schemas.microsoft.com/office/powerpoint/2010/main" val="4003996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500"/>
                                        <p:tgtEl>
                                          <p:spTgt spid="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3" end="3"/>
                                            </p:txEl>
                                          </p:spTgt>
                                        </p:tgtEl>
                                        <p:attrNameLst>
                                          <p:attrName>style.visibility</p:attrName>
                                        </p:attrNameLst>
                                      </p:cBhvr>
                                      <p:to>
                                        <p:strVal val="visible"/>
                                      </p:to>
                                    </p:set>
                                    <p:animEffect transition="in" filter="fade">
                                      <p:cBhvr>
                                        <p:cTn id="12" dur="500"/>
                                        <p:tgtEl>
                                          <p:spTgt spid="5">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fade">
                                      <p:cBhvr>
                                        <p:cTn id="17" dur="5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fade">
                                      <p:cBhvr>
                                        <p:cTn id="22" dur="500"/>
                                        <p:tgtEl>
                                          <p:spTgt spid="5">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7" end="7"/>
                                            </p:txEl>
                                          </p:spTgt>
                                        </p:tgtEl>
                                        <p:attrNameLst>
                                          <p:attrName>style.visibility</p:attrName>
                                        </p:attrNameLst>
                                      </p:cBhvr>
                                      <p:to>
                                        <p:strVal val="visible"/>
                                      </p:to>
                                    </p:set>
                                    <p:animEffect transition="in" filter="fade">
                                      <p:cBhvr>
                                        <p:cTn id="27" dur="500"/>
                                        <p:tgtEl>
                                          <p:spTgt spid="5">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8" end="8"/>
                                            </p:txEl>
                                          </p:spTgt>
                                        </p:tgtEl>
                                        <p:attrNameLst>
                                          <p:attrName>style.visibility</p:attrName>
                                        </p:attrNameLst>
                                      </p:cBhvr>
                                      <p:to>
                                        <p:strVal val="visible"/>
                                      </p:to>
                                    </p:set>
                                    <p:animEffect transition="in" filter="fade">
                                      <p:cBhvr>
                                        <p:cTn id="32"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bwMode="auto">
          <a:xfrm>
            <a:off x="928456" y="1036468"/>
            <a:ext cx="8229600" cy="52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eaLnBrk="1" hangingPunct="1">
              <a:spcBef>
                <a:spcPct val="0"/>
              </a:spcBef>
              <a:buFontTx/>
              <a:buNone/>
            </a:pPr>
            <a:r>
              <a:rPr lang="en-US" altLang="en-US" sz="3200" b="1" dirty="0">
                <a:solidFill>
                  <a:srgbClr val="00A6BF"/>
                </a:solidFill>
              </a:rPr>
              <a:t>Prevention via Reuse</a:t>
            </a:r>
          </a:p>
          <a:p>
            <a:pPr eaLnBrk="1" hangingPunct="1">
              <a:spcBef>
                <a:spcPct val="0"/>
              </a:spcBef>
              <a:buNone/>
            </a:pPr>
            <a:r>
              <a:rPr lang="en-US" altLang="en-US" sz="2400" b="1" dirty="0"/>
              <a:t>Charging for Disposable Coffee Cups</a:t>
            </a:r>
          </a:p>
        </p:txBody>
      </p:sp>
      <p:sp>
        <p:nvSpPr>
          <p:cNvPr id="5" name="TextBox 4"/>
          <p:cNvSpPr txBox="1"/>
          <p:nvPr/>
        </p:nvSpPr>
        <p:spPr>
          <a:xfrm>
            <a:off x="1083077" y="1948544"/>
            <a:ext cx="9916356" cy="2308324"/>
          </a:xfrm>
          <a:prstGeom prst="rect">
            <a:avLst/>
          </a:prstGeom>
          <a:noFill/>
        </p:spPr>
        <p:txBody>
          <a:bodyPr wrap="square" rtlCol="0">
            <a:spAutoFit/>
          </a:bodyPr>
          <a:lstStyle/>
          <a:p>
            <a:r>
              <a:rPr lang="en-GB" b="1" dirty="0">
                <a:latin typeface="Arial" panose="020B0604020202020204" pitchFamily="34" charset="0"/>
                <a:cs typeface="Arial" panose="020B0604020202020204" pitchFamily="34" charset="0"/>
              </a:rPr>
              <a:t>The Packaging Industry strongly opposes to a DCC charge (cont.):</a:t>
            </a:r>
          </a:p>
          <a:p>
            <a:endParaRPr lang="en-GB" b="1" dirty="0"/>
          </a:p>
          <a:p>
            <a:r>
              <a:rPr lang="en-GB" b="1" dirty="0"/>
              <a:t>3) Reducing DCC waste would be bad for the economy</a:t>
            </a:r>
          </a:p>
          <a:p>
            <a:pPr marL="342900" indent="-342900">
              <a:buFont typeface="Arial" panose="020B0604020202020204" pitchFamily="34" charset="0"/>
              <a:buChar char="•"/>
            </a:pPr>
            <a:r>
              <a:rPr lang="en-GB" dirty="0"/>
              <a:t>“the focus should not be in reducing demand for an industry that makes </a:t>
            </a:r>
            <a:r>
              <a:rPr lang="en-GB" u="sng" dirty="0"/>
              <a:t>a positive contribution to the economy</a:t>
            </a:r>
            <a:r>
              <a:rPr lang="en-GB" dirty="0"/>
              <a:t>.” – FPA, Packaging News.</a:t>
            </a:r>
          </a:p>
          <a:p>
            <a:pPr marL="800100" lvl="1" indent="-342900">
              <a:buFont typeface="Arial" panose="020B0604020202020204" pitchFamily="34" charset="0"/>
              <a:buChar char="•"/>
            </a:pPr>
            <a:r>
              <a:rPr lang="en-GB" dirty="0"/>
              <a:t>In other words, preventing waste reduces economic activity.  Conversely, encouraging waste stimulates the economy.</a:t>
            </a:r>
          </a:p>
          <a:p>
            <a:pPr marL="1257300" lvl="2" indent="-342900">
              <a:buFont typeface="Arial" panose="020B0604020202020204" pitchFamily="34" charset="0"/>
              <a:buChar char="•"/>
            </a:pPr>
            <a:r>
              <a:rPr lang="en-GB" dirty="0"/>
              <a:t>Imagine making the same argument about energy efficiency, or food waste.</a:t>
            </a:r>
          </a:p>
        </p:txBody>
      </p:sp>
    </p:spTree>
    <p:extLst>
      <p:ext uri="{BB962C8B-B14F-4D97-AF65-F5344CB8AC3E}">
        <p14:creationId xmlns:p14="http://schemas.microsoft.com/office/powerpoint/2010/main" val="4228681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500"/>
                                        <p:tgtEl>
                                          <p:spTgt spid="5">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3" end="3"/>
                                            </p:txEl>
                                          </p:spTgt>
                                        </p:tgtEl>
                                        <p:attrNameLst>
                                          <p:attrName>style.visibility</p:attrName>
                                        </p:attrNameLst>
                                      </p:cBhvr>
                                      <p:to>
                                        <p:strVal val="visible"/>
                                      </p:to>
                                    </p:set>
                                    <p:animEffect transition="in" filter="fade">
                                      <p:cBhvr>
                                        <p:cTn id="10" dur="500"/>
                                        <p:tgtEl>
                                          <p:spTgt spid="5">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animEffect transition="in" filter="fade">
                                      <p:cBhvr>
                                        <p:cTn id="15" dur="500"/>
                                        <p:tgtEl>
                                          <p:spTgt spid="5">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5">
                                            <p:txEl>
                                              <p:pRg st="5" end="5"/>
                                            </p:txEl>
                                          </p:spTgt>
                                        </p:tgtEl>
                                        <p:attrNameLst>
                                          <p:attrName>style.visibility</p:attrName>
                                        </p:attrNameLst>
                                      </p:cBhvr>
                                      <p:to>
                                        <p:strVal val="visible"/>
                                      </p:to>
                                    </p:set>
                                    <p:animEffect transition="in" filter="fade">
                                      <p:cBhvr>
                                        <p:cTn id="18"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bwMode="auto">
          <a:xfrm>
            <a:off x="999478" y="956569"/>
            <a:ext cx="8229600" cy="52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eaLnBrk="1" hangingPunct="1">
              <a:spcBef>
                <a:spcPct val="0"/>
              </a:spcBef>
              <a:buFontTx/>
              <a:buNone/>
            </a:pPr>
            <a:r>
              <a:rPr lang="en-US" altLang="en-US" sz="3200" b="1" dirty="0">
                <a:solidFill>
                  <a:srgbClr val="00A6BF"/>
                </a:solidFill>
              </a:rPr>
              <a:t>Conclusion</a:t>
            </a:r>
          </a:p>
        </p:txBody>
      </p:sp>
      <p:sp>
        <p:nvSpPr>
          <p:cNvPr id="2" name="TextBox 1"/>
          <p:cNvSpPr txBox="1"/>
          <p:nvPr/>
        </p:nvSpPr>
        <p:spPr>
          <a:xfrm>
            <a:off x="1154097" y="1716170"/>
            <a:ext cx="9889724" cy="4524315"/>
          </a:xfrm>
          <a:prstGeom prst="rect">
            <a:avLst/>
          </a:prstGeom>
          <a:noFill/>
        </p:spPr>
        <p:txBody>
          <a:bodyPr wrap="square" rtlCol="0">
            <a:spAutoFit/>
          </a:bodyPr>
          <a:lstStyle/>
          <a:p>
            <a:pPr marL="342900" indent="-342900">
              <a:buFont typeface="Arial" panose="020B0604020202020204" pitchFamily="34" charset="0"/>
              <a:buChar char="•"/>
            </a:pPr>
            <a:r>
              <a:rPr lang="en-GB" sz="2400" dirty="0"/>
              <a:t>Scotland generates ~2 million DCCs a year</a:t>
            </a:r>
          </a:p>
          <a:p>
            <a:pPr marL="342900" indent="-342900">
              <a:buFont typeface="Arial" panose="020B0604020202020204" pitchFamily="34" charset="0"/>
              <a:buChar char="•"/>
            </a:pPr>
            <a:r>
              <a:rPr lang="en-GB" sz="2400" dirty="0"/>
              <a:t>DCCs are difficult to recycle due to their material composition</a:t>
            </a:r>
          </a:p>
          <a:p>
            <a:pPr marL="342900" indent="-342900">
              <a:buFont typeface="Arial" panose="020B0604020202020204" pitchFamily="34" charset="0"/>
              <a:buChar char="•"/>
            </a:pPr>
            <a:r>
              <a:rPr lang="en-GB" sz="2400" dirty="0"/>
              <a:t>Preventing DCCs through reuse is the best way to reduce their environmental impacts</a:t>
            </a:r>
          </a:p>
          <a:p>
            <a:pPr marL="342900" indent="-342900">
              <a:buFont typeface="Arial" panose="020B0604020202020204" pitchFamily="34" charset="0"/>
              <a:buChar char="•"/>
            </a:pPr>
            <a:r>
              <a:rPr lang="en-GB" sz="2400" dirty="0"/>
              <a:t>Reusable cup discounts are a common, but ineffective incentive</a:t>
            </a:r>
          </a:p>
          <a:p>
            <a:pPr marL="800100" lvl="1" indent="-342900">
              <a:buFont typeface="Arial" panose="020B0604020202020204" pitchFamily="34" charset="0"/>
              <a:buChar char="•"/>
            </a:pPr>
            <a:r>
              <a:rPr lang="en-GB" sz="2400" dirty="0"/>
              <a:t>The are used to communicate environmental commitment</a:t>
            </a:r>
          </a:p>
          <a:p>
            <a:pPr marL="342900" indent="-342900">
              <a:buFont typeface="Arial" panose="020B0604020202020204" pitchFamily="34" charset="0"/>
              <a:buChar char="•"/>
            </a:pPr>
            <a:r>
              <a:rPr lang="en-GB" sz="2400" dirty="0"/>
              <a:t>What works</a:t>
            </a:r>
          </a:p>
          <a:p>
            <a:pPr marL="800100" lvl="1" indent="-342900">
              <a:buFont typeface="Arial" panose="020B0604020202020204" pitchFamily="34" charset="0"/>
              <a:buChar char="•"/>
            </a:pPr>
            <a:r>
              <a:rPr lang="en-GB" sz="2400" dirty="0"/>
              <a:t>Making reusable cups more convenient</a:t>
            </a:r>
          </a:p>
          <a:p>
            <a:pPr marL="800100" lvl="1" indent="-342900">
              <a:buFont typeface="Arial" panose="020B0604020202020204" pitchFamily="34" charset="0"/>
              <a:buChar char="•"/>
            </a:pPr>
            <a:r>
              <a:rPr lang="en-GB" sz="2400" dirty="0"/>
              <a:t>Replacing reusable cup discounts with DCC charges</a:t>
            </a:r>
          </a:p>
          <a:p>
            <a:pPr marL="342900" indent="-342900">
              <a:buFont typeface="Arial" panose="020B0604020202020204" pitchFamily="34" charset="0"/>
              <a:buChar char="•"/>
            </a:pPr>
            <a:r>
              <a:rPr lang="en-GB" sz="2400" dirty="0"/>
              <a:t>The </a:t>
            </a:r>
            <a:r>
              <a:rPr lang="en-GB" sz="2400" dirty="0" smtClean="0"/>
              <a:t>public supports a </a:t>
            </a:r>
            <a:r>
              <a:rPr lang="en-GB" sz="2400" dirty="0"/>
              <a:t>DCC </a:t>
            </a:r>
            <a:r>
              <a:rPr lang="en-GB" sz="2400" dirty="0" smtClean="0"/>
              <a:t>Charge – the </a:t>
            </a:r>
            <a:r>
              <a:rPr lang="en-GB" sz="2400" smtClean="0"/>
              <a:t>packaging industry does not.</a:t>
            </a:r>
            <a:endParaRPr lang="en-GB" sz="2400" dirty="0"/>
          </a:p>
          <a:p>
            <a:pPr marL="342900" indent="-342900">
              <a:buFont typeface="Arial" panose="020B0604020202020204" pitchFamily="34" charset="0"/>
              <a:buChar char="•"/>
            </a:pPr>
            <a:endParaRPr lang="en-GB" sz="2400" dirty="0"/>
          </a:p>
          <a:p>
            <a:r>
              <a:rPr lang="en-GB" sz="2400" dirty="0"/>
              <a:t>Now to </a:t>
            </a:r>
            <a:r>
              <a:rPr lang="en-GB" sz="2400" dirty="0" err="1"/>
              <a:t>Dr.</a:t>
            </a:r>
            <a:r>
              <a:rPr lang="en-GB" sz="2400" dirty="0"/>
              <a:t> Poortinga who will present results from his field study</a:t>
            </a:r>
          </a:p>
        </p:txBody>
      </p:sp>
    </p:spTree>
    <p:extLst>
      <p:ext uri="{BB962C8B-B14F-4D97-AF65-F5344CB8AC3E}">
        <p14:creationId xmlns:p14="http://schemas.microsoft.com/office/powerpoint/2010/main" val="338102607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Thank You</a:t>
            </a:r>
            <a:endParaRPr lang="en-GB" dirty="0"/>
          </a:p>
        </p:txBody>
      </p:sp>
      <p:sp>
        <p:nvSpPr>
          <p:cNvPr id="3" name="Subtitle 2"/>
          <p:cNvSpPr>
            <a:spLocks noGrp="1"/>
          </p:cNvSpPr>
          <p:nvPr>
            <p:ph type="subTitle" idx="1"/>
          </p:nvPr>
        </p:nvSpPr>
        <p:spPr/>
        <p:txBody>
          <a:bodyPr>
            <a:normAutofit lnSpcReduction="10000"/>
          </a:bodyPr>
          <a:lstStyle/>
          <a:p>
            <a:r>
              <a:rPr lang="en-GB" dirty="0" smtClean="0"/>
              <a:t>Michael Lenaghan</a:t>
            </a:r>
          </a:p>
          <a:p>
            <a:r>
              <a:rPr lang="en-GB" dirty="0" smtClean="0"/>
              <a:t>Environmental Analyst – Zero Waste Scotland</a:t>
            </a:r>
          </a:p>
          <a:p>
            <a:r>
              <a:rPr lang="en-GB" dirty="0"/>
              <a:t>m</a:t>
            </a:r>
            <a:r>
              <a:rPr lang="en-GB" dirty="0" smtClean="0"/>
              <a:t>ichael.Lenaghan@zerowastescotland.org.uk</a:t>
            </a:r>
            <a:endParaRPr lang="en-GB" dirty="0"/>
          </a:p>
        </p:txBody>
      </p:sp>
    </p:spTree>
    <p:extLst>
      <p:ext uri="{BB962C8B-B14F-4D97-AF65-F5344CB8AC3E}">
        <p14:creationId xmlns:p14="http://schemas.microsoft.com/office/powerpoint/2010/main" val="2186105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18504" t="9002" r="10089" b="11217"/>
          <a:stretch/>
        </p:blipFill>
        <p:spPr bwMode="auto">
          <a:xfrm>
            <a:off x="2906592" y="3463015"/>
            <a:ext cx="3276600" cy="2438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Title 1"/>
          <p:cNvSpPr txBox="1">
            <a:spLocks/>
          </p:cNvSpPr>
          <p:nvPr/>
        </p:nvSpPr>
        <p:spPr bwMode="auto">
          <a:xfrm>
            <a:off x="1336223" y="1027369"/>
            <a:ext cx="8229600" cy="52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eaLnBrk="1" hangingPunct="1">
              <a:spcBef>
                <a:spcPct val="0"/>
              </a:spcBef>
              <a:buFontTx/>
              <a:buNone/>
            </a:pPr>
            <a:r>
              <a:rPr lang="en-US" altLang="en-US" sz="3600" b="1" dirty="0">
                <a:solidFill>
                  <a:srgbClr val="00A6BF"/>
                </a:solidFill>
              </a:rPr>
              <a:t>The Problem</a:t>
            </a:r>
          </a:p>
          <a:p>
            <a:pPr eaLnBrk="1" hangingPunct="1">
              <a:spcBef>
                <a:spcPct val="0"/>
              </a:spcBef>
              <a:buFontTx/>
              <a:buNone/>
            </a:pPr>
            <a:r>
              <a:rPr lang="en-US" altLang="en-US" b="1" dirty="0"/>
              <a:t>Material Composition</a:t>
            </a:r>
          </a:p>
        </p:txBody>
      </p:sp>
      <p:sp>
        <p:nvSpPr>
          <p:cNvPr id="5" name="Content Placeholder 2"/>
          <p:cNvSpPr txBox="1">
            <a:spLocks/>
          </p:cNvSpPr>
          <p:nvPr/>
        </p:nvSpPr>
        <p:spPr bwMode="auto">
          <a:xfrm>
            <a:off x="1295400" y="2001674"/>
            <a:ext cx="8763000" cy="631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marL="342900" indent="-342900" algn="l" defTabSz="457200" rtl="0" eaLnBrk="0" fontAlgn="base" hangingPunct="0">
              <a:spcBef>
                <a:spcPct val="20000"/>
              </a:spcBef>
              <a:spcAft>
                <a:spcPct val="0"/>
              </a:spcAft>
              <a:buFont typeface="Arial" charset="0"/>
              <a:buChar char="•"/>
              <a:defRPr sz="2800" kern="1200">
                <a:solidFill>
                  <a:schemeClr val="tx1"/>
                </a:solidFill>
                <a:latin typeface="Arial"/>
                <a:ea typeface="ＭＳ Ｐゴシック" charset="0"/>
                <a:cs typeface="Arial"/>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Arial"/>
                <a:ea typeface="ＭＳ Ｐゴシック" charset="0"/>
                <a:cs typeface="Arial"/>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Arial"/>
                <a:ea typeface="ＭＳ Ｐゴシック" charset="0"/>
                <a:cs typeface="Arial"/>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Arial"/>
                <a:ea typeface="ＭＳ Ｐゴシック" charset="0"/>
                <a:cs typeface="Arial"/>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Arial"/>
                <a:ea typeface="ＭＳ Ｐゴシック"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hangingPunct="1">
              <a:buNone/>
              <a:defRPr/>
            </a:pPr>
            <a:r>
              <a:rPr lang="en-GB" sz="2400" dirty="0">
                <a:cs typeface="ＭＳ Ｐゴシック" charset="0"/>
              </a:rPr>
              <a:t>Avg. DCC weighs 15g – 20g and is made of multiple materials:</a:t>
            </a:r>
          </a:p>
        </p:txBody>
      </p:sp>
      <p:grpSp>
        <p:nvGrpSpPr>
          <p:cNvPr id="19" name="Group 18"/>
          <p:cNvGrpSpPr/>
          <p:nvPr/>
        </p:nvGrpSpPr>
        <p:grpSpPr>
          <a:xfrm>
            <a:off x="6245785" y="5203946"/>
            <a:ext cx="4046764" cy="369332"/>
            <a:chOff x="5059136" y="5855731"/>
            <a:chExt cx="4046764" cy="369332"/>
          </a:xfrm>
        </p:grpSpPr>
        <p:sp>
          <p:nvSpPr>
            <p:cNvPr id="6" name="TextBox 5"/>
            <p:cNvSpPr txBox="1"/>
            <p:nvPr/>
          </p:nvSpPr>
          <p:spPr>
            <a:xfrm>
              <a:off x="5502728" y="5855731"/>
              <a:ext cx="3603172" cy="369332"/>
            </a:xfrm>
            <a:prstGeom prst="rect">
              <a:avLst/>
            </a:prstGeom>
            <a:noFill/>
          </p:spPr>
          <p:txBody>
            <a:bodyPr wrap="square" rtlCol="0">
              <a:spAutoFit/>
            </a:bodyPr>
            <a:lstStyle/>
            <a:p>
              <a:r>
                <a:rPr lang="en-GB" dirty="0"/>
                <a:t>Lid – High Impact Polystyrene (~3g)</a:t>
              </a:r>
            </a:p>
          </p:txBody>
        </p:sp>
        <p:cxnSp>
          <p:nvCxnSpPr>
            <p:cNvPr id="4" name="Elbow Connector 3"/>
            <p:cNvCxnSpPr>
              <a:stCxn id="6" idx="1"/>
            </p:cNvCxnSpPr>
            <p:nvPr/>
          </p:nvCxnSpPr>
          <p:spPr>
            <a:xfrm rot="10800000">
              <a:off x="5059136" y="6040397"/>
              <a:ext cx="443593" cy="1"/>
            </a:xfrm>
            <a:prstGeom prst="bentConnector3">
              <a:avLst/>
            </a:prstGeom>
            <a:ln>
              <a:tailEnd type="triangle"/>
            </a:ln>
          </p:spPr>
          <p:style>
            <a:lnRef idx="2">
              <a:schemeClr val="accent1"/>
            </a:lnRef>
            <a:fillRef idx="0">
              <a:schemeClr val="accent1"/>
            </a:fillRef>
            <a:effectRef idx="1">
              <a:schemeClr val="accent1"/>
            </a:effectRef>
            <a:fontRef idx="minor">
              <a:schemeClr val="tx1"/>
            </a:fontRef>
          </p:style>
        </p:cxnSp>
      </p:grpSp>
      <p:grpSp>
        <p:nvGrpSpPr>
          <p:cNvPr id="20" name="Group 19"/>
          <p:cNvGrpSpPr/>
          <p:nvPr/>
        </p:nvGrpSpPr>
        <p:grpSpPr>
          <a:xfrm>
            <a:off x="4833364" y="4436433"/>
            <a:ext cx="4746171" cy="369332"/>
            <a:chOff x="3646714" y="5088218"/>
            <a:chExt cx="4746171" cy="369332"/>
          </a:xfrm>
        </p:grpSpPr>
        <p:sp>
          <p:nvSpPr>
            <p:cNvPr id="7" name="TextBox 6"/>
            <p:cNvSpPr txBox="1"/>
            <p:nvPr/>
          </p:nvSpPr>
          <p:spPr>
            <a:xfrm>
              <a:off x="4659084" y="5088218"/>
              <a:ext cx="3733801" cy="369332"/>
            </a:xfrm>
            <a:prstGeom prst="rect">
              <a:avLst/>
            </a:prstGeom>
            <a:noFill/>
          </p:spPr>
          <p:txBody>
            <a:bodyPr wrap="square" rtlCol="0">
              <a:spAutoFit/>
            </a:bodyPr>
            <a:lstStyle/>
            <a:p>
              <a:r>
                <a:rPr lang="en-GB" dirty="0"/>
                <a:t>Sleeve – Corrugated Cardboard (~3g)</a:t>
              </a:r>
            </a:p>
          </p:txBody>
        </p:sp>
        <p:cxnSp>
          <p:nvCxnSpPr>
            <p:cNvPr id="14" name="Straight Arrow Connector 13"/>
            <p:cNvCxnSpPr>
              <a:stCxn id="7" idx="1"/>
            </p:cNvCxnSpPr>
            <p:nvPr/>
          </p:nvCxnSpPr>
          <p:spPr>
            <a:xfrm flipH="1">
              <a:off x="3646714" y="5272884"/>
              <a:ext cx="1012370"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grpSp>
        <p:nvGrpSpPr>
          <p:cNvPr id="21" name="Group 20"/>
          <p:cNvGrpSpPr/>
          <p:nvPr/>
        </p:nvGrpSpPr>
        <p:grpSpPr>
          <a:xfrm>
            <a:off x="4544894" y="3470094"/>
            <a:ext cx="4871357" cy="569864"/>
            <a:chOff x="3358244" y="4121879"/>
            <a:chExt cx="4871357" cy="569864"/>
          </a:xfrm>
        </p:grpSpPr>
        <p:sp>
          <p:nvSpPr>
            <p:cNvPr id="8" name="TextBox 7"/>
            <p:cNvSpPr txBox="1"/>
            <p:nvPr/>
          </p:nvSpPr>
          <p:spPr>
            <a:xfrm>
              <a:off x="4495800" y="4121879"/>
              <a:ext cx="3733801" cy="369332"/>
            </a:xfrm>
            <a:prstGeom prst="rect">
              <a:avLst/>
            </a:prstGeom>
            <a:noFill/>
          </p:spPr>
          <p:txBody>
            <a:bodyPr wrap="square" rtlCol="0">
              <a:spAutoFit/>
            </a:bodyPr>
            <a:lstStyle/>
            <a:p>
              <a:r>
                <a:rPr lang="en-GB" dirty="0"/>
                <a:t>Cup Body – Paper (~12g)</a:t>
              </a:r>
            </a:p>
          </p:txBody>
        </p:sp>
        <p:cxnSp>
          <p:nvCxnSpPr>
            <p:cNvPr id="16" name="Elbow Connector 15"/>
            <p:cNvCxnSpPr>
              <a:stCxn id="8" idx="1"/>
            </p:cNvCxnSpPr>
            <p:nvPr/>
          </p:nvCxnSpPr>
          <p:spPr>
            <a:xfrm rot="10800000" flipV="1">
              <a:off x="3358244" y="4306545"/>
              <a:ext cx="1137557" cy="385198"/>
            </a:xfrm>
            <a:prstGeom prst="bentConnector3">
              <a:avLst/>
            </a:prstGeom>
            <a:ln>
              <a:tailEnd type="triangle"/>
            </a:ln>
          </p:spPr>
          <p:style>
            <a:lnRef idx="2">
              <a:schemeClr val="accent1"/>
            </a:lnRef>
            <a:fillRef idx="0">
              <a:schemeClr val="accent1"/>
            </a:fillRef>
            <a:effectRef idx="1">
              <a:schemeClr val="accent1"/>
            </a:effectRef>
            <a:fontRef idx="minor">
              <a:schemeClr val="tx1"/>
            </a:fontRef>
          </p:style>
        </p:cxnSp>
      </p:grpSp>
      <p:grpSp>
        <p:nvGrpSpPr>
          <p:cNvPr id="26" name="Group 25"/>
          <p:cNvGrpSpPr/>
          <p:nvPr/>
        </p:nvGrpSpPr>
        <p:grpSpPr>
          <a:xfrm>
            <a:off x="1567650" y="2633485"/>
            <a:ext cx="4803321" cy="1112974"/>
            <a:chOff x="381000" y="3285270"/>
            <a:chExt cx="4803321" cy="1112974"/>
          </a:xfrm>
        </p:grpSpPr>
        <p:sp>
          <p:nvSpPr>
            <p:cNvPr id="9" name="TextBox 8"/>
            <p:cNvSpPr txBox="1"/>
            <p:nvPr/>
          </p:nvSpPr>
          <p:spPr>
            <a:xfrm>
              <a:off x="381000" y="3285270"/>
              <a:ext cx="4803321" cy="369332"/>
            </a:xfrm>
            <a:prstGeom prst="rect">
              <a:avLst/>
            </a:prstGeom>
            <a:noFill/>
          </p:spPr>
          <p:txBody>
            <a:bodyPr wrap="square" rtlCol="0">
              <a:spAutoFit/>
            </a:bodyPr>
            <a:lstStyle/>
            <a:p>
              <a:r>
                <a:rPr lang="en-GB" dirty="0"/>
                <a:t>Internal waterproof lining – Polyethylene (~0.1g)</a:t>
              </a:r>
            </a:p>
          </p:txBody>
        </p:sp>
        <p:cxnSp>
          <p:nvCxnSpPr>
            <p:cNvPr id="23" name="Straight Arrow Connector 22"/>
            <p:cNvCxnSpPr>
              <a:stCxn id="9" idx="2"/>
            </p:cNvCxnSpPr>
            <p:nvPr/>
          </p:nvCxnSpPr>
          <p:spPr>
            <a:xfrm>
              <a:off x="2782661" y="3654602"/>
              <a:ext cx="0" cy="74364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773606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21"/>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fade">
                                      <p:cBhvr>
                                        <p:cTn id="2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18504" t="9002" r="10089" b="11217"/>
          <a:stretch/>
        </p:blipFill>
        <p:spPr bwMode="auto">
          <a:xfrm>
            <a:off x="4217978" y="3224074"/>
            <a:ext cx="3276600" cy="2438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2"/>
          <p:cNvSpPr txBox="1">
            <a:spLocks/>
          </p:cNvSpPr>
          <p:nvPr/>
        </p:nvSpPr>
        <p:spPr bwMode="auto">
          <a:xfrm>
            <a:off x="1029810" y="1895472"/>
            <a:ext cx="10102788" cy="631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marL="342900" indent="-342900" algn="l" defTabSz="457200" rtl="0" eaLnBrk="0" fontAlgn="base" hangingPunct="0">
              <a:spcBef>
                <a:spcPct val="20000"/>
              </a:spcBef>
              <a:spcAft>
                <a:spcPct val="0"/>
              </a:spcAft>
              <a:buFont typeface="Arial" charset="0"/>
              <a:buChar char="•"/>
              <a:defRPr sz="2800" kern="1200">
                <a:solidFill>
                  <a:schemeClr val="tx1"/>
                </a:solidFill>
                <a:latin typeface="Arial"/>
                <a:ea typeface="ＭＳ Ｐゴシック" charset="0"/>
                <a:cs typeface="Arial"/>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Arial"/>
                <a:ea typeface="ＭＳ Ｐゴシック" charset="0"/>
                <a:cs typeface="Arial"/>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Arial"/>
                <a:ea typeface="ＭＳ Ｐゴシック" charset="0"/>
                <a:cs typeface="Arial"/>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Arial"/>
                <a:ea typeface="ＭＳ Ｐゴシック" charset="0"/>
                <a:cs typeface="Arial"/>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Arial"/>
                <a:ea typeface="ＭＳ Ｐゴシック"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hangingPunct="1">
              <a:buNone/>
              <a:defRPr/>
            </a:pPr>
            <a:r>
              <a:rPr lang="en-GB" sz="2400" dirty="0" smtClean="0">
                <a:cs typeface="ＭＳ Ｐゴシック" charset="0"/>
              </a:rPr>
              <a:t>Producing a DCC generates ~1.5Xs its weight in CO2e, most from plastic</a:t>
            </a:r>
            <a:endParaRPr lang="en-GB" sz="2400" dirty="0">
              <a:cs typeface="ＭＳ Ｐゴシック" charset="0"/>
            </a:endParaRPr>
          </a:p>
        </p:txBody>
      </p:sp>
      <p:graphicFrame>
        <p:nvGraphicFramePr>
          <p:cNvPr id="17" name="Chart 16"/>
          <p:cNvGraphicFramePr>
            <a:graphicFrameLocks/>
          </p:cNvGraphicFramePr>
          <p:nvPr>
            <p:extLst>
              <p:ext uri="{D42A27DB-BD31-4B8C-83A1-F6EECF244321}">
                <p14:modId xmlns:p14="http://schemas.microsoft.com/office/powerpoint/2010/main" val="238163557"/>
              </p:ext>
            </p:extLst>
          </p:nvPr>
        </p:nvGraphicFramePr>
        <p:xfrm>
          <a:off x="125928" y="2527284"/>
          <a:ext cx="4932000" cy="349251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Chart 17"/>
          <p:cNvGraphicFramePr>
            <a:graphicFrameLocks/>
          </p:cNvGraphicFramePr>
          <p:nvPr>
            <p:extLst>
              <p:ext uri="{D42A27DB-BD31-4B8C-83A1-F6EECF244321}">
                <p14:modId xmlns:p14="http://schemas.microsoft.com/office/powerpoint/2010/main" val="3538613601"/>
              </p:ext>
            </p:extLst>
          </p:nvPr>
        </p:nvGraphicFramePr>
        <p:xfrm>
          <a:off x="6640497" y="2527283"/>
          <a:ext cx="4932000" cy="3492000"/>
        </p:xfrm>
        <a:graphic>
          <a:graphicData uri="http://schemas.openxmlformats.org/drawingml/2006/chart">
            <c:chart xmlns:c="http://schemas.openxmlformats.org/drawingml/2006/chart" xmlns:r="http://schemas.openxmlformats.org/officeDocument/2006/relationships" r:id="rId5"/>
          </a:graphicData>
        </a:graphic>
      </p:graphicFrame>
      <p:sp>
        <p:nvSpPr>
          <p:cNvPr id="7" name="Title 1"/>
          <p:cNvSpPr txBox="1">
            <a:spLocks/>
          </p:cNvSpPr>
          <p:nvPr/>
        </p:nvSpPr>
        <p:spPr bwMode="auto">
          <a:xfrm>
            <a:off x="1029810" y="1050929"/>
            <a:ext cx="8229600" cy="52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eaLnBrk="1" hangingPunct="1">
              <a:spcBef>
                <a:spcPct val="0"/>
              </a:spcBef>
              <a:buFontTx/>
              <a:buNone/>
            </a:pPr>
            <a:r>
              <a:rPr lang="en-US" altLang="en-US" sz="3600" b="1" dirty="0">
                <a:solidFill>
                  <a:srgbClr val="00A6BF"/>
                </a:solidFill>
              </a:rPr>
              <a:t>The Problem</a:t>
            </a:r>
          </a:p>
          <a:p>
            <a:pPr eaLnBrk="1" hangingPunct="1">
              <a:spcBef>
                <a:spcPct val="0"/>
              </a:spcBef>
              <a:buFontTx/>
              <a:buNone/>
            </a:pPr>
            <a:r>
              <a:rPr lang="en-US" altLang="en-US" b="1" dirty="0" smtClean="0"/>
              <a:t>Carbon Impacts</a:t>
            </a:r>
            <a:endParaRPr lang="en-US" altLang="en-US" b="1" dirty="0"/>
          </a:p>
        </p:txBody>
      </p:sp>
    </p:spTree>
    <p:extLst>
      <p:ext uri="{BB962C8B-B14F-4D97-AF65-F5344CB8AC3E}">
        <p14:creationId xmlns:p14="http://schemas.microsoft.com/office/powerpoint/2010/main" val="95616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Graphic spid="17" grpId="0">
        <p:bldAsOne/>
      </p:bldGraphic>
      <p:bldGraphic spid="18"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827160472"/>
              </p:ext>
            </p:extLst>
          </p:nvPr>
        </p:nvGraphicFramePr>
        <p:xfrm>
          <a:off x="1905000" y="2933775"/>
          <a:ext cx="8170718" cy="2398851"/>
        </p:xfrm>
        <a:graphic>
          <a:graphicData uri="http://schemas.openxmlformats.org/drawingml/2006/table">
            <a:tbl>
              <a:tblPr>
                <a:tableStyleId>{08FB837D-C827-4EFA-A057-4D05807E0F7C}</a:tableStyleId>
              </a:tblPr>
              <a:tblGrid>
                <a:gridCol w="6289964">
                  <a:extLst>
                    <a:ext uri="{9D8B030D-6E8A-4147-A177-3AD203B41FA5}">
                      <a16:colId xmlns:a16="http://schemas.microsoft.com/office/drawing/2014/main" val="20000"/>
                    </a:ext>
                  </a:extLst>
                </a:gridCol>
                <a:gridCol w="1880754">
                  <a:extLst>
                    <a:ext uri="{9D8B030D-6E8A-4147-A177-3AD203B41FA5}">
                      <a16:colId xmlns:a16="http://schemas.microsoft.com/office/drawing/2014/main" val="20001"/>
                    </a:ext>
                  </a:extLst>
                </a:gridCol>
              </a:tblGrid>
              <a:tr h="470379">
                <a:tc>
                  <a:txBody>
                    <a:bodyPr/>
                    <a:lstStyle>
                      <a:lvl1pPr>
                        <a:spcBef>
                          <a:spcPct val="20000"/>
                        </a:spcBef>
                        <a:buFont typeface="Arial" charset="0"/>
                        <a:defRPr sz="2400">
                          <a:solidFill>
                            <a:schemeClr val="tx1"/>
                          </a:solidFill>
                          <a:latin typeface="Arial" charset="0"/>
                          <a:ea typeface="ＭＳ Ｐゴシック" charset="-128"/>
                          <a:cs typeface="Arial" charset="0"/>
                        </a:defRPr>
                      </a:lvl1pPr>
                      <a:lvl2pPr marL="742950" indent="-285750">
                        <a:spcBef>
                          <a:spcPct val="20000"/>
                        </a:spcBef>
                        <a:buFont typeface="Arial" charset="0"/>
                        <a:defRPr sz="2400">
                          <a:solidFill>
                            <a:schemeClr val="tx1"/>
                          </a:solidFill>
                          <a:latin typeface="Arial" charset="0"/>
                          <a:ea typeface="ＭＳ Ｐゴシック" charset="-128"/>
                          <a:cs typeface="Arial" charset="0"/>
                        </a:defRPr>
                      </a:lvl2pPr>
                      <a:lvl3pPr marL="1143000" indent="-228600">
                        <a:spcBef>
                          <a:spcPct val="20000"/>
                        </a:spcBef>
                        <a:buFont typeface="Arial" charset="0"/>
                        <a:defRPr sz="2000">
                          <a:solidFill>
                            <a:schemeClr val="tx1"/>
                          </a:solidFill>
                          <a:latin typeface="Arial" charset="0"/>
                          <a:ea typeface="ＭＳ Ｐゴシック" charset="-128"/>
                          <a:cs typeface="Arial" charset="0"/>
                        </a:defRPr>
                      </a:lvl3pPr>
                      <a:lvl4pPr marL="1600200" indent="-228600">
                        <a:spcBef>
                          <a:spcPct val="20000"/>
                        </a:spcBef>
                        <a:buFont typeface="Arial" charset="0"/>
                        <a:defRPr>
                          <a:solidFill>
                            <a:schemeClr val="tx1"/>
                          </a:solidFill>
                          <a:latin typeface="Arial" charset="0"/>
                          <a:ea typeface="ＭＳ Ｐゴシック" charset="-128"/>
                          <a:cs typeface="Arial" charset="0"/>
                        </a:defRPr>
                      </a:lvl4pPr>
                      <a:lvl5pPr marL="2057400" indent="-228600">
                        <a:spcBef>
                          <a:spcPct val="20000"/>
                        </a:spcBef>
                        <a:buFont typeface="Arial" charset="0"/>
                        <a:defRPr>
                          <a:solidFill>
                            <a:schemeClr val="tx1"/>
                          </a:solidFill>
                          <a:latin typeface="Arial" charset="0"/>
                          <a:ea typeface="ＭＳ Ｐゴシック" charset="-128"/>
                          <a:cs typeface="Arial" charset="0"/>
                        </a:defRPr>
                      </a:lvl5pPr>
                      <a:lvl6pPr marL="2514600" indent="-228600" defTabSz="457200" eaLnBrk="0" fontAlgn="base" hangingPunct="0">
                        <a:spcBef>
                          <a:spcPct val="20000"/>
                        </a:spcBef>
                        <a:spcAft>
                          <a:spcPct val="0"/>
                        </a:spcAft>
                        <a:buFont typeface="Arial" charset="0"/>
                        <a:defRPr>
                          <a:solidFill>
                            <a:schemeClr val="tx1"/>
                          </a:solidFill>
                          <a:latin typeface="Arial" charset="0"/>
                          <a:ea typeface="ＭＳ Ｐゴシック" charset="-128"/>
                          <a:cs typeface="Arial" charset="0"/>
                        </a:defRPr>
                      </a:lvl6pPr>
                      <a:lvl7pPr marL="2971800" indent="-228600" defTabSz="457200" eaLnBrk="0" fontAlgn="base" hangingPunct="0">
                        <a:spcBef>
                          <a:spcPct val="20000"/>
                        </a:spcBef>
                        <a:spcAft>
                          <a:spcPct val="0"/>
                        </a:spcAft>
                        <a:buFont typeface="Arial" charset="0"/>
                        <a:defRPr>
                          <a:solidFill>
                            <a:schemeClr val="tx1"/>
                          </a:solidFill>
                          <a:latin typeface="Arial" charset="0"/>
                          <a:ea typeface="ＭＳ Ｐゴシック" charset="-128"/>
                          <a:cs typeface="Arial" charset="0"/>
                        </a:defRPr>
                      </a:lvl7pPr>
                      <a:lvl8pPr marL="3429000" indent="-228600" defTabSz="457200" eaLnBrk="0" fontAlgn="base" hangingPunct="0">
                        <a:spcBef>
                          <a:spcPct val="20000"/>
                        </a:spcBef>
                        <a:spcAft>
                          <a:spcPct val="0"/>
                        </a:spcAft>
                        <a:buFont typeface="Arial" charset="0"/>
                        <a:defRPr>
                          <a:solidFill>
                            <a:schemeClr val="tx1"/>
                          </a:solidFill>
                          <a:latin typeface="Arial" charset="0"/>
                          <a:ea typeface="ＭＳ Ｐゴシック" charset="-128"/>
                          <a:cs typeface="Arial" charset="0"/>
                        </a:defRPr>
                      </a:lvl8pPr>
                      <a:lvl9pPr marL="3886200" indent="-228600" defTabSz="457200" eaLnBrk="0" fontAlgn="base" hangingPunct="0">
                        <a:spcBef>
                          <a:spcPct val="20000"/>
                        </a:spcBef>
                        <a:spcAft>
                          <a:spcPct val="0"/>
                        </a:spcAft>
                        <a:buFont typeface="Arial" charset="0"/>
                        <a:defRPr>
                          <a:solidFill>
                            <a:schemeClr val="tx1"/>
                          </a:solidFill>
                          <a:latin typeface="Arial" charset="0"/>
                          <a:ea typeface="ＭＳ Ｐゴシック" charset="-128"/>
                          <a:cs typeface="Arial"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2000" u="none" strike="noStrike" cap="none" normalizeH="0" baseline="0" dirty="0" smtClean="0">
                          <a:ln>
                            <a:noFill/>
                          </a:ln>
                          <a:effectLst/>
                        </a:rPr>
                        <a:t>Number of DCCs/</a:t>
                      </a:r>
                      <a:r>
                        <a:rPr kumimoji="0" lang="en-US" altLang="en-US" sz="2000" u="none" strike="noStrike" cap="none" normalizeH="0" baseline="0" dirty="0" err="1" smtClean="0">
                          <a:ln>
                            <a:noFill/>
                          </a:ln>
                          <a:effectLst/>
                        </a:rPr>
                        <a:t>yr</a:t>
                      </a:r>
                      <a:r>
                        <a:rPr kumimoji="0" lang="en-US" altLang="en-US" sz="2000" u="none" strike="noStrike" cap="none" normalizeH="0" baseline="0" dirty="0" smtClean="0">
                          <a:ln>
                            <a:noFill/>
                          </a:ln>
                          <a:effectLst/>
                        </a:rPr>
                        <a:t> in UK</a:t>
                      </a:r>
                      <a:endParaRPr kumimoji="0" lang="en-US" altLang="en-US" sz="2000" b="0" i="0" u="none" strike="noStrike" cap="none" normalizeH="0" baseline="0" dirty="0">
                        <a:ln>
                          <a:noFill/>
                        </a:ln>
                        <a:solidFill>
                          <a:srgbClr val="000000"/>
                        </a:solidFill>
                        <a:effectLst/>
                        <a:latin typeface="Arial" charset="0"/>
                        <a:ea typeface="ＭＳ Ｐゴシック" charset="-128"/>
                        <a:cs typeface="ＭＳ Ｐゴシック" charset="-128"/>
                      </a:endParaRPr>
                    </a:p>
                  </a:txBody>
                  <a:tcPr marL="91432" marR="91432" marT="45722" marB="45722" horzOverflow="overflow"/>
                </a:tc>
                <a:tc>
                  <a:txBody>
                    <a:bodyPr/>
                    <a:lstStyle>
                      <a:lvl1pPr>
                        <a:spcBef>
                          <a:spcPct val="20000"/>
                        </a:spcBef>
                        <a:buFont typeface="Arial" charset="0"/>
                        <a:defRPr sz="2400">
                          <a:solidFill>
                            <a:schemeClr val="tx1"/>
                          </a:solidFill>
                          <a:latin typeface="Arial" charset="0"/>
                          <a:ea typeface="ＭＳ Ｐゴシック" charset="-128"/>
                          <a:cs typeface="Arial" charset="0"/>
                        </a:defRPr>
                      </a:lvl1pPr>
                      <a:lvl2pPr marL="742950" indent="-285750">
                        <a:spcBef>
                          <a:spcPct val="20000"/>
                        </a:spcBef>
                        <a:buFont typeface="Arial" charset="0"/>
                        <a:defRPr sz="2400">
                          <a:solidFill>
                            <a:schemeClr val="tx1"/>
                          </a:solidFill>
                          <a:latin typeface="Arial" charset="0"/>
                          <a:ea typeface="ＭＳ Ｐゴシック" charset="-128"/>
                          <a:cs typeface="Arial" charset="0"/>
                        </a:defRPr>
                      </a:lvl2pPr>
                      <a:lvl3pPr marL="1143000" indent="-228600">
                        <a:spcBef>
                          <a:spcPct val="20000"/>
                        </a:spcBef>
                        <a:buFont typeface="Arial" charset="0"/>
                        <a:defRPr sz="2000">
                          <a:solidFill>
                            <a:schemeClr val="tx1"/>
                          </a:solidFill>
                          <a:latin typeface="Arial" charset="0"/>
                          <a:ea typeface="ＭＳ Ｐゴシック" charset="-128"/>
                          <a:cs typeface="Arial" charset="0"/>
                        </a:defRPr>
                      </a:lvl3pPr>
                      <a:lvl4pPr marL="1600200" indent="-228600">
                        <a:spcBef>
                          <a:spcPct val="20000"/>
                        </a:spcBef>
                        <a:buFont typeface="Arial" charset="0"/>
                        <a:defRPr>
                          <a:solidFill>
                            <a:schemeClr val="tx1"/>
                          </a:solidFill>
                          <a:latin typeface="Arial" charset="0"/>
                          <a:ea typeface="ＭＳ Ｐゴシック" charset="-128"/>
                          <a:cs typeface="Arial" charset="0"/>
                        </a:defRPr>
                      </a:lvl4pPr>
                      <a:lvl5pPr marL="2057400" indent="-228600">
                        <a:spcBef>
                          <a:spcPct val="20000"/>
                        </a:spcBef>
                        <a:buFont typeface="Arial" charset="0"/>
                        <a:defRPr>
                          <a:solidFill>
                            <a:schemeClr val="tx1"/>
                          </a:solidFill>
                          <a:latin typeface="Arial" charset="0"/>
                          <a:ea typeface="ＭＳ Ｐゴシック" charset="-128"/>
                          <a:cs typeface="Arial" charset="0"/>
                        </a:defRPr>
                      </a:lvl5pPr>
                      <a:lvl6pPr marL="2514600" indent="-228600" defTabSz="457200" eaLnBrk="0" fontAlgn="base" hangingPunct="0">
                        <a:spcBef>
                          <a:spcPct val="20000"/>
                        </a:spcBef>
                        <a:spcAft>
                          <a:spcPct val="0"/>
                        </a:spcAft>
                        <a:buFont typeface="Arial" charset="0"/>
                        <a:defRPr>
                          <a:solidFill>
                            <a:schemeClr val="tx1"/>
                          </a:solidFill>
                          <a:latin typeface="Arial" charset="0"/>
                          <a:ea typeface="ＭＳ Ｐゴシック" charset="-128"/>
                          <a:cs typeface="Arial" charset="0"/>
                        </a:defRPr>
                      </a:lvl6pPr>
                      <a:lvl7pPr marL="2971800" indent="-228600" defTabSz="457200" eaLnBrk="0" fontAlgn="base" hangingPunct="0">
                        <a:spcBef>
                          <a:spcPct val="20000"/>
                        </a:spcBef>
                        <a:spcAft>
                          <a:spcPct val="0"/>
                        </a:spcAft>
                        <a:buFont typeface="Arial" charset="0"/>
                        <a:defRPr>
                          <a:solidFill>
                            <a:schemeClr val="tx1"/>
                          </a:solidFill>
                          <a:latin typeface="Arial" charset="0"/>
                          <a:ea typeface="ＭＳ Ｐゴシック" charset="-128"/>
                          <a:cs typeface="Arial" charset="0"/>
                        </a:defRPr>
                      </a:lvl7pPr>
                      <a:lvl8pPr marL="3429000" indent="-228600" defTabSz="457200" eaLnBrk="0" fontAlgn="base" hangingPunct="0">
                        <a:spcBef>
                          <a:spcPct val="20000"/>
                        </a:spcBef>
                        <a:spcAft>
                          <a:spcPct val="0"/>
                        </a:spcAft>
                        <a:buFont typeface="Arial" charset="0"/>
                        <a:defRPr>
                          <a:solidFill>
                            <a:schemeClr val="tx1"/>
                          </a:solidFill>
                          <a:latin typeface="Arial" charset="0"/>
                          <a:ea typeface="ＭＳ Ｐゴシック" charset="-128"/>
                          <a:cs typeface="Arial" charset="0"/>
                        </a:defRPr>
                      </a:lvl8pPr>
                      <a:lvl9pPr marL="3886200" indent="-228600" defTabSz="457200" eaLnBrk="0" fontAlgn="base" hangingPunct="0">
                        <a:spcBef>
                          <a:spcPct val="20000"/>
                        </a:spcBef>
                        <a:spcAft>
                          <a:spcPct val="0"/>
                        </a:spcAft>
                        <a:buFont typeface="Arial" charset="0"/>
                        <a:defRPr>
                          <a:solidFill>
                            <a:schemeClr val="tx1"/>
                          </a:solidFill>
                          <a:latin typeface="Arial" charset="0"/>
                          <a:ea typeface="ＭＳ Ｐゴシック" charset="-128"/>
                          <a:cs typeface="Arial"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en-US" altLang="en-US" sz="2000" u="none" strike="noStrike" cap="none" normalizeH="0" baseline="0" dirty="0" smtClean="0">
                          <a:ln>
                            <a:noFill/>
                          </a:ln>
                          <a:effectLst/>
                        </a:rPr>
                        <a:t>2,500,000,000</a:t>
                      </a:r>
                      <a:endParaRPr kumimoji="0" lang="en-US" altLang="en-US" sz="2000" b="0" i="0" u="none" strike="noStrike" cap="none" normalizeH="0" baseline="0" dirty="0">
                        <a:ln>
                          <a:noFill/>
                        </a:ln>
                        <a:solidFill>
                          <a:srgbClr val="000000"/>
                        </a:solidFill>
                        <a:effectLst/>
                        <a:latin typeface="Arial" charset="0"/>
                        <a:ea typeface="ＭＳ Ｐゴシック" charset="-128"/>
                        <a:cs typeface="ＭＳ Ｐゴシック" charset="-128"/>
                      </a:endParaRPr>
                    </a:p>
                  </a:txBody>
                  <a:tcPr marL="91432" marR="91432" marT="45722" marB="45722" horzOverflow="overflow"/>
                </a:tc>
                <a:extLst>
                  <a:ext uri="{0D108BD9-81ED-4DB2-BD59-A6C34878D82A}">
                    <a16:rowId xmlns:a16="http://schemas.microsoft.com/office/drawing/2014/main" val="10000"/>
                  </a:ext>
                </a:extLst>
              </a:tr>
              <a:tr h="491160">
                <a:tc>
                  <a:txBody>
                    <a:bodyPr/>
                    <a:lstStyle>
                      <a:lvl1pPr>
                        <a:spcBef>
                          <a:spcPct val="20000"/>
                        </a:spcBef>
                        <a:buFont typeface="Arial" charset="0"/>
                        <a:defRPr sz="2400">
                          <a:solidFill>
                            <a:schemeClr val="tx1"/>
                          </a:solidFill>
                          <a:latin typeface="Arial" charset="0"/>
                          <a:ea typeface="ＭＳ Ｐゴシック" charset="-128"/>
                          <a:cs typeface="Arial" charset="0"/>
                        </a:defRPr>
                      </a:lvl1pPr>
                      <a:lvl2pPr marL="742950" indent="-285750">
                        <a:spcBef>
                          <a:spcPct val="20000"/>
                        </a:spcBef>
                        <a:buFont typeface="Arial" charset="0"/>
                        <a:defRPr sz="2400">
                          <a:solidFill>
                            <a:schemeClr val="tx1"/>
                          </a:solidFill>
                          <a:latin typeface="Arial" charset="0"/>
                          <a:ea typeface="ＭＳ Ｐゴシック" charset="-128"/>
                          <a:cs typeface="Arial" charset="0"/>
                        </a:defRPr>
                      </a:lvl2pPr>
                      <a:lvl3pPr marL="1143000" indent="-228600">
                        <a:spcBef>
                          <a:spcPct val="20000"/>
                        </a:spcBef>
                        <a:buFont typeface="Arial" charset="0"/>
                        <a:defRPr sz="2000">
                          <a:solidFill>
                            <a:schemeClr val="tx1"/>
                          </a:solidFill>
                          <a:latin typeface="Arial" charset="0"/>
                          <a:ea typeface="ＭＳ Ｐゴシック" charset="-128"/>
                          <a:cs typeface="Arial" charset="0"/>
                        </a:defRPr>
                      </a:lvl3pPr>
                      <a:lvl4pPr marL="1600200" indent="-228600">
                        <a:spcBef>
                          <a:spcPct val="20000"/>
                        </a:spcBef>
                        <a:buFont typeface="Arial" charset="0"/>
                        <a:defRPr>
                          <a:solidFill>
                            <a:schemeClr val="tx1"/>
                          </a:solidFill>
                          <a:latin typeface="Arial" charset="0"/>
                          <a:ea typeface="ＭＳ Ｐゴシック" charset="-128"/>
                          <a:cs typeface="Arial" charset="0"/>
                        </a:defRPr>
                      </a:lvl4pPr>
                      <a:lvl5pPr marL="2057400" indent="-228600">
                        <a:spcBef>
                          <a:spcPct val="20000"/>
                        </a:spcBef>
                        <a:buFont typeface="Arial" charset="0"/>
                        <a:defRPr>
                          <a:solidFill>
                            <a:schemeClr val="tx1"/>
                          </a:solidFill>
                          <a:latin typeface="Arial" charset="0"/>
                          <a:ea typeface="ＭＳ Ｐゴシック" charset="-128"/>
                          <a:cs typeface="Arial" charset="0"/>
                        </a:defRPr>
                      </a:lvl5pPr>
                      <a:lvl6pPr marL="2514600" indent="-228600" defTabSz="457200" eaLnBrk="0" fontAlgn="base" hangingPunct="0">
                        <a:spcBef>
                          <a:spcPct val="20000"/>
                        </a:spcBef>
                        <a:spcAft>
                          <a:spcPct val="0"/>
                        </a:spcAft>
                        <a:buFont typeface="Arial" charset="0"/>
                        <a:defRPr>
                          <a:solidFill>
                            <a:schemeClr val="tx1"/>
                          </a:solidFill>
                          <a:latin typeface="Arial" charset="0"/>
                          <a:ea typeface="ＭＳ Ｐゴシック" charset="-128"/>
                          <a:cs typeface="Arial" charset="0"/>
                        </a:defRPr>
                      </a:lvl6pPr>
                      <a:lvl7pPr marL="2971800" indent="-228600" defTabSz="457200" eaLnBrk="0" fontAlgn="base" hangingPunct="0">
                        <a:spcBef>
                          <a:spcPct val="20000"/>
                        </a:spcBef>
                        <a:spcAft>
                          <a:spcPct val="0"/>
                        </a:spcAft>
                        <a:buFont typeface="Arial" charset="0"/>
                        <a:defRPr>
                          <a:solidFill>
                            <a:schemeClr val="tx1"/>
                          </a:solidFill>
                          <a:latin typeface="Arial" charset="0"/>
                          <a:ea typeface="ＭＳ Ｐゴシック" charset="-128"/>
                          <a:cs typeface="Arial" charset="0"/>
                        </a:defRPr>
                      </a:lvl7pPr>
                      <a:lvl8pPr marL="3429000" indent="-228600" defTabSz="457200" eaLnBrk="0" fontAlgn="base" hangingPunct="0">
                        <a:spcBef>
                          <a:spcPct val="20000"/>
                        </a:spcBef>
                        <a:spcAft>
                          <a:spcPct val="0"/>
                        </a:spcAft>
                        <a:buFont typeface="Arial" charset="0"/>
                        <a:defRPr>
                          <a:solidFill>
                            <a:schemeClr val="tx1"/>
                          </a:solidFill>
                          <a:latin typeface="Arial" charset="0"/>
                          <a:ea typeface="ＭＳ Ｐゴシック" charset="-128"/>
                          <a:cs typeface="Arial" charset="0"/>
                        </a:defRPr>
                      </a:lvl8pPr>
                      <a:lvl9pPr marL="3886200" indent="-228600" defTabSz="457200" eaLnBrk="0" fontAlgn="base" hangingPunct="0">
                        <a:spcBef>
                          <a:spcPct val="20000"/>
                        </a:spcBef>
                        <a:spcAft>
                          <a:spcPct val="0"/>
                        </a:spcAft>
                        <a:buFont typeface="Arial" charset="0"/>
                        <a:defRPr>
                          <a:solidFill>
                            <a:schemeClr val="tx1"/>
                          </a:solidFill>
                          <a:latin typeface="Arial" charset="0"/>
                          <a:ea typeface="ＭＳ Ｐゴシック" charset="-128"/>
                          <a:cs typeface="Arial"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2000" u="none" strike="noStrike" cap="none" normalizeH="0" baseline="0" dirty="0" smtClean="0">
                          <a:ln>
                            <a:noFill/>
                          </a:ln>
                          <a:effectLst/>
                        </a:rPr>
                        <a:t>Scotland’s share of UK population</a:t>
                      </a:r>
                      <a:endParaRPr kumimoji="0" lang="en-US" altLang="en-US" sz="2000" b="0" i="0" u="none" strike="noStrike" cap="none" normalizeH="0" baseline="0" dirty="0">
                        <a:ln>
                          <a:noFill/>
                        </a:ln>
                        <a:solidFill>
                          <a:srgbClr val="000000"/>
                        </a:solidFill>
                        <a:effectLst/>
                        <a:latin typeface="Arial" charset="0"/>
                        <a:ea typeface="ＭＳ Ｐゴシック" charset="-128"/>
                        <a:cs typeface="ＭＳ Ｐゴシック" charset="-128"/>
                      </a:endParaRPr>
                    </a:p>
                  </a:txBody>
                  <a:tcPr marL="91432" marR="91432" marT="45722" marB="45722" horzOverflow="overflow"/>
                </a:tc>
                <a:tc>
                  <a:txBody>
                    <a:bodyPr/>
                    <a:lstStyle>
                      <a:lvl1pPr>
                        <a:spcBef>
                          <a:spcPct val="20000"/>
                        </a:spcBef>
                        <a:buFont typeface="Arial" charset="0"/>
                        <a:defRPr sz="2400">
                          <a:solidFill>
                            <a:schemeClr val="tx1"/>
                          </a:solidFill>
                          <a:latin typeface="Arial" charset="0"/>
                          <a:ea typeface="ＭＳ Ｐゴシック" charset="-128"/>
                          <a:cs typeface="Arial" charset="0"/>
                        </a:defRPr>
                      </a:lvl1pPr>
                      <a:lvl2pPr marL="742950" indent="-285750">
                        <a:spcBef>
                          <a:spcPct val="20000"/>
                        </a:spcBef>
                        <a:buFont typeface="Arial" charset="0"/>
                        <a:defRPr sz="2400">
                          <a:solidFill>
                            <a:schemeClr val="tx1"/>
                          </a:solidFill>
                          <a:latin typeface="Arial" charset="0"/>
                          <a:ea typeface="ＭＳ Ｐゴシック" charset="-128"/>
                          <a:cs typeface="Arial" charset="0"/>
                        </a:defRPr>
                      </a:lvl2pPr>
                      <a:lvl3pPr marL="1143000" indent="-228600">
                        <a:spcBef>
                          <a:spcPct val="20000"/>
                        </a:spcBef>
                        <a:buFont typeface="Arial" charset="0"/>
                        <a:defRPr sz="2000">
                          <a:solidFill>
                            <a:schemeClr val="tx1"/>
                          </a:solidFill>
                          <a:latin typeface="Arial" charset="0"/>
                          <a:ea typeface="ＭＳ Ｐゴシック" charset="-128"/>
                          <a:cs typeface="Arial" charset="0"/>
                        </a:defRPr>
                      </a:lvl3pPr>
                      <a:lvl4pPr marL="1600200" indent="-228600">
                        <a:spcBef>
                          <a:spcPct val="20000"/>
                        </a:spcBef>
                        <a:buFont typeface="Arial" charset="0"/>
                        <a:defRPr>
                          <a:solidFill>
                            <a:schemeClr val="tx1"/>
                          </a:solidFill>
                          <a:latin typeface="Arial" charset="0"/>
                          <a:ea typeface="ＭＳ Ｐゴシック" charset="-128"/>
                          <a:cs typeface="Arial" charset="0"/>
                        </a:defRPr>
                      </a:lvl4pPr>
                      <a:lvl5pPr marL="2057400" indent="-228600">
                        <a:spcBef>
                          <a:spcPct val="20000"/>
                        </a:spcBef>
                        <a:buFont typeface="Arial" charset="0"/>
                        <a:defRPr>
                          <a:solidFill>
                            <a:schemeClr val="tx1"/>
                          </a:solidFill>
                          <a:latin typeface="Arial" charset="0"/>
                          <a:ea typeface="ＭＳ Ｐゴシック" charset="-128"/>
                          <a:cs typeface="Arial" charset="0"/>
                        </a:defRPr>
                      </a:lvl5pPr>
                      <a:lvl6pPr marL="2514600" indent="-228600" defTabSz="457200" eaLnBrk="0" fontAlgn="base" hangingPunct="0">
                        <a:spcBef>
                          <a:spcPct val="20000"/>
                        </a:spcBef>
                        <a:spcAft>
                          <a:spcPct val="0"/>
                        </a:spcAft>
                        <a:buFont typeface="Arial" charset="0"/>
                        <a:defRPr>
                          <a:solidFill>
                            <a:schemeClr val="tx1"/>
                          </a:solidFill>
                          <a:latin typeface="Arial" charset="0"/>
                          <a:ea typeface="ＭＳ Ｐゴシック" charset="-128"/>
                          <a:cs typeface="Arial" charset="0"/>
                        </a:defRPr>
                      </a:lvl6pPr>
                      <a:lvl7pPr marL="2971800" indent="-228600" defTabSz="457200" eaLnBrk="0" fontAlgn="base" hangingPunct="0">
                        <a:spcBef>
                          <a:spcPct val="20000"/>
                        </a:spcBef>
                        <a:spcAft>
                          <a:spcPct val="0"/>
                        </a:spcAft>
                        <a:buFont typeface="Arial" charset="0"/>
                        <a:defRPr>
                          <a:solidFill>
                            <a:schemeClr val="tx1"/>
                          </a:solidFill>
                          <a:latin typeface="Arial" charset="0"/>
                          <a:ea typeface="ＭＳ Ｐゴシック" charset="-128"/>
                          <a:cs typeface="Arial" charset="0"/>
                        </a:defRPr>
                      </a:lvl7pPr>
                      <a:lvl8pPr marL="3429000" indent="-228600" defTabSz="457200" eaLnBrk="0" fontAlgn="base" hangingPunct="0">
                        <a:spcBef>
                          <a:spcPct val="20000"/>
                        </a:spcBef>
                        <a:spcAft>
                          <a:spcPct val="0"/>
                        </a:spcAft>
                        <a:buFont typeface="Arial" charset="0"/>
                        <a:defRPr>
                          <a:solidFill>
                            <a:schemeClr val="tx1"/>
                          </a:solidFill>
                          <a:latin typeface="Arial" charset="0"/>
                          <a:ea typeface="ＭＳ Ｐゴシック" charset="-128"/>
                          <a:cs typeface="Arial" charset="0"/>
                        </a:defRPr>
                      </a:lvl8pPr>
                      <a:lvl9pPr marL="3886200" indent="-228600" defTabSz="457200" eaLnBrk="0" fontAlgn="base" hangingPunct="0">
                        <a:spcBef>
                          <a:spcPct val="20000"/>
                        </a:spcBef>
                        <a:spcAft>
                          <a:spcPct val="0"/>
                        </a:spcAft>
                        <a:buFont typeface="Arial" charset="0"/>
                        <a:defRPr>
                          <a:solidFill>
                            <a:schemeClr val="tx1"/>
                          </a:solidFill>
                          <a:latin typeface="Arial" charset="0"/>
                          <a:ea typeface="ＭＳ Ｐゴシック" charset="-128"/>
                          <a:cs typeface="Arial"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en-US" altLang="en-US" sz="2000" u="none" strike="noStrike" cap="none" normalizeH="0" baseline="0" dirty="0" smtClean="0">
                          <a:ln>
                            <a:noFill/>
                          </a:ln>
                          <a:effectLst/>
                        </a:rPr>
                        <a:t>8%</a:t>
                      </a:r>
                      <a:endParaRPr kumimoji="0" lang="en-US" altLang="en-US" sz="2000" b="0" i="0" u="none" strike="noStrike" cap="none" normalizeH="0" baseline="0" dirty="0">
                        <a:ln>
                          <a:noFill/>
                        </a:ln>
                        <a:solidFill>
                          <a:srgbClr val="000000"/>
                        </a:solidFill>
                        <a:effectLst/>
                        <a:latin typeface="Arial" charset="0"/>
                        <a:ea typeface="ＭＳ Ｐゴシック" charset="-128"/>
                        <a:cs typeface="ＭＳ Ｐゴシック" charset="-128"/>
                      </a:endParaRPr>
                    </a:p>
                  </a:txBody>
                  <a:tcPr marL="91432" marR="91432" marT="45722" marB="45722" horzOverflow="overflow"/>
                </a:tc>
                <a:extLst>
                  <a:ext uri="{0D108BD9-81ED-4DB2-BD59-A6C34878D82A}">
                    <a16:rowId xmlns:a16="http://schemas.microsoft.com/office/drawing/2014/main" val="10001"/>
                  </a:ext>
                </a:extLst>
              </a:tr>
              <a:tr h="498764">
                <a:tc>
                  <a:txBody>
                    <a:bodyPr/>
                    <a:lstStyle>
                      <a:lvl1pPr>
                        <a:spcBef>
                          <a:spcPct val="20000"/>
                        </a:spcBef>
                        <a:buFont typeface="Arial" charset="0"/>
                        <a:defRPr sz="2400">
                          <a:solidFill>
                            <a:schemeClr val="tx1"/>
                          </a:solidFill>
                          <a:latin typeface="Arial" charset="0"/>
                          <a:ea typeface="ＭＳ Ｐゴシック" charset="-128"/>
                          <a:cs typeface="Arial" charset="0"/>
                        </a:defRPr>
                      </a:lvl1pPr>
                      <a:lvl2pPr marL="742950" indent="-285750">
                        <a:spcBef>
                          <a:spcPct val="20000"/>
                        </a:spcBef>
                        <a:buFont typeface="Arial" charset="0"/>
                        <a:defRPr sz="2400">
                          <a:solidFill>
                            <a:schemeClr val="tx1"/>
                          </a:solidFill>
                          <a:latin typeface="Arial" charset="0"/>
                          <a:ea typeface="ＭＳ Ｐゴシック" charset="-128"/>
                          <a:cs typeface="Arial" charset="0"/>
                        </a:defRPr>
                      </a:lvl2pPr>
                      <a:lvl3pPr marL="1143000" indent="-228600">
                        <a:spcBef>
                          <a:spcPct val="20000"/>
                        </a:spcBef>
                        <a:buFont typeface="Arial" charset="0"/>
                        <a:defRPr sz="2000">
                          <a:solidFill>
                            <a:schemeClr val="tx1"/>
                          </a:solidFill>
                          <a:latin typeface="Arial" charset="0"/>
                          <a:ea typeface="ＭＳ Ｐゴシック" charset="-128"/>
                          <a:cs typeface="Arial" charset="0"/>
                        </a:defRPr>
                      </a:lvl3pPr>
                      <a:lvl4pPr marL="1600200" indent="-228600">
                        <a:spcBef>
                          <a:spcPct val="20000"/>
                        </a:spcBef>
                        <a:buFont typeface="Arial" charset="0"/>
                        <a:defRPr>
                          <a:solidFill>
                            <a:schemeClr val="tx1"/>
                          </a:solidFill>
                          <a:latin typeface="Arial" charset="0"/>
                          <a:ea typeface="ＭＳ Ｐゴシック" charset="-128"/>
                          <a:cs typeface="Arial" charset="0"/>
                        </a:defRPr>
                      </a:lvl4pPr>
                      <a:lvl5pPr marL="2057400" indent="-228600">
                        <a:spcBef>
                          <a:spcPct val="20000"/>
                        </a:spcBef>
                        <a:buFont typeface="Arial" charset="0"/>
                        <a:defRPr>
                          <a:solidFill>
                            <a:schemeClr val="tx1"/>
                          </a:solidFill>
                          <a:latin typeface="Arial" charset="0"/>
                          <a:ea typeface="ＭＳ Ｐゴシック" charset="-128"/>
                          <a:cs typeface="Arial" charset="0"/>
                        </a:defRPr>
                      </a:lvl5pPr>
                      <a:lvl6pPr marL="2514600" indent="-228600" defTabSz="457200" eaLnBrk="0" fontAlgn="base" hangingPunct="0">
                        <a:spcBef>
                          <a:spcPct val="20000"/>
                        </a:spcBef>
                        <a:spcAft>
                          <a:spcPct val="0"/>
                        </a:spcAft>
                        <a:buFont typeface="Arial" charset="0"/>
                        <a:defRPr>
                          <a:solidFill>
                            <a:schemeClr val="tx1"/>
                          </a:solidFill>
                          <a:latin typeface="Arial" charset="0"/>
                          <a:ea typeface="ＭＳ Ｐゴシック" charset="-128"/>
                          <a:cs typeface="Arial" charset="0"/>
                        </a:defRPr>
                      </a:lvl6pPr>
                      <a:lvl7pPr marL="2971800" indent="-228600" defTabSz="457200" eaLnBrk="0" fontAlgn="base" hangingPunct="0">
                        <a:spcBef>
                          <a:spcPct val="20000"/>
                        </a:spcBef>
                        <a:spcAft>
                          <a:spcPct val="0"/>
                        </a:spcAft>
                        <a:buFont typeface="Arial" charset="0"/>
                        <a:defRPr>
                          <a:solidFill>
                            <a:schemeClr val="tx1"/>
                          </a:solidFill>
                          <a:latin typeface="Arial" charset="0"/>
                          <a:ea typeface="ＭＳ Ｐゴシック" charset="-128"/>
                          <a:cs typeface="Arial" charset="0"/>
                        </a:defRPr>
                      </a:lvl7pPr>
                      <a:lvl8pPr marL="3429000" indent="-228600" defTabSz="457200" eaLnBrk="0" fontAlgn="base" hangingPunct="0">
                        <a:spcBef>
                          <a:spcPct val="20000"/>
                        </a:spcBef>
                        <a:spcAft>
                          <a:spcPct val="0"/>
                        </a:spcAft>
                        <a:buFont typeface="Arial" charset="0"/>
                        <a:defRPr>
                          <a:solidFill>
                            <a:schemeClr val="tx1"/>
                          </a:solidFill>
                          <a:latin typeface="Arial" charset="0"/>
                          <a:ea typeface="ＭＳ Ｐゴシック" charset="-128"/>
                          <a:cs typeface="Arial" charset="0"/>
                        </a:defRPr>
                      </a:lvl8pPr>
                      <a:lvl9pPr marL="3886200" indent="-228600" defTabSz="457200" eaLnBrk="0" fontAlgn="base" hangingPunct="0">
                        <a:spcBef>
                          <a:spcPct val="20000"/>
                        </a:spcBef>
                        <a:spcAft>
                          <a:spcPct val="0"/>
                        </a:spcAft>
                        <a:buFont typeface="Arial" charset="0"/>
                        <a:defRPr>
                          <a:solidFill>
                            <a:schemeClr val="tx1"/>
                          </a:solidFill>
                          <a:latin typeface="Arial" charset="0"/>
                          <a:ea typeface="ＭＳ Ｐゴシック" charset="-128"/>
                          <a:cs typeface="Arial"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2000" b="1" u="none" strike="noStrike" cap="none" normalizeH="0" baseline="0" dirty="0" smtClean="0">
                          <a:ln>
                            <a:noFill/>
                          </a:ln>
                          <a:effectLst/>
                          <a:latin typeface="Arial" panose="020B0604020202020204" pitchFamily="34" charset="0"/>
                          <a:cs typeface="Arial" panose="020B0604020202020204" pitchFamily="34" charset="0"/>
                        </a:rPr>
                        <a:t>Est. no. of DCCs/</a:t>
                      </a:r>
                      <a:r>
                        <a:rPr kumimoji="0" lang="en-US" altLang="en-US" sz="2000" b="1" u="none" strike="noStrike" cap="none" normalizeH="0" baseline="0" dirty="0" err="1" smtClean="0">
                          <a:ln>
                            <a:noFill/>
                          </a:ln>
                          <a:effectLst/>
                          <a:latin typeface="Arial" panose="020B0604020202020204" pitchFamily="34" charset="0"/>
                          <a:cs typeface="Arial" panose="020B0604020202020204" pitchFamily="34" charset="0"/>
                        </a:rPr>
                        <a:t>yr</a:t>
                      </a:r>
                      <a:r>
                        <a:rPr kumimoji="0" lang="en-US" altLang="en-US" sz="2000" b="1" u="none" strike="noStrike" cap="none" normalizeH="0" baseline="0" dirty="0" smtClean="0">
                          <a:ln>
                            <a:noFill/>
                          </a:ln>
                          <a:effectLst/>
                          <a:latin typeface="Arial" panose="020B0604020202020204" pitchFamily="34" charset="0"/>
                          <a:cs typeface="Arial" panose="020B0604020202020204" pitchFamily="34" charset="0"/>
                        </a:rPr>
                        <a:t> in Scotland</a:t>
                      </a:r>
                      <a:endParaRPr kumimoji="0" lang="en-US" altLang="en-US" sz="2000" b="1" i="0" u="none" strike="noStrike" cap="none" normalizeH="0" baseline="0" dirty="0">
                        <a:ln>
                          <a:noFill/>
                        </a:ln>
                        <a:solidFill>
                          <a:srgbClr val="000000"/>
                        </a:solidFill>
                        <a:effectLst/>
                        <a:latin typeface="Arial" panose="020B0604020202020204" pitchFamily="34" charset="0"/>
                        <a:ea typeface="ＭＳ Ｐゴシック" charset="-128"/>
                        <a:cs typeface="Arial" panose="020B0604020202020204" pitchFamily="34" charset="0"/>
                      </a:endParaRPr>
                    </a:p>
                  </a:txBody>
                  <a:tcPr marL="91432" marR="91432" marT="45722" marB="45722" horzOverflow="overflow"/>
                </a:tc>
                <a:tc>
                  <a:txBody>
                    <a:bodyPr/>
                    <a:lstStyle>
                      <a:lvl1pPr>
                        <a:spcBef>
                          <a:spcPct val="20000"/>
                        </a:spcBef>
                        <a:buFont typeface="Arial" charset="0"/>
                        <a:defRPr sz="2400">
                          <a:solidFill>
                            <a:schemeClr val="tx1"/>
                          </a:solidFill>
                          <a:latin typeface="Arial" charset="0"/>
                          <a:ea typeface="ＭＳ Ｐゴシック" charset="-128"/>
                          <a:cs typeface="Arial" charset="0"/>
                        </a:defRPr>
                      </a:lvl1pPr>
                      <a:lvl2pPr marL="742950" indent="-285750">
                        <a:spcBef>
                          <a:spcPct val="20000"/>
                        </a:spcBef>
                        <a:buFont typeface="Arial" charset="0"/>
                        <a:defRPr sz="2400">
                          <a:solidFill>
                            <a:schemeClr val="tx1"/>
                          </a:solidFill>
                          <a:latin typeface="Arial" charset="0"/>
                          <a:ea typeface="ＭＳ Ｐゴシック" charset="-128"/>
                          <a:cs typeface="Arial" charset="0"/>
                        </a:defRPr>
                      </a:lvl2pPr>
                      <a:lvl3pPr marL="1143000" indent="-228600">
                        <a:spcBef>
                          <a:spcPct val="20000"/>
                        </a:spcBef>
                        <a:buFont typeface="Arial" charset="0"/>
                        <a:defRPr sz="2000">
                          <a:solidFill>
                            <a:schemeClr val="tx1"/>
                          </a:solidFill>
                          <a:latin typeface="Arial" charset="0"/>
                          <a:ea typeface="ＭＳ Ｐゴシック" charset="-128"/>
                          <a:cs typeface="Arial" charset="0"/>
                        </a:defRPr>
                      </a:lvl3pPr>
                      <a:lvl4pPr marL="1600200" indent="-228600">
                        <a:spcBef>
                          <a:spcPct val="20000"/>
                        </a:spcBef>
                        <a:buFont typeface="Arial" charset="0"/>
                        <a:defRPr>
                          <a:solidFill>
                            <a:schemeClr val="tx1"/>
                          </a:solidFill>
                          <a:latin typeface="Arial" charset="0"/>
                          <a:ea typeface="ＭＳ Ｐゴシック" charset="-128"/>
                          <a:cs typeface="Arial" charset="0"/>
                        </a:defRPr>
                      </a:lvl4pPr>
                      <a:lvl5pPr marL="2057400" indent="-228600">
                        <a:spcBef>
                          <a:spcPct val="20000"/>
                        </a:spcBef>
                        <a:buFont typeface="Arial" charset="0"/>
                        <a:defRPr>
                          <a:solidFill>
                            <a:schemeClr val="tx1"/>
                          </a:solidFill>
                          <a:latin typeface="Arial" charset="0"/>
                          <a:ea typeface="ＭＳ Ｐゴシック" charset="-128"/>
                          <a:cs typeface="Arial" charset="0"/>
                        </a:defRPr>
                      </a:lvl5pPr>
                      <a:lvl6pPr marL="2514600" indent="-228600" defTabSz="457200" eaLnBrk="0" fontAlgn="base" hangingPunct="0">
                        <a:spcBef>
                          <a:spcPct val="20000"/>
                        </a:spcBef>
                        <a:spcAft>
                          <a:spcPct val="0"/>
                        </a:spcAft>
                        <a:buFont typeface="Arial" charset="0"/>
                        <a:defRPr>
                          <a:solidFill>
                            <a:schemeClr val="tx1"/>
                          </a:solidFill>
                          <a:latin typeface="Arial" charset="0"/>
                          <a:ea typeface="ＭＳ Ｐゴシック" charset="-128"/>
                          <a:cs typeface="Arial" charset="0"/>
                        </a:defRPr>
                      </a:lvl6pPr>
                      <a:lvl7pPr marL="2971800" indent="-228600" defTabSz="457200" eaLnBrk="0" fontAlgn="base" hangingPunct="0">
                        <a:spcBef>
                          <a:spcPct val="20000"/>
                        </a:spcBef>
                        <a:spcAft>
                          <a:spcPct val="0"/>
                        </a:spcAft>
                        <a:buFont typeface="Arial" charset="0"/>
                        <a:defRPr>
                          <a:solidFill>
                            <a:schemeClr val="tx1"/>
                          </a:solidFill>
                          <a:latin typeface="Arial" charset="0"/>
                          <a:ea typeface="ＭＳ Ｐゴシック" charset="-128"/>
                          <a:cs typeface="Arial" charset="0"/>
                        </a:defRPr>
                      </a:lvl7pPr>
                      <a:lvl8pPr marL="3429000" indent="-228600" defTabSz="457200" eaLnBrk="0" fontAlgn="base" hangingPunct="0">
                        <a:spcBef>
                          <a:spcPct val="20000"/>
                        </a:spcBef>
                        <a:spcAft>
                          <a:spcPct val="0"/>
                        </a:spcAft>
                        <a:buFont typeface="Arial" charset="0"/>
                        <a:defRPr>
                          <a:solidFill>
                            <a:schemeClr val="tx1"/>
                          </a:solidFill>
                          <a:latin typeface="Arial" charset="0"/>
                          <a:ea typeface="ＭＳ Ｐゴシック" charset="-128"/>
                          <a:cs typeface="Arial" charset="0"/>
                        </a:defRPr>
                      </a:lvl8pPr>
                      <a:lvl9pPr marL="3886200" indent="-228600" defTabSz="457200" eaLnBrk="0" fontAlgn="base" hangingPunct="0">
                        <a:spcBef>
                          <a:spcPct val="20000"/>
                        </a:spcBef>
                        <a:spcAft>
                          <a:spcPct val="0"/>
                        </a:spcAft>
                        <a:buFont typeface="Arial" charset="0"/>
                        <a:defRPr>
                          <a:solidFill>
                            <a:schemeClr val="tx1"/>
                          </a:solidFill>
                          <a:latin typeface="Arial" charset="0"/>
                          <a:ea typeface="ＭＳ Ｐゴシック" charset="-128"/>
                          <a:cs typeface="Arial" charset="0"/>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en-US" altLang="en-US" sz="2000" b="1" u="none" strike="noStrike" cap="none" normalizeH="0" baseline="0" dirty="0" smtClean="0">
                          <a:ln>
                            <a:noFill/>
                          </a:ln>
                          <a:effectLst/>
                          <a:latin typeface="Arial" panose="020B0604020202020204" pitchFamily="34" charset="0"/>
                          <a:cs typeface="Arial" panose="020B0604020202020204" pitchFamily="34" charset="0"/>
                        </a:rPr>
                        <a:t>200,000,000</a:t>
                      </a:r>
                      <a:endParaRPr kumimoji="0" lang="en-US" altLang="en-US" sz="2000" b="1" i="0" u="none" strike="noStrike" cap="none" normalizeH="0" baseline="0" dirty="0">
                        <a:ln>
                          <a:noFill/>
                        </a:ln>
                        <a:solidFill>
                          <a:srgbClr val="000000"/>
                        </a:solidFill>
                        <a:effectLst/>
                        <a:latin typeface="Arial" panose="020B0604020202020204" pitchFamily="34" charset="0"/>
                        <a:ea typeface="ＭＳ Ｐゴシック" charset="-128"/>
                        <a:cs typeface="Arial" panose="020B0604020202020204" pitchFamily="34" charset="0"/>
                      </a:endParaRPr>
                    </a:p>
                  </a:txBody>
                  <a:tcPr marL="91432" marR="91432" marT="45722" marB="45722" horzOverflow="overflow"/>
                </a:tc>
                <a:extLst>
                  <a:ext uri="{0D108BD9-81ED-4DB2-BD59-A6C34878D82A}">
                    <a16:rowId xmlns:a16="http://schemas.microsoft.com/office/drawing/2014/main" val="10002"/>
                  </a:ext>
                </a:extLst>
              </a:tr>
              <a:tr h="488372">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2000" b="0" u="none" strike="noStrike" cap="none" normalizeH="0" baseline="0" dirty="0" err="1" smtClean="0">
                          <a:ln>
                            <a:noFill/>
                          </a:ln>
                          <a:effectLst/>
                          <a:latin typeface="Arial" panose="020B0604020202020204" pitchFamily="34" charset="0"/>
                          <a:cs typeface="Arial" panose="020B0604020202020204" pitchFamily="34" charset="0"/>
                        </a:rPr>
                        <a:t>Tonnes</a:t>
                      </a:r>
                      <a:r>
                        <a:rPr kumimoji="0" lang="en-US" altLang="en-US" sz="2000" b="0" u="none" strike="noStrike" cap="none" normalizeH="0" baseline="0" dirty="0" smtClean="0">
                          <a:ln>
                            <a:noFill/>
                          </a:ln>
                          <a:effectLst/>
                          <a:latin typeface="Arial" panose="020B0604020202020204" pitchFamily="34" charset="0"/>
                          <a:cs typeface="Arial" panose="020B0604020202020204" pitchFamily="34" charset="0"/>
                        </a:rPr>
                        <a:t> of DCCs/year (avg. weight of 18g)</a:t>
                      </a:r>
                      <a:endParaRPr kumimoji="0" lang="en-US" altLang="en-US" sz="2000" b="0" i="0" u="none" strike="noStrike" cap="none" normalizeH="0" baseline="0" dirty="0">
                        <a:ln>
                          <a:noFill/>
                        </a:ln>
                        <a:solidFill>
                          <a:srgbClr val="000000"/>
                        </a:solidFill>
                        <a:effectLst/>
                        <a:latin typeface="Arial" panose="020B0604020202020204" pitchFamily="34" charset="0"/>
                        <a:ea typeface="ＭＳ Ｐゴシック" charset="-128"/>
                        <a:cs typeface="Arial" panose="020B0604020202020204" pitchFamily="34" charset="0"/>
                      </a:endParaRPr>
                    </a:p>
                  </a:txBody>
                  <a:tcPr marL="91432" marR="91432" marT="45722" marB="45722" horzOverflow="overflow"/>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en-US" altLang="en-US" sz="2000" b="0" u="none" strike="noStrike" cap="none" normalizeH="0" baseline="0" dirty="0" smtClean="0">
                          <a:ln>
                            <a:noFill/>
                          </a:ln>
                          <a:effectLst/>
                          <a:latin typeface="Arial" panose="020B0604020202020204" pitchFamily="34" charset="0"/>
                          <a:cs typeface="Arial" panose="020B0604020202020204" pitchFamily="34" charset="0"/>
                        </a:rPr>
                        <a:t>3,600</a:t>
                      </a:r>
                      <a:endParaRPr kumimoji="0" lang="en-US" altLang="en-US" sz="2000" b="0" i="0" u="none" strike="noStrike" cap="none" normalizeH="0" baseline="0" dirty="0">
                        <a:ln>
                          <a:noFill/>
                        </a:ln>
                        <a:solidFill>
                          <a:srgbClr val="000000"/>
                        </a:solidFill>
                        <a:effectLst/>
                        <a:latin typeface="Arial" panose="020B0604020202020204" pitchFamily="34" charset="0"/>
                        <a:ea typeface="ＭＳ Ｐゴシック" charset="-128"/>
                        <a:cs typeface="Arial" panose="020B0604020202020204" pitchFamily="34" charset="0"/>
                      </a:endParaRPr>
                    </a:p>
                  </a:txBody>
                  <a:tcPr marL="91432" marR="91432" marT="45722" marB="45722" horzOverflow="overflow"/>
                </a:tc>
                <a:extLst>
                  <a:ext uri="{0D108BD9-81ED-4DB2-BD59-A6C34878D82A}">
                    <a16:rowId xmlns:a16="http://schemas.microsoft.com/office/drawing/2014/main" val="10003"/>
                  </a:ext>
                </a:extLst>
              </a:tr>
              <a:tr h="450176">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2000" b="1" u="none" strike="noStrike" cap="none" normalizeH="0" baseline="0" dirty="0" smtClean="0">
                          <a:ln>
                            <a:noFill/>
                          </a:ln>
                          <a:effectLst/>
                          <a:latin typeface="Arial" panose="020B0604020202020204" pitchFamily="34" charset="0"/>
                          <a:cs typeface="Arial" panose="020B0604020202020204" pitchFamily="34" charset="0"/>
                        </a:rPr>
                        <a:t>Production tCO2e (avg. 28gCO2e/DCC)</a:t>
                      </a:r>
                      <a:endParaRPr kumimoji="0" lang="en-US" altLang="en-US" sz="2000" b="1" i="0" u="none" strike="noStrike" cap="none" normalizeH="0" baseline="0" dirty="0">
                        <a:ln>
                          <a:noFill/>
                        </a:ln>
                        <a:solidFill>
                          <a:srgbClr val="000000"/>
                        </a:solidFill>
                        <a:effectLst/>
                        <a:latin typeface="Arial" panose="020B0604020202020204" pitchFamily="34" charset="0"/>
                        <a:ea typeface="ＭＳ Ｐゴシック" charset="-128"/>
                        <a:cs typeface="Arial" panose="020B0604020202020204" pitchFamily="34" charset="0"/>
                      </a:endParaRPr>
                    </a:p>
                  </a:txBody>
                  <a:tcPr marL="91432" marR="91432" marT="45722" marB="45722" horzOverflow="overflow"/>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en-US" altLang="en-US" sz="2000" b="1" u="none" strike="noStrike" cap="none" normalizeH="0" baseline="0" dirty="0" smtClean="0">
                          <a:ln>
                            <a:noFill/>
                          </a:ln>
                          <a:effectLst/>
                          <a:latin typeface="Arial" panose="020B0604020202020204" pitchFamily="34" charset="0"/>
                          <a:cs typeface="Arial" panose="020B0604020202020204" pitchFamily="34" charset="0"/>
                        </a:rPr>
                        <a:t>5,600</a:t>
                      </a:r>
                      <a:endParaRPr kumimoji="0" lang="en-US" altLang="en-US" sz="2000" b="1" i="0" u="none" strike="noStrike" cap="none" normalizeH="0" baseline="0" dirty="0">
                        <a:ln>
                          <a:noFill/>
                        </a:ln>
                        <a:solidFill>
                          <a:srgbClr val="000000"/>
                        </a:solidFill>
                        <a:effectLst/>
                        <a:latin typeface="Arial" panose="020B0604020202020204" pitchFamily="34" charset="0"/>
                        <a:ea typeface="ＭＳ Ｐゴシック" charset="-128"/>
                        <a:cs typeface="Arial" panose="020B0604020202020204" pitchFamily="34" charset="0"/>
                      </a:endParaRPr>
                    </a:p>
                  </a:txBody>
                  <a:tcPr marL="91432" marR="91432" marT="45722" marB="45722" horzOverflow="overflow"/>
                </a:tc>
                <a:extLst>
                  <a:ext uri="{0D108BD9-81ED-4DB2-BD59-A6C34878D82A}">
                    <a16:rowId xmlns:a16="http://schemas.microsoft.com/office/drawing/2014/main" val="10004"/>
                  </a:ext>
                </a:extLst>
              </a:tr>
            </a:tbl>
          </a:graphicData>
        </a:graphic>
      </p:graphicFrame>
      <p:sp>
        <p:nvSpPr>
          <p:cNvPr id="6" name="Title 1"/>
          <p:cNvSpPr txBox="1">
            <a:spLocks/>
          </p:cNvSpPr>
          <p:nvPr/>
        </p:nvSpPr>
        <p:spPr bwMode="auto">
          <a:xfrm>
            <a:off x="1327951" y="1177770"/>
            <a:ext cx="8229600" cy="52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eaLnBrk="1" hangingPunct="1">
              <a:spcBef>
                <a:spcPct val="0"/>
              </a:spcBef>
              <a:buFontTx/>
              <a:buNone/>
            </a:pPr>
            <a:r>
              <a:rPr lang="en-US" altLang="en-US" sz="3600" b="1" dirty="0">
                <a:solidFill>
                  <a:srgbClr val="00A6BF"/>
                </a:solidFill>
              </a:rPr>
              <a:t>The Problem</a:t>
            </a:r>
          </a:p>
          <a:p>
            <a:pPr eaLnBrk="1" hangingPunct="1">
              <a:spcBef>
                <a:spcPct val="0"/>
              </a:spcBef>
              <a:buFontTx/>
              <a:buNone/>
            </a:pPr>
            <a:r>
              <a:rPr lang="en-US" altLang="en-US" b="1" dirty="0"/>
              <a:t>Annual DCC Use in Scotland</a:t>
            </a:r>
          </a:p>
        </p:txBody>
      </p:sp>
      <p:sp>
        <p:nvSpPr>
          <p:cNvPr id="3" name="TextBox 2"/>
          <p:cNvSpPr txBox="1"/>
          <p:nvPr/>
        </p:nvSpPr>
        <p:spPr>
          <a:xfrm>
            <a:off x="3216710" y="5689981"/>
            <a:ext cx="8143009" cy="369332"/>
          </a:xfrm>
          <a:prstGeom prst="rect">
            <a:avLst/>
          </a:prstGeom>
          <a:noFill/>
        </p:spPr>
        <p:txBody>
          <a:bodyPr wrap="square" rtlCol="0">
            <a:spAutoFit/>
          </a:bodyPr>
          <a:lstStyle/>
          <a:p>
            <a:pPr algn="r"/>
            <a:r>
              <a:rPr lang="en-GB" b="1" dirty="0"/>
              <a:t>But this is only part of the story…</a:t>
            </a:r>
          </a:p>
        </p:txBody>
      </p:sp>
    </p:spTree>
    <p:extLst>
      <p:ext uri="{BB962C8B-B14F-4D97-AF65-F5344CB8AC3E}">
        <p14:creationId xmlns:p14="http://schemas.microsoft.com/office/powerpoint/2010/main" val="1008646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Oval 18"/>
          <p:cNvSpPr/>
          <p:nvPr/>
        </p:nvSpPr>
        <p:spPr>
          <a:xfrm>
            <a:off x="1692081" y="2427757"/>
            <a:ext cx="5121728" cy="994691"/>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 name="Title 1"/>
          <p:cNvSpPr txBox="1">
            <a:spLocks/>
          </p:cNvSpPr>
          <p:nvPr/>
        </p:nvSpPr>
        <p:spPr bwMode="auto">
          <a:xfrm>
            <a:off x="972844" y="1126324"/>
            <a:ext cx="8229600" cy="52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eaLnBrk="1" hangingPunct="1">
              <a:spcBef>
                <a:spcPct val="0"/>
              </a:spcBef>
              <a:buFontTx/>
              <a:buNone/>
            </a:pPr>
            <a:r>
              <a:rPr lang="en-US" altLang="en-US" sz="3600" b="1" dirty="0">
                <a:solidFill>
                  <a:srgbClr val="00A6BF"/>
                </a:solidFill>
              </a:rPr>
              <a:t>Managing DCC Waste</a:t>
            </a:r>
          </a:p>
          <a:p>
            <a:pPr eaLnBrk="1" hangingPunct="1">
              <a:spcBef>
                <a:spcPct val="0"/>
              </a:spcBef>
              <a:buFontTx/>
              <a:buNone/>
            </a:pPr>
            <a:r>
              <a:rPr lang="en-US" altLang="en-US" b="1" dirty="0"/>
              <a:t>Why can’t we recycle them?</a:t>
            </a:r>
          </a:p>
        </p:txBody>
      </p:sp>
      <p:pic>
        <p:nvPicPr>
          <p:cNvPr id="5"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18504" t="9002" r="10089" b="11217"/>
          <a:stretch/>
        </p:blipFill>
        <p:spPr bwMode="auto">
          <a:xfrm>
            <a:off x="3252820" y="3537752"/>
            <a:ext cx="3276600" cy="2438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6"/>
          <p:cNvGrpSpPr/>
          <p:nvPr/>
        </p:nvGrpSpPr>
        <p:grpSpPr>
          <a:xfrm>
            <a:off x="6592013" y="5278683"/>
            <a:ext cx="4046764" cy="369332"/>
            <a:chOff x="5059136" y="5855731"/>
            <a:chExt cx="4046764" cy="369332"/>
          </a:xfrm>
        </p:grpSpPr>
        <p:sp>
          <p:nvSpPr>
            <p:cNvPr id="8" name="TextBox 7"/>
            <p:cNvSpPr txBox="1"/>
            <p:nvPr/>
          </p:nvSpPr>
          <p:spPr>
            <a:xfrm>
              <a:off x="5502728" y="5855731"/>
              <a:ext cx="3603172" cy="369332"/>
            </a:xfrm>
            <a:prstGeom prst="rect">
              <a:avLst/>
            </a:prstGeom>
            <a:noFill/>
          </p:spPr>
          <p:txBody>
            <a:bodyPr wrap="square" rtlCol="0">
              <a:spAutoFit/>
            </a:bodyPr>
            <a:lstStyle/>
            <a:p>
              <a:r>
                <a:rPr lang="en-GB" dirty="0"/>
                <a:t>Lid – High Impact Polystyrene (~3g)</a:t>
              </a:r>
            </a:p>
          </p:txBody>
        </p:sp>
        <p:cxnSp>
          <p:nvCxnSpPr>
            <p:cNvPr id="9" name="Elbow Connector 8"/>
            <p:cNvCxnSpPr>
              <a:stCxn id="8" idx="1"/>
            </p:cNvCxnSpPr>
            <p:nvPr/>
          </p:nvCxnSpPr>
          <p:spPr>
            <a:xfrm rot="10800000">
              <a:off x="5059136" y="6040397"/>
              <a:ext cx="443593" cy="1"/>
            </a:xfrm>
            <a:prstGeom prst="bentConnector3">
              <a:avLst/>
            </a:prstGeom>
            <a:ln>
              <a:tailEnd type="triangle"/>
            </a:ln>
          </p:spPr>
          <p:style>
            <a:lnRef idx="2">
              <a:schemeClr val="accent1"/>
            </a:lnRef>
            <a:fillRef idx="0">
              <a:schemeClr val="accent1"/>
            </a:fillRef>
            <a:effectRef idx="1">
              <a:schemeClr val="accent1"/>
            </a:effectRef>
            <a:fontRef idx="minor">
              <a:schemeClr val="tx1"/>
            </a:fontRef>
          </p:style>
        </p:cxnSp>
      </p:grpSp>
      <p:grpSp>
        <p:nvGrpSpPr>
          <p:cNvPr id="10" name="Group 9"/>
          <p:cNvGrpSpPr/>
          <p:nvPr/>
        </p:nvGrpSpPr>
        <p:grpSpPr>
          <a:xfrm>
            <a:off x="5179592" y="4511170"/>
            <a:ext cx="4746171" cy="369332"/>
            <a:chOff x="3646714" y="5088218"/>
            <a:chExt cx="4746171" cy="369332"/>
          </a:xfrm>
        </p:grpSpPr>
        <p:sp>
          <p:nvSpPr>
            <p:cNvPr id="11" name="TextBox 10"/>
            <p:cNvSpPr txBox="1"/>
            <p:nvPr/>
          </p:nvSpPr>
          <p:spPr>
            <a:xfrm>
              <a:off x="4659084" y="5088218"/>
              <a:ext cx="3733801" cy="369332"/>
            </a:xfrm>
            <a:prstGeom prst="rect">
              <a:avLst/>
            </a:prstGeom>
            <a:noFill/>
          </p:spPr>
          <p:txBody>
            <a:bodyPr wrap="square" rtlCol="0">
              <a:spAutoFit/>
            </a:bodyPr>
            <a:lstStyle/>
            <a:p>
              <a:r>
                <a:rPr lang="en-GB" dirty="0"/>
                <a:t>Sleeve – Corrugated Cardboard (~3g)</a:t>
              </a:r>
            </a:p>
          </p:txBody>
        </p:sp>
        <p:cxnSp>
          <p:nvCxnSpPr>
            <p:cNvPr id="12" name="Straight Arrow Connector 11"/>
            <p:cNvCxnSpPr>
              <a:stCxn id="11" idx="1"/>
            </p:cNvCxnSpPr>
            <p:nvPr/>
          </p:nvCxnSpPr>
          <p:spPr>
            <a:xfrm flipH="1">
              <a:off x="3646714" y="5272884"/>
              <a:ext cx="1012370"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grpSp>
        <p:nvGrpSpPr>
          <p:cNvPr id="13" name="Group 12"/>
          <p:cNvGrpSpPr/>
          <p:nvPr/>
        </p:nvGrpSpPr>
        <p:grpSpPr>
          <a:xfrm>
            <a:off x="4891122" y="3544831"/>
            <a:ext cx="4871357" cy="569864"/>
            <a:chOff x="3358244" y="4121879"/>
            <a:chExt cx="4871357" cy="569864"/>
          </a:xfrm>
        </p:grpSpPr>
        <p:sp>
          <p:nvSpPr>
            <p:cNvPr id="14" name="TextBox 13"/>
            <p:cNvSpPr txBox="1"/>
            <p:nvPr/>
          </p:nvSpPr>
          <p:spPr>
            <a:xfrm>
              <a:off x="4495800" y="4121879"/>
              <a:ext cx="3733801" cy="369332"/>
            </a:xfrm>
            <a:prstGeom prst="rect">
              <a:avLst/>
            </a:prstGeom>
            <a:noFill/>
          </p:spPr>
          <p:txBody>
            <a:bodyPr wrap="square" rtlCol="0">
              <a:spAutoFit/>
            </a:bodyPr>
            <a:lstStyle/>
            <a:p>
              <a:r>
                <a:rPr lang="en-GB" dirty="0"/>
                <a:t>Cup Body – Paper (~12g)</a:t>
              </a:r>
            </a:p>
          </p:txBody>
        </p:sp>
        <p:cxnSp>
          <p:nvCxnSpPr>
            <p:cNvPr id="15" name="Elbow Connector 14"/>
            <p:cNvCxnSpPr>
              <a:stCxn id="14" idx="1"/>
            </p:cNvCxnSpPr>
            <p:nvPr/>
          </p:nvCxnSpPr>
          <p:spPr>
            <a:xfrm rot="10800000" flipV="1">
              <a:off x="3358244" y="4306545"/>
              <a:ext cx="1137557" cy="385198"/>
            </a:xfrm>
            <a:prstGeom prst="bentConnector3">
              <a:avLst/>
            </a:prstGeom>
            <a:ln>
              <a:tailEnd type="triangle"/>
            </a:ln>
          </p:spPr>
          <p:style>
            <a:lnRef idx="2">
              <a:schemeClr val="accent1"/>
            </a:lnRef>
            <a:fillRef idx="0">
              <a:schemeClr val="accent1"/>
            </a:fillRef>
            <a:effectRef idx="1">
              <a:schemeClr val="accent1"/>
            </a:effectRef>
            <a:fontRef idx="minor">
              <a:schemeClr val="tx1"/>
            </a:fontRef>
          </p:style>
        </p:cxnSp>
      </p:grpSp>
      <p:grpSp>
        <p:nvGrpSpPr>
          <p:cNvPr id="16" name="Group 15"/>
          <p:cNvGrpSpPr/>
          <p:nvPr/>
        </p:nvGrpSpPr>
        <p:grpSpPr>
          <a:xfrm>
            <a:off x="1913878" y="2708222"/>
            <a:ext cx="4803321" cy="1112974"/>
            <a:chOff x="381000" y="3285270"/>
            <a:chExt cx="4803321" cy="1112974"/>
          </a:xfrm>
        </p:grpSpPr>
        <p:sp>
          <p:nvSpPr>
            <p:cNvPr id="17" name="TextBox 16"/>
            <p:cNvSpPr txBox="1"/>
            <p:nvPr/>
          </p:nvSpPr>
          <p:spPr>
            <a:xfrm>
              <a:off x="381000" y="3285270"/>
              <a:ext cx="4803321" cy="369332"/>
            </a:xfrm>
            <a:prstGeom prst="rect">
              <a:avLst/>
            </a:prstGeom>
            <a:noFill/>
          </p:spPr>
          <p:txBody>
            <a:bodyPr wrap="square" rtlCol="0">
              <a:spAutoFit/>
            </a:bodyPr>
            <a:lstStyle/>
            <a:p>
              <a:r>
                <a:rPr lang="en-GB" dirty="0"/>
                <a:t>Internal waterproof lining – Polyethylene (~0.1g)</a:t>
              </a:r>
            </a:p>
          </p:txBody>
        </p:sp>
        <p:cxnSp>
          <p:nvCxnSpPr>
            <p:cNvPr id="18" name="Straight Arrow Connector 17"/>
            <p:cNvCxnSpPr>
              <a:stCxn id="17" idx="2"/>
            </p:cNvCxnSpPr>
            <p:nvPr/>
          </p:nvCxnSpPr>
          <p:spPr>
            <a:xfrm>
              <a:off x="2782661" y="3654602"/>
              <a:ext cx="0" cy="74364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996902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xit" presetSubtype="0" fill="hold" nodeType="withEffect">
                                  <p:stCondLst>
                                    <p:cond delay="0"/>
                                  </p:stCondLst>
                                  <p:childTnLst>
                                    <p:animEffect transition="out" filter="fade">
                                      <p:cBhvr>
                                        <p:cTn id="9" dur="500"/>
                                        <p:tgtEl>
                                          <p:spTgt spid="7"/>
                                        </p:tgtEl>
                                      </p:cBhvr>
                                    </p:animEffect>
                                    <p:set>
                                      <p:cBhvr>
                                        <p:cTn id="10" dur="1" fill="hold">
                                          <p:stCondLst>
                                            <p:cond delay="499"/>
                                          </p:stCondLst>
                                        </p:cTn>
                                        <p:tgtEl>
                                          <p:spTgt spid="7"/>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10"/>
                                        </p:tgtEl>
                                      </p:cBhvr>
                                    </p:animEffect>
                                    <p:set>
                                      <p:cBhvr>
                                        <p:cTn id="13" dur="1" fill="hold">
                                          <p:stCondLst>
                                            <p:cond delay="499"/>
                                          </p:stCondLst>
                                        </p:cTn>
                                        <p:tgtEl>
                                          <p:spTgt spid="10"/>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500"/>
                                        <p:tgtEl>
                                          <p:spTgt spid="13"/>
                                        </p:tgtEl>
                                      </p:cBhvr>
                                    </p:animEffect>
                                    <p:set>
                                      <p:cBhvr>
                                        <p:cTn id="16"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Oval 18"/>
          <p:cNvSpPr/>
          <p:nvPr/>
        </p:nvSpPr>
        <p:spPr>
          <a:xfrm>
            <a:off x="1114887" y="2214692"/>
            <a:ext cx="5121728" cy="994691"/>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 name="Title 1"/>
          <p:cNvSpPr txBox="1">
            <a:spLocks/>
          </p:cNvSpPr>
          <p:nvPr/>
        </p:nvSpPr>
        <p:spPr bwMode="auto">
          <a:xfrm>
            <a:off x="1114887" y="1130313"/>
            <a:ext cx="8229600" cy="52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eaLnBrk="1" hangingPunct="1">
              <a:spcBef>
                <a:spcPct val="0"/>
              </a:spcBef>
              <a:buFontTx/>
              <a:buNone/>
            </a:pPr>
            <a:r>
              <a:rPr lang="en-US" altLang="en-US" sz="3600" b="1" dirty="0">
                <a:solidFill>
                  <a:srgbClr val="00A6BF"/>
                </a:solidFill>
              </a:rPr>
              <a:t>Managing DCC Waste</a:t>
            </a:r>
          </a:p>
          <a:p>
            <a:pPr eaLnBrk="1" hangingPunct="1">
              <a:spcBef>
                <a:spcPct val="0"/>
              </a:spcBef>
              <a:buFontTx/>
              <a:buNone/>
            </a:pPr>
            <a:r>
              <a:rPr lang="en-US" altLang="en-US" b="1" dirty="0"/>
              <a:t>Why can’t we recycle them?</a:t>
            </a:r>
          </a:p>
        </p:txBody>
      </p:sp>
      <p:pic>
        <p:nvPicPr>
          <p:cNvPr id="5"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18504" t="9002" r="10089" b="11217"/>
          <a:stretch/>
        </p:blipFill>
        <p:spPr bwMode="auto">
          <a:xfrm>
            <a:off x="2675626" y="3324687"/>
            <a:ext cx="3276600" cy="2438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6" name="Group 15"/>
          <p:cNvGrpSpPr/>
          <p:nvPr/>
        </p:nvGrpSpPr>
        <p:grpSpPr>
          <a:xfrm>
            <a:off x="1336684" y="2495157"/>
            <a:ext cx="4803321" cy="1112974"/>
            <a:chOff x="381000" y="3285270"/>
            <a:chExt cx="4803321" cy="1112974"/>
          </a:xfrm>
        </p:grpSpPr>
        <p:sp>
          <p:nvSpPr>
            <p:cNvPr id="17" name="TextBox 16"/>
            <p:cNvSpPr txBox="1"/>
            <p:nvPr/>
          </p:nvSpPr>
          <p:spPr>
            <a:xfrm>
              <a:off x="381000" y="3285270"/>
              <a:ext cx="4803321" cy="369332"/>
            </a:xfrm>
            <a:prstGeom prst="rect">
              <a:avLst/>
            </a:prstGeom>
            <a:noFill/>
          </p:spPr>
          <p:txBody>
            <a:bodyPr wrap="square" rtlCol="0">
              <a:spAutoFit/>
            </a:bodyPr>
            <a:lstStyle/>
            <a:p>
              <a:r>
                <a:rPr lang="en-GB" dirty="0"/>
                <a:t>Internal waterproof lining – Polyethylene (~0.1g)</a:t>
              </a:r>
            </a:p>
          </p:txBody>
        </p:sp>
        <p:cxnSp>
          <p:nvCxnSpPr>
            <p:cNvPr id="18" name="Straight Arrow Connector 17"/>
            <p:cNvCxnSpPr>
              <a:stCxn id="17" idx="2"/>
            </p:cNvCxnSpPr>
            <p:nvPr/>
          </p:nvCxnSpPr>
          <p:spPr>
            <a:xfrm>
              <a:off x="2782661" y="3654602"/>
              <a:ext cx="0" cy="74364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sp>
        <p:nvSpPr>
          <p:cNvPr id="3" name="TextBox 2"/>
          <p:cNvSpPr txBox="1"/>
          <p:nvPr/>
        </p:nvSpPr>
        <p:spPr>
          <a:xfrm>
            <a:off x="7202724" y="1964185"/>
            <a:ext cx="4027528" cy="4031873"/>
          </a:xfrm>
          <a:prstGeom prst="rect">
            <a:avLst/>
          </a:prstGeom>
          <a:noFill/>
        </p:spPr>
        <p:txBody>
          <a:bodyPr wrap="square" rtlCol="0">
            <a:spAutoFit/>
          </a:bodyPr>
          <a:lstStyle/>
          <a:p>
            <a:r>
              <a:rPr lang="en-GB" sz="2000" b="1" dirty="0"/>
              <a:t>Technical Barrier</a:t>
            </a:r>
          </a:p>
          <a:p>
            <a:pPr marL="285750" indent="-285750">
              <a:buFont typeface="Arial" panose="020B0604020202020204" pitchFamily="34" charset="0"/>
              <a:buChar char="•"/>
            </a:pPr>
            <a:r>
              <a:rPr lang="en-GB" dirty="0"/>
              <a:t>Requires special facility. Only 2 in the UK, </a:t>
            </a:r>
            <a:r>
              <a:rPr lang="en-GB" b="1" u="sng" dirty="0"/>
              <a:t>neither of which are in Scotland.</a:t>
            </a:r>
          </a:p>
          <a:p>
            <a:endParaRPr lang="en-GB" dirty="0"/>
          </a:p>
          <a:p>
            <a:r>
              <a:rPr lang="en-GB" sz="2000" b="1" dirty="0"/>
              <a:t>Economic Barriers</a:t>
            </a:r>
          </a:p>
          <a:p>
            <a:pPr marL="285750" indent="-285750">
              <a:buFont typeface="Arial" panose="020B0604020202020204" pitchFamily="34" charset="0"/>
              <a:buChar char="•"/>
            </a:pPr>
            <a:r>
              <a:rPr lang="en-GB" dirty="0"/>
              <a:t>DCCs are high volume, low weight, low value material that produce a low value Recyclate. </a:t>
            </a:r>
            <a:r>
              <a:rPr lang="en-GB" b="1" u="sng" dirty="0"/>
              <a:t>Recycling DCCs over great distance is not economical.</a:t>
            </a:r>
          </a:p>
          <a:p>
            <a:endParaRPr lang="en-GB" b="1" u="sng" dirty="0"/>
          </a:p>
          <a:p>
            <a:r>
              <a:rPr lang="en-GB" u="sng" dirty="0"/>
              <a:t>Insufficient supply to justify a plant in Scotland.</a:t>
            </a:r>
          </a:p>
          <a:p>
            <a:endParaRPr lang="en-GB" dirty="0"/>
          </a:p>
        </p:txBody>
      </p:sp>
    </p:spTree>
    <p:extLst>
      <p:ext uri="{BB962C8B-B14F-4D97-AF65-F5344CB8AC3E}">
        <p14:creationId xmlns:p14="http://schemas.microsoft.com/office/powerpoint/2010/main" val="3486585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18504" t="9002" r="10089" b="11217"/>
          <a:stretch/>
        </p:blipFill>
        <p:spPr bwMode="auto">
          <a:xfrm>
            <a:off x="4457699" y="3422561"/>
            <a:ext cx="3276600" cy="2438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2"/>
          <p:cNvSpPr txBox="1">
            <a:spLocks/>
          </p:cNvSpPr>
          <p:nvPr/>
        </p:nvSpPr>
        <p:spPr bwMode="auto">
          <a:xfrm>
            <a:off x="985157" y="1902054"/>
            <a:ext cx="10221685" cy="631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marL="342900" indent="-342900" algn="l" defTabSz="457200" rtl="0" eaLnBrk="0" fontAlgn="base" hangingPunct="0">
              <a:spcBef>
                <a:spcPct val="20000"/>
              </a:spcBef>
              <a:spcAft>
                <a:spcPct val="0"/>
              </a:spcAft>
              <a:buFont typeface="Arial" charset="0"/>
              <a:buChar char="•"/>
              <a:defRPr sz="2800" kern="1200">
                <a:solidFill>
                  <a:schemeClr val="tx1"/>
                </a:solidFill>
                <a:latin typeface="Arial"/>
                <a:ea typeface="ＭＳ Ｐゴシック" charset="0"/>
                <a:cs typeface="Arial"/>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Arial"/>
                <a:ea typeface="ＭＳ Ｐゴシック" charset="0"/>
                <a:cs typeface="Arial"/>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Arial"/>
                <a:ea typeface="ＭＳ Ｐゴシック" charset="0"/>
                <a:cs typeface="Arial"/>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Arial"/>
                <a:ea typeface="ＭＳ Ｐゴシック" charset="0"/>
                <a:cs typeface="Arial"/>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Arial"/>
                <a:ea typeface="ＭＳ Ｐゴシック"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hangingPunct="1">
              <a:buNone/>
              <a:defRPr/>
            </a:pPr>
            <a:r>
              <a:rPr lang="en-GB" sz="2400" dirty="0" smtClean="0">
                <a:cs typeface="ＭＳ Ｐゴシック" charset="0"/>
              </a:rPr>
              <a:t>The vast majority of DCCs end up in landfill, or incineration.</a:t>
            </a:r>
            <a:endParaRPr lang="en-GB" sz="2400" dirty="0">
              <a:cs typeface="ＭＳ Ｐゴシック" charset="0"/>
            </a:endParaRPr>
          </a:p>
          <a:p>
            <a:pPr marL="0" indent="0" algn="ctr" eaLnBrk="1" hangingPunct="1">
              <a:buNone/>
              <a:defRPr/>
            </a:pPr>
            <a:r>
              <a:rPr lang="en-GB" sz="2400" b="1" u="sng" dirty="0" smtClean="0">
                <a:cs typeface="ＭＳ Ｐゴシック" charset="0"/>
              </a:rPr>
              <a:t>Total est. carbon impacts: 7,000 tCO2e/year </a:t>
            </a:r>
            <a:r>
              <a:rPr lang="en-GB" sz="2400" b="1" u="sng" dirty="0">
                <a:cs typeface="ＭＳ Ｐゴシック" charset="0"/>
              </a:rPr>
              <a:t>in Scotland</a:t>
            </a:r>
          </a:p>
        </p:txBody>
      </p:sp>
      <p:sp>
        <p:nvSpPr>
          <p:cNvPr id="7" name="Title 1"/>
          <p:cNvSpPr txBox="1">
            <a:spLocks/>
          </p:cNvSpPr>
          <p:nvPr/>
        </p:nvSpPr>
        <p:spPr bwMode="auto">
          <a:xfrm>
            <a:off x="985158" y="1002529"/>
            <a:ext cx="8229600" cy="52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eaLnBrk="1" hangingPunct="1">
              <a:spcBef>
                <a:spcPct val="0"/>
              </a:spcBef>
              <a:buFontTx/>
              <a:buNone/>
            </a:pPr>
            <a:r>
              <a:rPr lang="en-US" altLang="en-US" sz="3600" b="1" dirty="0">
                <a:solidFill>
                  <a:srgbClr val="00A6BF"/>
                </a:solidFill>
              </a:rPr>
              <a:t>Managing DCC Waste</a:t>
            </a:r>
          </a:p>
          <a:p>
            <a:pPr eaLnBrk="1" hangingPunct="1">
              <a:spcBef>
                <a:spcPct val="0"/>
              </a:spcBef>
              <a:buFontTx/>
              <a:buNone/>
            </a:pPr>
            <a:r>
              <a:rPr lang="en-US" altLang="en-US" b="1" dirty="0"/>
              <a:t>Accounting for Waste Management Impacts</a:t>
            </a:r>
          </a:p>
        </p:txBody>
      </p:sp>
      <p:graphicFrame>
        <p:nvGraphicFramePr>
          <p:cNvPr id="8" name="Chart 7"/>
          <p:cNvGraphicFramePr>
            <a:graphicFrameLocks/>
          </p:cNvGraphicFramePr>
          <p:nvPr>
            <p:extLst>
              <p:ext uri="{D42A27DB-BD31-4B8C-83A1-F6EECF244321}">
                <p14:modId xmlns:p14="http://schemas.microsoft.com/office/powerpoint/2010/main" val="1372093794"/>
              </p:ext>
            </p:extLst>
          </p:nvPr>
        </p:nvGraphicFramePr>
        <p:xfrm>
          <a:off x="7158625" y="2988776"/>
          <a:ext cx="4572000" cy="3132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Chart 9"/>
          <p:cNvGraphicFramePr>
            <a:graphicFrameLocks/>
          </p:cNvGraphicFramePr>
          <p:nvPr>
            <p:extLst>
              <p:ext uri="{D42A27DB-BD31-4B8C-83A1-F6EECF244321}">
                <p14:modId xmlns:p14="http://schemas.microsoft.com/office/powerpoint/2010/main" val="3218879581"/>
              </p:ext>
            </p:extLst>
          </p:nvPr>
        </p:nvGraphicFramePr>
        <p:xfrm>
          <a:off x="239434" y="2988776"/>
          <a:ext cx="4572000" cy="3132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746856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10"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Bent Arrow 19"/>
          <p:cNvSpPr/>
          <p:nvPr/>
        </p:nvSpPr>
        <p:spPr>
          <a:xfrm rot="5400000">
            <a:off x="2501326" y="4041730"/>
            <a:ext cx="1364051" cy="666610"/>
          </a:xfrm>
          <a:prstGeom prst="bentArrow">
            <a:avLst>
              <a:gd name="adj1" fmla="val 46229"/>
              <a:gd name="adj2" fmla="val 46229"/>
              <a:gd name="adj3" fmla="val 49495"/>
              <a:gd name="adj4" fmla="val 43750"/>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chemeClr val="tx1"/>
              </a:solidFill>
            </a:endParaRPr>
          </a:p>
        </p:txBody>
      </p:sp>
      <p:sp>
        <p:nvSpPr>
          <p:cNvPr id="22" name="Bent Arrow 21"/>
          <p:cNvSpPr/>
          <p:nvPr/>
        </p:nvSpPr>
        <p:spPr>
          <a:xfrm rot="5400000">
            <a:off x="3831823" y="4041731"/>
            <a:ext cx="1364051" cy="666610"/>
          </a:xfrm>
          <a:prstGeom prst="bentArrow">
            <a:avLst>
              <a:gd name="adj1" fmla="val 46229"/>
              <a:gd name="adj2" fmla="val 46229"/>
              <a:gd name="adj3" fmla="val 49495"/>
              <a:gd name="adj4" fmla="val 43750"/>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chemeClr val="tx1"/>
              </a:solidFill>
            </a:endParaRPr>
          </a:p>
        </p:txBody>
      </p:sp>
      <p:sp>
        <p:nvSpPr>
          <p:cNvPr id="25" name="Bent Arrow 24"/>
          <p:cNvSpPr/>
          <p:nvPr/>
        </p:nvSpPr>
        <p:spPr>
          <a:xfrm rot="5400000">
            <a:off x="5404469" y="4049583"/>
            <a:ext cx="1364051" cy="666610"/>
          </a:xfrm>
          <a:prstGeom prst="bentArrow">
            <a:avLst>
              <a:gd name="adj1" fmla="val 46229"/>
              <a:gd name="adj2" fmla="val 46229"/>
              <a:gd name="adj3" fmla="val 49495"/>
              <a:gd name="adj4" fmla="val 43750"/>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chemeClr val="tx1"/>
              </a:solidFill>
            </a:endParaRPr>
          </a:p>
        </p:txBody>
      </p:sp>
      <p:sp>
        <p:nvSpPr>
          <p:cNvPr id="27" name="Bent Arrow 26"/>
          <p:cNvSpPr/>
          <p:nvPr/>
        </p:nvSpPr>
        <p:spPr>
          <a:xfrm rot="5400000">
            <a:off x="6923199" y="4061794"/>
            <a:ext cx="1364050" cy="666610"/>
          </a:xfrm>
          <a:prstGeom prst="bentArrow">
            <a:avLst>
              <a:gd name="adj1" fmla="val 46229"/>
              <a:gd name="adj2" fmla="val 46229"/>
              <a:gd name="adj3" fmla="val 49495"/>
              <a:gd name="adj4" fmla="val 43750"/>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chemeClr val="tx1"/>
              </a:solidFill>
            </a:endParaRPr>
          </a:p>
        </p:txBody>
      </p:sp>
      <p:sp>
        <p:nvSpPr>
          <p:cNvPr id="6" name="Title 1"/>
          <p:cNvSpPr txBox="1">
            <a:spLocks/>
          </p:cNvSpPr>
          <p:nvPr/>
        </p:nvSpPr>
        <p:spPr bwMode="auto">
          <a:xfrm>
            <a:off x="774894" y="790066"/>
            <a:ext cx="10233416" cy="1259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eaLnBrk="1" hangingPunct="1">
              <a:spcBef>
                <a:spcPct val="0"/>
              </a:spcBef>
              <a:buFontTx/>
              <a:buNone/>
            </a:pPr>
            <a:r>
              <a:rPr lang="en-US" altLang="en-US" sz="3600" b="1" dirty="0">
                <a:solidFill>
                  <a:srgbClr val="00A6BF"/>
                </a:solidFill>
              </a:rPr>
              <a:t>Managing DCC Waste</a:t>
            </a:r>
          </a:p>
          <a:p>
            <a:pPr eaLnBrk="1" hangingPunct="1">
              <a:spcBef>
                <a:spcPct val="0"/>
              </a:spcBef>
              <a:buNone/>
            </a:pPr>
            <a:r>
              <a:rPr lang="en-US" altLang="en-US" b="1" dirty="0"/>
              <a:t>‘Biodegradable’ Cups: A good idea that isn’t </a:t>
            </a:r>
            <a:r>
              <a:rPr lang="en-US" altLang="en-US" b="1" dirty="0" smtClean="0"/>
              <a:t>working</a:t>
            </a:r>
            <a:endParaRPr lang="en-US" altLang="en-US" b="1" dirty="0"/>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21279" t="-1181" r="16400" b="1181"/>
          <a:stretch/>
        </p:blipFill>
        <p:spPr>
          <a:xfrm>
            <a:off x="992138" y="2988112"/>
            <a:ext cx="1239341" cy="1657209"/>
          </a:xfrm>
          <a:prstGeom prst="rect">
            <a:avLst/>
          </a:prstGeom>
        </p:spPr>
      </p:pic>
      <p:sp>
        <p:nvSpPr>
          <p:cNvPr id="7" name="Trapezoid 6"/>
          <p:cNvSpPr/>
          <p:nvPr/>
        </p:nvSpPr>
        <p:spPr>
          <a:xfrm rot="10800000" flipV="1">
            <a:off x="981237" y="3609278"/>
            <a:ext cx="1187804" cy="409876"/>
          </a:xfrm>
          <a:prstGeom prst="trapezoid">
            <a:avLst>
              <a:gd name="adj" fmla="val 16837"/>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dirty="0"/>
              <a:t>Compostable</a:t>
            </a:r>
          </a:p>
        </p:txBody>
      </p:sp>
      <p:grpSp>
        <p:nvGrpSpPr>
          <p:cNvPr id="11" name="Group 10"/>
          <p:cNvGrpSpPr/>
          <p:nvPr/>
        </p:nvGrpSpPr>
        <p:grpSpPr>
          <a:xfrm>
            <a:off x="8557586" y="2988112"/>
            <a:ext cx="2583117" cy="1451782"/>
            <a:chOff x="1883625" y="2251928"/>
            <a:chExt cx="5376749" cy="2354144"/>
          </a:xfrm>
        </p:grpSpPr>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83625" y="2251928"/>
              <a:ext cx="5376749" cy="2354144"/>
            </a:xfrm>
            <a:prstGeom prst="rect">
              <a:avLst/>
            </a:prstGeom>
          </p:spPr>
        </p:pic>
        <p:sp>
          <p:nvSpPr>
            <p:cNvPr id="10" name="TextBox 9"/>
            <p:cNvSpPr txBox="1"/>
            <p:nvPr/>
          </p:nvSpPr>
          <p:spPr>
            <a:xfrm>
              <a:off x="2601685" y="3429000"/>
              <a:ext cx="3799114" cy="598892"/>
            </a:xfrm>
            <a:prstGeom prst="rect">
              <a:avLst/>
            </a:prstGeom>
            <a:noFill/>
          </p:spPr>
          <p:txBody>
            <a:bodyPr wrap="square" rtlCol="0">
              <a:spAutoFit/>
            </a:bodyPr>
            <a:lstStyle/>
            <a:p>
              <a:pPr algn="ctr"/>
              <a:r>
                <a:rPr lang="en-GB" dirty="0"/>
                <a:t>Compost Facility</a:t>
              </a:r>
            </a:p>
          </p:txBody>
        </p:sp>
      </p:grpSp>
      <p:sp>
        <p:nvSpPr>
          <p:cNvPr id="14" name="Right Arrow 13"/>
          <p:cNvSpPr/>
          <p:nvPr/>
        </p:nvSpPr>
        <p:spPr>
          <a:xfrm>
            <a:off x="2231479" y="3528029"/>
            <a:ext cx="6326107" cy="674914"/>
          </a:xfrm>
          <a:prstGeom prst="rightArrow">
            <a:avLst/>
          </a:prstGeom>
          <a:solidFill>
            <a:srgbClr val="92D050"/>
          </a:solidFill>
          <a:ln>
            <a:solidFill>
              <a:srgbClr val="96BC3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1" name="TextBox 20"/>
          <p:cNvSpPr txBox="1"/>
          <p:nvPr/>
        </p:nvSpPr>
        <p:spPr>
          <a:xfrm>
            <a:off x="2608107" y="2745890"/>
            <a:ext cx="1427493" cy="646331"/>
          </a:xfrm>
          <a:prstGeom prst="rect">
            <a:avLst/>
          </a:prstGeom>
          <a:noFill/>
        </p:spPr>
        <p:txBody>
          <a:bodyPr wrap="square" rtlCol="0">
            <a:spAutoFit/>
          </a:bodyPr>
          <a:lstStyle/>
          <a:p>
            <a:r>
              <a:rPr lang="en-GB" dirty="0"/>
              <a:t>Consumer Recognition?</a:t>
            </a:r>
          </a:p>
        </p:txBody>
      </p:sp>
      <p:sp>
        <p:nvSpPr>
          <p:cNvPr id="23" name="TextBox 22"/>
          <p:cNvSpPr txBox="1"/>
          <p:nvPr/>
        </p:nvSpPr>
        <p:spPr>
          <a:xfrm>
            <a:off x="4119119" y="2648093"/>
            <a:ext cx="1085206" cy="923330"/>
          </a:xfrm>
          <a:prstGeom prst="rect">
            <a:avLst/>
          </a:prstGeom>
          <a:noFill/>
        </p:spPr>
        <p:txBody>
          <a:bodyPr wrap="square" rtlCol="0">
            <a:spAutoFit/>
          </a:bodyPr>
          <a:lstStyle/>
          <a:p>
            <a:r>
              <a:rPr lang="en-GB" dirty="0"/>
              <a:t>Access to Organic Bins?</a:t>
            </a:r>
          </a:p>
        </p:txBody>
      </p:sp>
      <p:sp>
        <p:nvSpPr>
          <p:cNvPr id="24" name="TextBox 23"/>
          <p:cNvSpPr txBox="1"/>
          <p:nvPr/>
        </p:nvSpPr>
        <p:spPr>
          <a:xfrm>
            <a:off x="5481938" y="2578419"/>
            <a:ext cx="1688612" cy="923330"/>
          </a:xfrm>
          <a:prstGeom prst="rect">
            <a:avLst/>
          </a:prstGeom>
          <a:noFill/>
        </p:spPr>
        <p:txBody>
          <a:bodyPr wrap="square" rtlCol="0">
            <a:spAutoFit/>
          </a:bodyPr>
          <a:lstStyle/>
          <a:p>
            <a:r>
              <a:rPr lang="en-GB" dirty="0"/>
              <a:t>Waste Contractor: AD or Compost?</a:t>
            </a:r>
          </a:p>
        </p:txBody>
      </p:sp>
      <p:sp>
        <p:nvSpPr>
          <p:cNvPr id="26" name="TextBox 25"/>
          <p:cNvSpPr txBox="1"/>
          <p:nvPr/>
        </p:nvSpPr>
        <p:spPr>
          <a:xfrm>
            <a:off x="7170550" y="2618416"/>
            <a:ext cx="1387036" cy="646331"/>
          </a:xfrm>
          <a:prstGeom prst="rect">
            <a:avLst/>
          </a:prstGeom>
          <a:noFill/>
        </p:spPr>
        <p:txBody>
          <a:bodyPr wrap="square" rtlCol="0">
            <a:spAutoFit/>
          </a:bodyPr>
          <a:lstStyle/>
          <a:p>
            <a:r>
              <a:rPr lang="en-GB" dirty="0"/>
              <a:t>Sort-line recognition?</a:t>
            </a:r>
          </a:p>
        </p:txBody>
      </p:sp>
      <p:grpSp>
        <p:nvGrpSpPr>
          <p:cNvPr id="33" name="Group 32"/>
          <p:cNvGrpSpPr/>
          <p:nvPr/>
        </p:nvGrpSpPr>
        <p:grpSpPr>
          <a:xfrm>
            <a:off x="1461857" y="5101230"/>
            <a:ext cx="9144000" cy="1126456"/>
            <a:chOff x="-76200" y="5731544"/>
            <a:chExt cx="9220200" cy="1126456"/>
          </a:xfrm>
          <a:solidFill>
            <a:schemeClr val="bg2">
              <a:lumMod val="50000"/>
            </a:schemeClr>
          </a:solidFill>
          <a:effectLst/>
        </p:grpSpPr>
        <p:sp>
          <p:nvSpPr>
            <p:cNvPr id="31" name="Trapezoid 30"/>
            <p:cNvSpPr/>
            <p:nvPr/>
          </p:nvSpPr>
          <p:spPr>
            <a:xfrm>
              <a:off x="-76200" y="6041571"/>
              <a:ext cx="9220200" cy="816429"/>
            </a:xfrm>
            <a:prstGeom prst="trapezoid">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2" name="Freeform 31"/>
            <p:cNvSpPr/>
            <p:nvPr/>
          </p:nvSpPr>
          <p:spPr>
            <a:xfrm>
              <a:off x="106646" y="5731544"/>
              <a:ext cx="8908820" cy="1090139"/>
            </a:xfrm>
            <a:custGeom>
              <a:avLst/>
              <a:gdLst>
                <a:gd name="connsiteX0" fmla="*/ 54428 w 9004580"/>
                <a:gd name="connsiteY0" fmla="*/ 571285 h 1455039"/>
                <a:gd name="connsiteX1" fmla="*/ 54428 w 9004580"/>
                <a:gd name="connsiteY1" fmla="*/ 571285 h 1455039"/>
                <a:gd name="connsiteX2" fmla="*/ 130628 w 9004580"/>
                <a:gd name="connsiteY2" fmla="*/ 462427 h 1455039"/>
                <a:gd name="connsiteX3" fmla="*/ 217714 w 9004580"/>
                <a:gd name="connsiteY3" fmla="*/ 342685 h 1455039"/>
                <a:gd name="connsiteX4" fmla="*/ 293914 w 9004580"/>
                <a:gd name="connsiteY4" fmla="*/ 244713 h 1455039"/>
                <a:gd name="connsiteX5" fmla="*/ 315685 w 9004580"/>
                <a:gd name="connsiteY5" fmla="*/ 212056 h 1455039"/>
                <a:gd name="connsiteX6" fmla="*/ 370114 w 9004580"/>
                <a:gd name="connsiteY6" fmla="*/ 179399 h 1455039"/>
                <a:gd name="connsiteX7" fmla="*/ 413657 w 9004580"/>
                <a:gd name="connsiteY7" fmla="*/ 146742 h 1455039"/>
                <a:gd name="connsiteX8" fmla="*/ 446314 w 9004580"/>
                <a:gd name="connsiteY8" fmla="*/ 124970 h 1455039"/>
                <a:gd name="connsiteX9" fmla="*/ 489857 w 9004580"/>
                <a:gd name="connsiteY9" fmla="*/ 81427 h 1455039"/>
                <a:gd name="connsiteX10" fmla="*/ 533400 w 9004580"/>
                <a:gd name="connsiteY10" fmla="*/ 70542 h 1455039"/>
                <a:gd name="connsiteX11" fmla="*/ 598714 w 9004580"/>
                <a:gd name="connsiteY11" fmla="*/ 48770 h 1455039"/>
                <a:gd name="connsiteX12" fmla="*/ 642257 w 9004580"/>
                <a:gd name="connsiteY12" fmla="*/ 26999 h 1455039"/>
                <a:gd name="connsiteX13" fmla="*/ 772885 w 9004580"/>
                <a:gd name="connsiteY13" fmla="*/ 5227 h 1455039"/>
                <a:gd name="connsiteX14" fmla="*/ 936171 w 9004580"/>
                <a:gd name="connsiteY14" fmla="*/ 26999 h 1455039"/>
                <a:gd name="connsiteX15" fmla="*/ 1012371 w 9004580"/>
                <a:gd name="connsiteY15" fmla="*/ 48770 h 1455039"/>
                <a:gd name="connsiteX16" fmla="*/ 1088571 w 9004580"/>
                <a:gd name="connsiteY16" fmla="*/ 92313 h 1455039"/>
                <a:gd name="connsiteX17" fmla="*/ 1175657 w 9004580"/>
                <a:gd name="connsiteY17" fmla="*/ 124970 h 1455039"/>
                <a:gd name="connsiteX18" fmla="*/ 1208314 w 9004580"/>
                <a:gd name="connsiteY18" fmla="*/ 146742 h 1455039"/>
                <a:gd name="connsiteX19" fmla="*/ 1251857 w 9004580"/>
                <a:gd name="connsiteY19" fmla="*/ 190285 h 1455039"/>
                <a:gd name="connsiteX20" fmla="*/ 1404257 w 9004580"/>
                <a:gd name="connsiteY20" fmla="*/ 222942 h 1455039"/>
                <a:gd name="connsiteX21" fmla="*/ 1513114 w 9004580"/>
                <a:gd name="connsiteY21" fmla="*/ 244713 h 1455039"/>
                <a:gd name="connsiteX22" fmla="*/ 1567543 w 9004580"/>
                <a:gd name="connsiteY22" fmla="*/ 255599 h 1455039"/>
                <a:gd name="connsiteX23" fmla="*/ 1709057 w 9004580"/>
                <a:gd name="connsiteY23" fmla="*/ 266485 h 1455039"/>
                <a:gd name="connsiteX24" fmla="*/ 2166257 w 9004580"/>
                <a:gd name="connsiteY24" fmla="*/ 255599 h 1455039"/>
                <a:gd name="connsiteX25" fmla="*/ 2198914 w 9004580"/>
                <a:gd name="connsiteY25" fmla="*/ 244713 h 1455039"/>
                <a:gd name="connsiteX26" fmla="*/ 2253343 w 9004580"/>
                <a:gd name="connsiteY26" fmla="*/ 233827 h 1455039"/>
                <a:gd name="connsiteX27" fmla="*/ 2296885 w 9004580"/>
                <a:gd name="connsiteY27" fmla="*/ 212056 h 1455039"/>
                <a:gd name="connsiteX28" fmla="*/ 2329543 w 9004580"/>
                <a:gd name="connsiteY28" fmla="*/ 201170 h 1455039"/>
                <a:gd name="connsiteX29" fmla="*/ 2373085 w 9004580"/>
                <a:gd name="connsiteY29" fmla="*/ 179399 h 1455039"/>
                <a:gd name="connsiteX30" fmla="*/ 2438400 w 9004580"/>
                <a:gd name="connsiteY30" fmla="*/ 168513 h 1455039"/>
                <a:gd name="connsiteX31" fmla="*/ 2525485 w 9004580"/>
                <a:gd name="connsiteY31" fmla="*/ 124970 h 1455039"/>
                <a:gd name="connsiteX32" fmla="*/ 2569028 w 9004580"/>
                <a:gd name="connsiteY32" fmla="*/ 103199 h 1455039"/>
                <a:gd name="connsiteX33" fmla="*/ 2645228 w 9004580"/>
                <a:gd name="connsiteY33" fmla="*/ 81427 h 1455039"/>
                <a:gd name="connsiteX34" fmla="*/ 2993571 w 9004580"/>
                <a:gd name="connsiteY34" fmla="*/ 92313 h 1455039"/>
                <a:gd name="connsiteX35" fmla="*/ 3058885 w 9004580"/>
                <a:gd name="connsiteY35" fmla="*/ 114085 h 1455039"/>
                <a:gd name="connsiteX36" fmla="*/ 3102428 w 9004580"/>
                <a:gd name="connsiteY36" fmla="*/ 124970 h 1455039"/>
                <a:gd name="connsiteX37" fmla="*/ 3211285 w 9004580"/>
                <a:gd name="connsiteY37" fmla="*/ 103199 h 1455039"/>
                <a:gd name="connsiteX38" fmla="*/ 3287485 w 9004580"/>
                <a:gd name="connsiteY38" fmla="*/ 5227 h 1455039"/>
                <a:gd name="connsiteX39" fmla="*/ 3396343 w 9004580"/>
                <a:gd name="connsiteY39" fmla="*/ 16113 h 1455039"/>
                <a:gd name="connsiteX40" fmla="*/ 3733800 w 9004580"/>
                <a:gd name="connsiteY40" fmla="*/ 37885 h 1455039"/>
                <a:gd name="connsiteX41" fmla="*/ 3810000 w 9004580"/>
                <a:gd name="connsiteY41" fmla="*/ 48770 h 1455039"/>
                <a:gd name="connsiteX42" fmla="*/ 3842657 w 9004580"/>
                <a:gd name="connsiteY42" fmla="*/ 59656 h 1455039"/>
                <a:gd name="connsiteX43" fmla="*/ 3886200 w 9004580"/>
                <a:gd name="connsiteY43" fmla="*/ 70542 h 1455039"/>
                <a:gd name="connsiteX44" fmla="*/ 4038600 w 9004580"/>
                <a:gd name="connsiteY44" fmla="*/ 103199 h 1455039"/>
                <a:gd name="connsiteX45" fmla="*/ 4093028 w 9004580"/>
                <a:gd name="connsiteY45" fmla="*/ 124970 h 1455039"/>
                <a:gd name="connsiteX46" fmla="*/ 4180114 w 9004580"/>
                <a:gd name="connsiteY46" fmla="*/ 168513 h 1455039"/>
                <a:gd name="connsiteX47" fmla="*/ 4267200 w 9004580"/>
                <a:gd name="connsiteY47" fmla="*/ 244713 h 1455039"/>
                <a:gd name="connsiteX48" fmla="*/ 4517571 w 9004580"/>
                <a:gd name="connsiteY48" fmla="*/ 212056 h 1455039"/>
                <a:gd name="connsiteX49" fmla="*/ 4680857 w 9004580"/>
                <a:gd name="connsiteY49" fmla="*/ 233827 h 1455039"/>
                <a:gd name="connsiteX50" fmla="*/ 4735285 w 9004580"/>
                <a:gd name="connsiteY50" fmla="*/ 244713 h 1455039"/>
                <a:gd name="connsiteX51" fmla="*/ 4800600 w 9004580"/>
                <a:gd name="connsiteY51" fmla="*/ 255599 h 1455039"/>
                <a:gd name="connsiteX52" fmla="*/ 4953000 w 9004580"/>
                <a:gd name="connsiteY52" fmla="*/ 277370 h 1455039"/>
                <a:gd name="connsiteX53" fmla="*/ 5018314 w 9004580"/>
                <a:gd name="connsiteY53" fmla="*/ 288256 h 1455039"/>
                <a:gd name="connsiteX54" fmla="*/ 5105400 w 9004580"/>
                <a:gd name="connsiteY54" fmla="*/ 299142 h 1455039"/>
                <a:gd name="connsiteX55" fmla="*/ 5246914 w 9004580"/>
                <a:gd name="connsiteY55" fmla="*/ 331799 h 1455039"/>
                <a:gd name="connsiteX56" fmla="*/ 5290457 w 9004580"/>
                <a:gd name="connsiteY56" fmla="*/ 342685 h 1455039"/>
                <a:gd name="connsiteX57" fmla="*/ 5366657 w 9004580"/>
                <a:gd name="connsiteY57" fmla="*/ 386227 h 1455039"/>
                <a:gd name="connsiteX58" fmla="*/ 5736771 w 9004580"/>
                <a:gd name="connsiteY58" fmla="*/ 320913 h 1455039"/>
                <a:gd name="connsiteX59" fmla="*/ 5823857 w 9004580"/>
                <a:gd name="connsiteY59" fmla="*/ 288256 h 1455039"/>
                <a:gd name="connsiteX60" fmla="*/ 6291943 w 9004580"/>
                <a:gd name="connsiteY60" fmla="*/ 255599 h 1455039"/>
                <a:gd name="connsiteX61" fmla="*/ 6487885 w 9004580"/>
                <a:gd name="connsiteY61" fmla="*/ 233827 h 1455039"/>
                <a:gd name="connsiteX62" fmla="*/ 6531428 w 9004580"/>
                <a:gd name="connsiteY62" fmla="*/ 201170 h 1455039"/>
                <a:gd name="connsiteX63" fmla="*/ 6574971 w 9004580"/>
                <a:gd name="connsiteY63" fmla="*/ 179399 h 1455039"/>
                <a:gd name="connsiteX64" fmla="*/ 6596743 w 9004580"/>
                <a:gd name="connsiteY64" fmla="*/ 157627 h 1455039"/>
                <a:gd name="connsiteX65" fmla="*/ 6672943 w 9004580"/>
                <a:gd name="connsiteY65" fmla="*/ 135856 h 1455039"/>
                <a:gd name="connsiteX66" fmla="*/ 6977743 w 9004580"/>
                <a:gd name="connsiteY66" fmla="*/ 146742 h 1455039"/>
                <a:gd name="connsiteX67" fmla="*/ 7021285 w 9004580"/>
                <a:gd name="connsiteY67" fmla="*/ 157627 h 1455039"/>
                <a:gd name="connsiteX68" fmla="*/ 7075714 w 9004580"/>
                <a:gd name="connsiteY68" fmla="*/ 135856 h 1455039"/>
                <a:gd name="connsiteX69" fmla="*/ 7195457 w 9004580"/>
                <a:gd name="connsiteY69" fmla="*/ 157627 h 1455039"/>
                <a:gd name="connsiteX70" fmla="*/ 8131628 w 9004580"/>
                <a:gd name="connsiteY70" fmla="*/ 157627 h 1455039"/>
                <a:gd name="connsiteX71" fmla="*/ 8175171 w 9004580"/>
                <a:gd name="connsiteY71" fmla="*/ 146742 h 1455039"/>
                <a:gd name="connsiteX72" fmla="*/ 8654143 w 9004580"/>
                <a:gd name="connsiteY72" fmla="*/ 168513 h 1455039"/>
                <a:gd name="connsiteX73" fmla="*/ 8686800 w 9004580"/>
                <a:gd name="connsiteY73" fmla="*/ 190285 h 1455039"/>
                <a:gd name="connsiteX74" fmla="*/ 8719457 w 9004580"/>
                <a:gd name="connsiteY74" fmla="*/ 201170 h 1455039"/>
                <a:gd name="connsiteX75" fmla="*/ 8773885 w 9004580"/>
                <a:gd name="connsiteY75" fmla="*/ 255599 h 1455039"/>
                <a:gd name="connsiteX76" fmla="*/ 8795657 w 9004580"/>
                <a:gd name="connsiteY76" fmla="*/ 277370 h 1455039"/>
                <a:gd name="connsiteX77" fmla="*/ 8850085 w 9004580"/>
                <a:gd name="connsiteY77" fmla="*/ 288256 h 1455039"/>
                <a:gd name="connsiteX78" fmla="*/ 8915400 w 9004580"/>
                <a:gd name="connsiteY78" fmla="*/ 320913 h 1455039"/>
                <a:gd name="connsiteX79" fmla="*/ 8937171 w 9004580"/>
                <a:gd name="connsiteY79" fmla="*/ 342685 h 1455039"/>
                <a:gd name="connsiteX80" fmla="*/ 8958943 w 9004580"/>
                <a:gd name="connsiteY80" fmla="*/ 462427 h 1455039"/>
                <a:gd name="connsiteX81" fmla="*/ 8991600 w 9004580"/>
                <a:gd name="connsiteY81" fmla="*/ 495085 h 1455039"/>
                <a:gd name="connsiteX82" fmla="*/ 8926285 w 9004580"/>
                <a:gd name="connsiteY82" fmla="*/ 625713 h 1455039"/>
                <a:gd name="connsiteX83" fmla="*/ 8839200 w 9004580"/>
                <a:gd name="connsiteY83" fmla="*/ 680142 h 1455039"/>
                <a:gd name="connsiteX84" fmla="*/ 8784771 w 9004580"/>
                <a:gd name="connsiteY84" fmla="*/ 701913 h 1455039"/>
                <a:gd name="connsiteX85" fmla="*/ 8469085 w 9004580"/>
                <a:gd name="connsiteY85" fmla="*/ 745456 h 1455039"/>
                <a:gd name="connsiteX86" fmla="*/ 7260771 w 9004580"/>
                <a:gd name="connsiteY86" fmla="*/ 767227 h 1455039"/>
                <a:gd name="connsiteX87" fmla="*/ 6738257 w 9004580"/>
                <a:gd name="connsiteY87" fmla="*/ 876085 h 1455039"/>
                <a:gd name="connsiteX88" fmla="*/ 6172200 w 9004580"/>
                <a:gd name="connsiteY88" fmla="*/ 952285 h 1455039"/>
                <a:gd name="connsiteX89" fmla="*/ 5889171 w 9004580"/>
                <a:gd name="connsiteY89" fmla="*/ 995827 h 1455039"/>
                <a:gd name="connsiteX90" fmla="*/ 5649685 w 9004580"/>
                <a:gd name="connsiteY90" fmla="*/ 1006713 h 1455039"/>
                <a:gd name="connsiteX91" fmla="*/ 5290457 w 9004580"/>
                <a:gd name="connsiteY91" fmla="*/ 1028485 h 1455039"/>
                <a:gd name="connsiteX92" fmla="*/ 4931228 w 9004580"/>
                <a:gd name="connsiteY92" fmla="*/ 1072027 h 1455039"/>
                <a:gd name="connsiteX93" fmla="*/ 4735285 w 9004580"/>
                <a:gd name="connsiteY93" fmla="*/ 1137342 h 1455039"/>
                <a:gd name="connsiteX94" fmla="*/ 4637314 w 9004580"/>
                <a:gd name="connsiteY94" fmla="*/ 1224427 h 1455039"/>
                <a:gd name="connsiteX95" fmla="*/ 4365171 w 9004580"/>
                <a:gd name="connsiteY95" fmla="*/ 1442142 h 1455039"/>
                <a:gd name="connsiteX96" fmla="*/ 3995057 w 9004580"/>
                <a:gd name="connsiteY96" fmla="*/ 1453027 h 1455039"/>
                <a:gd name="connsiteX97" fmla="*/ 3516085 w 9004580"/>
                <a:gd name="connsiteY97" fmla="*/ 1431256 h 1455039"/>
                <a:gd name="connsiteX98" fmla="*/ 3374571 w 9004580"/>
                <a:gd name="connsiteY98" fmla="*/ 1355056 h 1455039"/>
                <a:gd name="connsiteX99" fmla="*/ 3048000 w 9004580"/>
                <a:gd name="connsiteY99" fmla="*/ 1213542 h 1455039"/>
                <a:gd name="connsiteX100" fmla="*/ 2917371 w 9004580"/>
                <a:gd name="connsiteY100" fmla="*/ 1115570 h 1455039"/>
                <a:gd name="connsiteX101" fmla="*/ 2601685 w 9004580"/>
                <a:gd name="connsiteY101" fmla="*/ 1072027 h 1455039"/>
                <a:gd name="connsiteX102" fmla="*/ 2569028 w 9004580"/>
                <a:gd name="connsiteY102" fmla="*/ 1050256 h 1455039"/>
                <a:gd name="connsiteX103" fmla="*/ 2460171 w 9004580"/>
                <a:gd name="connsiteY103" fmla="*/ 1017599 h 1455039"/>
                <a:gd name="connsiteX104" fmla="*/ 2362200 w 9004580"/>
                <a:gd name="connsiteY104" fmla="*/ 1006713 h 1455039"/>
                <a:gd name="connsiteX105" fmla="*/ 2296885 w 9004580"/>
                <a:gd name="connsiteY105" fmla="*/ 995827 h 1455039"/>
                <a:gd name="connsiteX106" fmla="*/ 2220685 w 9004580"/>
                <a:gd name="connsiteY106" fmla="*/ 984942 h 1455039"/>
                <a:gd name="connsiteX107" fmla="*/ 2013857 w 9004580"/>
                <a:gd name="connsiteY107" fmla="*/ 952285 h 1455039"/>
                <a:gd name="connsiteX108" fmla="*/ 1785257 w 9004580"/>
                <a:gd name="connsiteY108" fmla="*/ 941399 h 1455039"/>
                <a:gd name="connsiteX109" fmla="*/ 1077685 w 9004580"/>
                <a:gd name="connsiteY109" fmla="*/ 843427 h 1455039"/>
                <a:gd name="connsiteX110" fmla="*/ 1012371 w 9004580"/>
                <a:gd name="connsiteY110" fmla="*/ 810770 h 1455039"/>
                <a:gd name="connsiteX111" fmla="*/ 870857 w 9004580"/>
                <a:gd name="connsiteY111" fmla="*/ 756342 h 1455039"/>
                <a:gd name="connsiteX112" fmla="*/ 805543 w 9004580"/>
                <a:gd name="connsiteY112" fmla="*/ 723685 h 1455039"/>
                <a:gd name="connsiteX113" fmla="*/ 642257 w 9004580"/>
                <a:gd name="connsiteY113" fmla="*/ 701913 h 1455039"/>
                <a:gd name="connsiteX114" fmla="*/ 598714 w 9004580"/>
                <a:gd name="connsiteY114" fmla="*/ 691027 h 1455039"/>
                <a:gd name="connsiteX115" fmla="*/ 511628 w 9004580"/>
                <a:gd name="connsiteY115" fmla="*/ 680142 h 1455039"/>
                <a:gd name="connsiteX116" fmla="*/ 468085 w 9004580"/>
                <a:gd name="connsiteY116" fmla="*/ 647485 h 1455039"/>
                <a:gd name="connsiteX117" fmla="*/ 424543 w 9004580"/>
                <a:gd name="connsiteY117" fmla="*/ 636599 h 1455039"/>
                <a:gd name="connsiteX118" fmla="*/ 359228 w 9004580"/>
                <a:gd name="connsiteY118" fmla="*/ 614827 h 1455039"/>
                <a:gd name="connsiteX119" fmla="*/ 326571 w 9004580"/>
                <a:gd name="connsiteY119" fmla="*/ 603942 h 1455039"/>
                <a:gd name="connsiteX120" fmla="*/ 272143 w 9004580"/>
                <a:gd name="connsiteY120" fmla="*/ 593056 h 1455039"/>
                <a:gd name="connsiteX121" fmla="*/ 130628 w 9004580"/>
                <a:gd name="connsiteY121" fmla="*/ 560399 h 1455039"/>
                <a:gd name="connsiteX122" fmla="*/ 32657 w 9004580"/>
                <a:gd name="connsiteY122" fmla="*/ 516856 h 1455039"/>
                <a:gd name="connsiteX123" fmla="*/ 0 w 9004580"/>
                <a:gd name="connsiteY123" fmla="*/ 505970 h 1455039"/>
                <a:gd name="connsiteX124" fmla="*/ 32657 w 9004580"/>
                <a:gd name="connsiteY124" fmla="*/ 527742 h 1455039"/>
                <a:gd name="connsiteX125" fmla="*/ 54428 w 9004580"/>
                <a:gd name="connsiteY125" fmla="*/ 571285 h 1455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Lst>
              <a:rect l="l" t="t" r="r" b="b"/>
              <a:pathLst>
                <a:path w="9004580" h="1455039">
                  <a:moveTo>
                    <a:pt x="54428" y="571285"/>
                  </a:moveTo>
                  <a:lnTo>
                    <a:pt x="54428" y="571285"/>
                  </a:lnTo>
                  <a:cubicBezTo>
                    <a:pt x="79828" y="534999"/>
                    <a:pt x="109118" y="501146"/>
                    <a:pt x="130628" y="462427"/>
                  </a:cubicBezTo>
                  <a:cubicBezTo>
                    <a:pt x="199665" y="338161"/>
                    <a:pt x="116943" y="403147"/>
                    <a:pt x="217714" y="342685"/>
                  </a:cubicBezTo>
                  <a:cubicBezTo>
                    <a:pt x="257906" y="262299"/>
                    <a:pt x="217027" y="332584"/>
                    <a:pt x="293914" y="244713"/>
                  </a:cubicBezTo>
                  <a:cubicBezTo>
                    <a:pt x="302529" y="234867"/>
                    <a:pt x="305752" y="220570"/>
                    <a:pt x="315685" y="212056"/>
                  </a:cubicBezTo>
                  <a:cubicBezTo>
                    <a:pt x="331749" y="198287"/>
                    <a:pt x="352509" y="191135"/>
                    <a:pt x="370114" y="179399"/>
                  </a:cubicBezTo>
                  <a:cubicBezTo>
                    <a:pt x="385210" y="169335"/>
                    <a:pt x="398894" y="157287"/>
                    <a:pt x="413657" y="146742"/>
                  </a:cubicBezTo>
                  <a:cubicBezTo>
                    <a:pt x="424303" y="139138"/>
                    <a:pt x="436381" y="133484"/>
                    <a:pt x="446314" y="124970"/>
                  </a:cubicBezTo>
                  <a:cubicBezTo>
                    <a:pt x="461899" y="111612"/>
                    <a:pt x="472451" y="92306"/>
                    <a:pt x="489857" y="81427"/>
                  </a:cubicBezTo>
                  <a:cubicBezTo>
                    <a:pt x="502544" y="73498"/>
                    <a:pt x="519070" y="74841"/>
                    <a:pt x="533400" y="70542"/>
                  </a:cubicBezTo>
                  <a:cubicBezTo>
                    <a:pt x="555381" y="63948"/>
                    <a:pt x="578188" y="59033"/>
                    <a:pt x="598714" y="48770"/>
                  </a:cubicBezTo>
                  <a:cubicBezTo>
                    <a:pt x="613228" y="41513"/>
                    <a:pt x="626514" y="30935"/>
                    <a:pt x="642257" y="26999"/>
                  </a:cubicBezTo>
                  <a:cubicBezTo>
                    <a:pt x="685082" y="16293"/>
                    <a:pt x="729342" y="12484"/>
                    <a:pt x="772885" y="5227"/>
                  </a:cubicBezTo>
                  <a:cubicBezTo>
                    <a:pt x="827314" y="12484"/>
                    <a:pt x="881933" y="18435"/>
                    <a:pt x="936171" y="26999"/>
                  </a:cubicBezTo>
                  <a:cubicBezTo>
                    <a:pt x="962137" y="31099"/>
                    <a:pt x="987539" y="40493"/>
                    <a:pt x="1012371" y="48770"/>
                  </a:cubicBezTo>
                  <a:cubicBezTo>
                    <a:pt x="1050648" y="87047"/>
                    <a:pt x="1019496" y="61613"/>
                    <a:pt x="1088571" y="92313"/>
                  </a:cubicBezTo>
                  <a:cubicBezTo>
                    <a:pt x="1161760" y="124842"/>
                    <a:pt x="1101376" y="106401"/>
                    <a:pt x="1175657" y="124970"/>
                  </a:cubicBezTo>
                  <a:cubicBezTo>
                    <a:pt x="1186543" y="132227"/>
                    <a:pt x="1198381" y="138228"/>
                    <a:pt x="1208314" y="146742"/>
                  </a:cubicBezTo>
                  <a:cubicBezTo>
                    <a:pt x="1223899" y="160100"/>
                    <a:pt x="1234778" y="178899"/>
                    <a:pt x="1251857" y="190285"/>
                  </a:cubicBezTo>
                  <a:cubicBezTo>
                    <a:pt x="1297233" y="220536"/>
                    <a:pt x="1353388" y="216160"/>
                    <a:pt x="1404257" y="222942"/>
                  </a:cubicBezTo>
                  <a:cubicBezTo>
                    <a:pt x="1484256" y="233608"/>
                    <a:pt x="1448208" y="230289"/>
                    <a:pt x="1513114" y="244713"/>
                  </a:cubicBezTo>
                  <a:cubicBezTo>
                    <a:pt x="1531176" y="248727"/>
                    <a:pt x="1549400" y="251970"/>
                    <a:pt x="1567543" y="255599"/>
                  </a:cubicBezTo>
                  <a:cubicBezTo>
                    <a:pt x="1647987" y="295821"/>
                    <a:pt x="1579745" y="271556"/>
                    <a:pt x="1709057" y="266485"/>
                  </a:cubicBezTo>
                  <a:cubicBezTo>
                    <a:pt x="1861383" y="260512"/>
                    <a:pt x="2013857" y="259228"/>
                    <a:pt x="2166257" y="255599"/>
                  </a:cubicBezTo>
                  <a:cubicBezTo>
                    <a:pt x="2177143" y="251970"/>
                    <a:pt x="2187782" y="247496"/>
                    <a:pt x="2198914" y="244713"/>
                  </a:cubicBezTo>
                  <a:cubicBezTo>
                    <a:pt x="2216864" y="240225"/>
                    <a:pt x="2235790" y="239678"/>
                    <a:pt x="2253343" y="233827"/>
                  </a:cubicBezTo>
                  <a:cubicBezTo>
                    <a:pt x="2268737" y="228696"/>
                    <a:pt x="2281970" y="218448"/>
                    <a:pt x="2296885" y="212056"/>
                  </a:cubicBezTo>
                  <a:cubicBezTo>
                    <a:pt x="2307432" y="207536"/>
                    <a:pt x="2318996" y="205690"/>
                    <a:pt x="2329543" y="201170"/>
                  </a:cubicBezTo>
                  <a:cubicBezTo>
                    <a:pt x="2344458" y="194778"/>
                    <a:pt x="2357542" y="184062"/>
                    <a:pt x="2373085" y="179399"/>
                  </a:cubicBezTo>
                  <a:cubicBezTo>
                    <a:pt x="2394226" y="173057"/>
                    <a:pt x="2416628" y="172142"/>
                    <a:pt x="2438400" y="168513"/>
                  </a:cubicBezTo>
                  <a:lnTo>
                    <a:pt x="2525485" y="124970"/>
                  </a:lnTo>
                  <a:cubicBezTo>
                    <a:pt x="2539999" y="117713"/>
                    <a:pt x="2553425" y="107657"/>
                    <a:pt x="2569028" y="103199"/>
                  </a:cubicBezTo>
                  <a:lnTo>
                    <a:pt x="2645228" y="81427"/>
                  </a:lnTo>
                  <a:cubicBezTo>
                    <a:pt x="2761342" y="85056"/>
                    <a:pt x="2877760" y="83170"/>
                    <a:pt x="2993571" y="92313"/>
                  </a:cubicBezTo>
                  <a:cubicBezTo>
                    <a:pt x="3016449" y="94119"/>
                    <a:pt x="3036904" y="107491"/>
                    <a:pt x="3058885" y="114085"/>
                  </a:cubicBezTo>
                  <a:cubicBezTo>
                    <a:pt x="3073215" y="118384"/>
                    <a:pt x="3087914" y="121342"/>
                    <a:pt x="3102428" y="124970"/>
                  </a:cubicBezTo>
                  <a:cubicBezTo>
                    <a:pt x="3138714" y="117713"/>
                    <a:pt x="3180217" y="123302"/>
                    <a:pt x="3211285" y="103199"/>
                  </a:cubicBezTo>
                  <a:cubicBezTo>
                    <a:pt x="3246020" y="80723"/>
                    <a:pt x="3250051" y="22843"/>
                    <a:pt x="3287485" y="5227"/>
                  </a:cubicBezTo>
                  <a:cubicBezTo>
                    <a:pt x="3320481" y="-10301"/>
                    <a:pt x="3359973" y="13452"/>
                    <a:pt x="3396343" y="16113"/>
                  </a:cubicBezTo>
                  <a:lnTo>
                    <a:pt x="3733800" y="37885"/>
                  </a:lnTo>
                  <a:cubicBezTo>
                    <a:pt x="3759200" y="41513"/>
                    <a:pt x="3784840" y="43738"/>
                    <a:pt x="3810000" y="48770"/>
                  </a:cubicBezTo>
                  <a:cubicBezTo>
                    <a:pt x="3821252" y="51020"/>
                    <a:pt x="3831624" y="56504"/>
                    <a:pt x="3842657" y="59656"/>
                  </a:cubicBezTo>
                  <a:cubicBezTo>
                    <a:pt x="3857042" y="63766"/>
                    <a:pt x="3871686" y="66913"/>
                    <a:pt x="3886200" y="70542"/>
                  </a:cubicBezTo>
                  <a:cubicBezTo>
                    <a:pt x="3960941" y="120369"/>
                    <a:pt x="3879064" y="73286"/>
                    <a:pt x="4038600" y="103199"/>
                  </a:cubicBezTo>
                  <a:cubicBezTo>
                    <a:pt x="4057806" y="106800"/>
                    <a:pt x="4075286" y="116782"/>
                    <a:pt x="4093028" y="124970"/>
                  </a:cubicBezTo>
                  <a:cubicBezTo>
                    <a:pt x="4122496" y="138571"/>
                    <a:pt x="4180114" y="168513"/>
                    <a:pt x="4180114" y="168513"/>
                  </a:cubicBezTo>
                  <a:cubicBezTo>
                    <a:pt x="4243794" y="232193"/>
                    <a:pt x="4213194" y="208710"/>
                    <a:pt x="4267200" y="244713"/>
                  </a:cubicBezTo>
                  <a:cubicBezTo>
                    <a:pt x="4358233" y="214368"/>
                    <a:pt x="4357176" y="212056"/>
                    <a:pt x="4517571" y="212056"/>
                  </a:cubicBezTo>
                  <a:cubicBezTo>
                    <a:pt x="4572481" y="212056"/>
                    <a:pt x="4626554" y="225682"/>
                    <a:pt x="4680857" y="233827"/>
                  </a:cubicBezTo>
                  <a:cubicBezTo>
                    <a:pt x="4699154" y="236572"/>
                    <a:pt x="4717081" y="241403"/>
                    <a:pt x="4735285" y="244713"/>
                  </a:cubicBezTo>
                  <a:cubicBezTo>
                    <a:pt x="4757001" y="248661"/>
                    <a:pt x="4778772" y="252325"/>
                    <a:pt x="4800600" y="255599"/>
                  </a:cubicBezTo>
                  <a:cubicBezTo>
                    <a:pt x="4851348" y="263211"/>
                    <a:pt x="4902383" y="268933"/>
                    <a:pt x="4953000" y="277370"/>
                  </a:cubicBezTo>
                  <a:cubicBezTo>
                    <a:pt x="4974771" y="280999"/>
                    <a:pt x="4996464" y="285135"/>
                    <a:pt x="5018314" y="288256"/>
                  </a:cubicBezTo>
                  <a:cubicBezTo>
                    <a:pt x="5047275" y="292393"/>
                    <a:pt x="5076486" y="294694"/>
                    <a:pt x="5105400" y="299142"/>
                  </a:cubicBezTo>
                  <a:cubicBezTo>
                    <a:pt x="5148971" y="305845"/>
                    <a:pt x="5206889" y="321793"/>
                    <a:pt x="5246914" y="331799"/>
                  </a:cubicBezTo>
                  <a:cubicBezTo>
                    <a:pt x="5261428" y="335428"/>
                    <a:pt x="5277075" y="335994"/>
                    <a:pt x="5290457" y="342685"/>
                  </a:cubicBezTo>
                  <a:cubicBezTo>
                    <a:pt x="5345702" y="370307"/>
                    <a:pt x="5320498" y="355455"/>
                    <a:pt x="5366657" y="386227"/>
                  </a:cubicBezTo>
                  <a:cubicBezTo>
                    <a:pt x="5416253" y="237443"/>
                    <a:pt x="5358915" y="376209"/>
                    <a:pt x="5736771" y="320913"/>
                  </a:cubicBezTo>
                  <a:cubicBezTo>
                    <a:pt x="5767447" y="316424"/>
                    <a:pt x="5793337" y="293706"/>
                    <a:pt x="5823857" y="288256"/>
                  </a:cubicBezTo>
                  <a:cubicBezTo>
                    <a:pt x="5949720" y="265781"/>
                    <a:pt x="6169116" y="260939"/>
                    <a:pt x="6291943" y="255599"/>
                  </a:cubicBezTo>
                  <a:cubicBezTo>
                    <a:pt x="6357257" y="248342"/>
                    <a:pt x="6423803" y="248391"/>
                    <a:pt x="6487885" y="233827"/>
                  </a:cubicBezTo>
                  <a:cubicBezTo>
                    <a:pt x="6505577" y="229806"/>
                    <a:pt x="6516043" y="210786"/>
                    <a:pt x="6531428" y="201170"/>
                  </a:cubicBezTo>
                  <a:cubicBezTo>
                    <a:pt x="6545189" y="192570"/>
                    <a:pt x="6560457" y="186656"/>
                    <a:pt x="6574971" y="179399"/>
                  </a:cubicBezTo>
                  <a:cubicBezTo>
                    <a:pt x="6582228" y="172142"/>
                    <a:pt x="6587942" y="162907"/>
                    <a:pt x="6596743" y="157627"/>
                  </a:cubicBezTo>
                  <a:cubicBezTo>
                    <a:pt x="6607895" y="150936"/>
                    <a:pt x="6664814" y="137888"/>
                    <a:pt x="6672943" y="135856"/>
                  </a:cubicBezTo>
                  <a:cubicBezTo>
                    <a:pt x="6774543" y="139485"/>
                    <a:pt x="6876276" y="140400"/>
                    <a:pt x="6977743" y="146742"/>
                  </a:cubicBezTo>
                  <a:cubicBezTo>
                    <a:pt x="6992675" y="147675"/>
                    <a:pt x="7006416" y="159279"/>
                    <a:pt x="7021285" y="157627"/>
                  </a:cubicBezTo>
                  <a:cubicBezTo>
                    <a:pt x="7040706" y="155469"/>
                    <a:pt x="7057571" y="143113"/>
                    <a:pt x="7075714" y="135856"/>
                  </a:cubicBezTo>
                  <a:cubicBezTo>
                    <a:pt x="7115628" y="143113"/>
                    <a:pt x="7155337" y="151609"/>
                    <a:pt x="7195457" y="157627"/>
                  </a:cubicBezTo>
                  <a:cubicBezTo>
                    <a:pt x="7481512" y="200535"/>
                    <a:pt x="8022786" y="159041"/>
                    <a:pt x="8131628" y="157627"/>
                  </a:cubicBezTo>
                  <a:cubicBezTo>
                    <a:pt x="8146142" y="153999"/>
                    <a:pt x="8160210" y="146742"/>
                    <a:pt x="8175171" y="146742"/>
                  </a:cubicBezTo>
                  <a:cubicBezTo>
                    <a:pt x="8580522" y="146742"/>
                    <a:pt x="8474387" y="123573"/>
                    <a:pt x="8654143" y="168513"/>
                  </a:cubicBezTo>
                  <a:cubicBezTo>
                    <a:pt x="8665029" y="175770"/>
                    <a:pt x="8675098" y="184434"/>
                    <a:pt x="8686800" y="190285"/>
                  </a:cubicBezTo>
                  <a:cubicBezTo>
                    <a:pt x="8697063" y="195417"/>
                    <a:pt x="8710277" y="194285"/>
                    <a:pt x="8719457" y="201170"/>
                  </a:cubicBezTo>
                  <a:cubicBezTo>
                    <a:pt x="8739983" y="216565"/>
                    <a:pt x="8755742" y="237456"/>
                    <a:pt x="8773885" y="255599"/>
                  </a:cubicBezTo>
                  <a:cubicBezTo>
                    <a:pt x="8781142" y="262856"/>
                    <a:pt x="8785593" y="275357"/>
                    <a:pt x="8795657" y="277370"/>
                  </a:cubicBezTo>
                  <a:lnTo>
                    <a:pt x="8850085" y="288256"/>
                  </a:lnTo>
                  <a:cubicBezTo>
                    <a:pt x="8900789" y="338958"/>
                    <a:pt x="8835146" y="280785"/>
                    <a:pt x="8915400" y="320913"/>
                  </a:cubicBezTo>
                  <a:cubicBezTo>
                    <a:pt x="8924580" y="325503"/>
                    <a:pt x="8929914" y="335428"/>
                    <a:pt x="8937171" y="342685"/>
                  </a:cubicBezTo>
                  <a:cubicBezTo>
                    <a:pt x="8937486" y="344577"/>
                    <a:pt x="8955139" y="454819"/>
                    <a:pt x="8958943" y="462427"/>
                  </a:cubicBezTo>
                  <a:cubicBezTo>
                    <a:pt x="8965828" y="476197"/>
                    <a:pt x="8980714" y="484199"/>
                    <a:pt x="8991600" y="495085"/>
                  </a:cubicBezTo>
                  <a:cubicBezTo>
                    <a:pt x="9013499" y="560786"/>
                    <a:pt x="9016987" y="541058"/>
                    <a:pt x="8926285" y="625713"/>
                  </a:cubicBezTo>
                  <a:cubicBezTo>
                    <a:pt x="8901260" y="649070"/>
                    <a:pt x="8869340" y="663913"/>
                    <a:pt x="8839200" y="680142"/>
                  </a:cubicBezTo>
                  <a:cubicBezTo>
                    <a:pt x="8821995" y="689406"/>
                    <a:pt x="8803067" y="695052"/>
                    <a:pt x="8784771" y="701913"/>
                  </a:cubicBezTo>
                  <a:cubicBezTo>
                    <a:pt x="8685414" y="739171"/>
                    <a:pt x="8569880" y="741777"/>
                    <a:pt x="8469085" y="745456"/>
                  </a:cubicBezTo>
                  <a:cubicBezTo>
                    <a:pt x="8066516" y="760148"/>
                    <a:pt x="7663542" y="759970"/>
                    <a:pt x="7260771" y="767227"/>
                  </a:cubicBezTo>
                  <a:cubicBezTo>
                    <a:pt x="6712334" y="849495"/>
                    <a:pt x="7438426" y="733459"/>
                    <a:pt x="6738257" y="876085"/>
                  </a:cubicBezTo>
                  <a:cubicBezTo>
                    <a:pt x="6527668" y="918982"/>
                    <a:pt x="6384591" y="923694"/>
                    <a:pt x="6172200" y="952285"/>
                  </a:cubicBezTo>
                  <a:cubicBezTo>
                    <a:pt x="6077600" y="965020"/>
                    <a:pt x="5984110" y="985938"/>
                    <a:pt x="5889171" y="995827"/>
                  </a:cubicBezTo>
                  <a:cubicBezTo>
                    <a:pt x="5809690" y="1004106"/>
                    <a:pt x="5729477" y="1002361"/>
                    <a:pt x="5649685" y="1006713"/>
                  </a:cubicBezTo>
                  <a:cubicBezTo>
                    <a:pt x="5529901" y="1013247"/>
                    <a:pt x="5409927" y="1017624"/>
                    <a:pt x="5290457" y="1028485"/>
                  </a:cubicBezTo>
                  <a:cubicBezTo>
                    <a:pt x="5170333" y="1039405"/>
                    <a:pt x="5050971" y="1057513"/>
                    <a:pt x="4931228" y="1072027"/>
                  </a:cubicBezTo>
                  <a:cubicBezTo>
                    <a:pt x="4881817" y="1086145"/>
                    <a:pt x="4771127" y="1115837"/>
                    <a:pt x="4735285" y="1137342"/>
                  </a:cubicBezTo>
                  <a:cubicBezTo>
                    <a:pt x="4697818" y="1159822"/>
                    <a:pt x="4668954" y="1194294"/>
                    <a:pt x="4637314" y="1224427"/>
                  </a:cubicBezTo>
                  <a:cubicBezTo>
                    <a:pt x="4577028" y="1281842"/>
                    <a:pt x="4460632" y="1423862"/>
                    <a:pt x="4365171" y="1442142"/>
                  </a:cubicBezTo>
                  <a:cubicBezTo>
                    <a:pt x="4243949" y="1465355"/>
                    <a:pt x="4118428" y="1449399"/>
                    <a:pt x="3995057" y="1453027"/>
                  </a:cubicBezTo>
                  <a:cubicBezTo>
                    <a:pt x="3835400" y="1445770"/>
                    <a:pt x="3673951" y="1456182"/>
                    <a:pt x="3516085" y="1431256"/>
                  </a:cubicBezTo>
                  <a:cubicBezTo>
                    <a:pt x="3463165" y="1422900"/>
                    <a:pt x="3423149" y="1377650"/>
                    <a:pt x="3374571" y="1355056"/>
                  </a:cubicBezTo>
                  <a:cubicBezTo>
                    <a:pt x="3266999" y="1305023"/>
                    <a:pt x="3142910" y="1284725"/>
                    <a:pt x="3048000" y="1213542"/>
                  </a:cubicBezTo>
                  <a:cubicBezTo>
                    <a:pt x="3004457" y="1180885"/>
                    <a:pt x="2967907" y="1135784"/>
                    <a:pt x="2917371" y="1115570"/>
                  </a:cubicBezTo>
                  <a:cubicBezTo>
                    <a:pt x="2859658" y="1092485"/>
                    <a:pt x="2679774" y="1079126"/>
                    <a:pt x="2601685" y="1072027"/>
                  </a:cubicBezTo>
                  <a:cubicBezTo>
                    <a:pt x="2590799" y="1064770"/>
                    <a:pt x="2580983" y="1055569"/>
                    <a:pt x="2569028" y="1050256"/>
                  </a:cubicBezTo>
                  <a:cubicBezTo>
                    <a:pt x="2553323" y="1043276"/>
                    <a:pt x="2484383" y="1021324"/>
                    <a:pt x="2460171" y="1017599"/>
                  </a:cubicBezTo>
                  <a:cubicBezTo>
                    <a:pt x="2427695" y="1012603"/>
                    <a:pt x="2394770" y="1011056"/>
                    <a:pt x="2362200" y="1006713"/>
                  </a:cubicBezTo>
                  <a:cubicBezTo>
                    <a:pt x="2340322" y="1003796"/>
                    <a:pt x="2318700" y="999183"/>
                    <a:pt x="2296885" y="995827"/>
                  </a:cubicBezTo>
                  <a:cubicBezTo>
                    <a:pt x="2271526" y="991926"/>
                    <a:pt x="2246044" y="988843"/>
                    <a:pt x="2220685" y="984942"/>
                  </a:cubicBezTo>
                  <a:cubicBezTo>
                    <a:pt x="2151700" y="974329"/>
                    <a:pt x="2083307" y="959230"/>
                    <a:pt x="2013857" y="952285"/>
                  </a:cubicBezTo>
                  <a:cubicBezTo>
                    <a:pt x="1937949" y="944694"/>
                    <a:pt x="1861457" y="945028"/>
                    <a:pt x="1785257" y="941399"/>
                  </a:cubicBezTo>
                  <a:cubicBezTo>
                    <a:pt x="1742542" y="936374"/>
                    <a:pt x="1255013" y="896626"/>
                    <a:pt x="1077685" y="843427"/>
                  </a:cubicBezTo>
                  <a:cubicBezTo>
                    <a:pt x="1054370" y="836433"/>
                    <a:pt x="1034472" y="820970"/>
                    <a:pt x="1012371" y="810770"/>
                  </a:cubicBezTo>
                  <a:cubicBezTo>
                    <a:pt x="781868" y="704384"/>
                    <a:pt x="1073011" y="840572"/>
                    <a:pt x="870857" y="756342"/>
                  </a:cubicBezTo>
                  <a:cubicBezTo>
                    <a:pt x="848388" y="746980"/>
                    <a:pt x="828143" y="732725"/>
                    <a:pt x="805543" y="723685"/>
                  </a:cubicBezTo>
                  <a:cubicBezTo>
                    <a:pt x="763117" y="706715"/>
                    <a:pt x="669746" y="704412"/>
                    <a:pt x="642257" y="701913"/>
                  </a:cubicBezTo>
                  <a:cubicBezTo>
                    <a:pt x="627743" y="698284"/>
                    <a:pt x="613472" y="693487"/>
                    <a:pt x="598714" y="691027"/>
                  </a:cubicBezTo>
                  <a:cubicBezTo>
                    <a:pt x="569857" y="686218"/>
                    <a:pt x="539381" y="689393"/>
                    <a:pt x="511628" y="680142"/>
                  </a:cubicBezTo>
                  <a:cubicBezTo>
                    <a:pt x="494416" y="674405"/>
                    <a:pt x="484312" y="655599"/>
                    <a:pt x="468085" y="647485"/>
                  </a:cubicBezTo>
                  <a:cubicBezTo>
                    <a:pt x="454704" y="640794"/>
                    <a:pt x="438873" y="640898"/>
                    <a:pt x="424543" y="636599"/>
                  </a:cubicBezTo>
                  <a:cubicBezTo>
                    <a:pt x="402562" y="630004"/>
                    <a:pt x="381000" y="622084"/>
                    <a:pt x="359228" y="614827"/>
                  </a:cubicBezTo>
                  <a:cubicBezTo>
                    <a:pt x="348342" y="611198"/>
                    <a:pt x="337823" y="606192"/>
                    <a:pt x="326571" y="603942"/>
                  </a:cubicBezTo>
                  <a:cubicBezTo>
                    <a:pt x="308428" y="600313"/>
                    <a:pt x="289865" y="598372"/>
                    <a:pt x="272143" y="593056"/>
                  </a:cubicBezTo>
                  <a:cubicBezTo>
                    <a:pt x="143932" y="554593"/>
                    <a:pt x="306899" y="582433"/>
                    <a:pt x="130628" y="560399"/>
                  </a:cubicBezTo>
                  <a:cubicBezTo>
                    <a:pt x="89496" y="519265"/>
                    <a:pt x="120482" y="543203"/>
                    <a:pt x="32657" y="516856"/>
                  </a:cubicBezTo>
                  <a:cubicBezTo>
                    <a:pt x="21666" y="513559"/>
                    <a:pt x="0" y="494495"/>
                    <a:pt x="0" y="505970"/>
                  </a:cubicBezTo>
                  <a:cubicBezTo>
                    <a:pt x="0" y="519053"/>
                    <a:pt x="22191" y="519892"/>
                    <a:pt x="32657" y="527742"/>
                  </a:cubicBezTo>
                  <a:cubicBezTo>
                    <a:pt x="36762" y="530821"/>
                    <a:pt x="50799" y="564028"/>
                    <a:pt x="54428" y="571285"/>
                  </a:cubicBez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
        <p:nvSpPr>
          <p:cNvPr id="34" name="TextBox 33"/>
          <p:cNvSpPr txBox="1"/>
          <p:nvPr/>
        </p:nvSpPr>
        <p:spPr>
          <a:xfrm>
            <a:off x="3062058" y="5520115"/>
            <a:ext cx="5889171" cy="523220"/>
          </a:xfrm>
          <a:prstGeom prst="rect">
            <a:avLst/>
          </a:prstGeom>
          <a:noFill/>
        </p:spPr>
        <p:txBody>
          <a:bodyPr wrap="square" rtlCol="0">
            <a:spAutoFit/>
          </a:bodyPr>
          <a:lstStyle/>
          <a:p>
            <a:pPr algn="ctr"/>
            <a:r>
              <a:rPr lang="en-GB" sz="2800" dirty="0"/>
              <a:t>Landfill</a:t>
            </a:r>
            <a:endParaRPr lang="en-GB" dirty="0"/>
          </a:p>
        </p:txBody>
      </p:sp>
      <p:sp>
        <p:nvSpPr>
          <p:cNvPr id="35" name="Content Placeholder 2"/>
          <p:cNvSpPr txBox="1">
            <a:spLocks/>
          </p:cNvSpPr>
          <p:nvPr/>
        </p:nvSpPr>
        <p:spPr bwMode="auto">
          <a:xfrm>
            <a:off x="978288" y="1958020"/>
            <a:ext cx="8763000" cy="631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marL="342900" indent="-342900" algn="l" defTabSz="457200" rtl="0" eaLnBrk="0" fontAlgn="base" hangingPunct="0">
              <a:spcBef>
                <a:spcPct val="20000"/>
              </a:spcBef>
              <a:spcAft>
                <a:spcPct val="0"/>
              </a:spcAft>
              <a:buFont typeface="Arial" charset="0"/>
              <a:buChar char="•"/>
              <a:defRPr sz="2800" kern="1200">
                <a:solidFill>
                  <a:schemeClr val="tx1"/>
                </a:solidFill>
                <a:latin typeface="Arial"/>
                <a:ea typeface="ＭＳ Ｐゴシック" charset="0"/>
                <a:cs typeface="Arial"/>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Arial"/>
                <a:ea typeface="ＭＳ Ｐゴシック" charset="0"/>
                <a:cs typeface="Arial"/>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Arial"/>
                <a:ea typeface="ＭＳ Ｐゴシック" charset="0"/>
                <a:cs typeface="Arial"/>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Arial"/>
                <a:ea typeface="ＭＳ Ｐゴシック" charset="0"/>
                <a:cs typeface="Arial"/>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Arial"/>
                <a:ea typeface="ＭＳ Ｐゴシック"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hangingPunct="1">
              <a:buNone/>
              <a:defRPr/>
            </a:pPr>
            <a:r>
              <a:rPr lang="en-GB" sz="2400" dirty="0">
                <a:cs typeface="ＭＳ Ｐゴシック" charset="0"/>
              </a:rPr>
              <a:t>Very few biodegradable cups </a:t>
            </a:r>
            <a:r>
              <a:rPr lang="en-GB" sz="2400" dirty="0" smtClean="0">
                <a:cs typeface="ＭＳ Ｐゴシック" charset="0"/>
              </a:rPr>
              <a:t>are making </a:t>
            </a:r>
            <a:r>
              <a:rPr lang="en-GB" sz="2400" dirty="0">
                <a:cs typeface="ＭＳ Ｐゴシック" charset="0"/>
              </a:rPr>
              <a:t>it to compost…</a:t>
            </a:r>
          </a:p>
        </p:txBody>
      </p:sp>
      <p:sp>
        <p:nvSpPr>
          <p:cNvPr id="28" name="Trapezoid 27"/>
          <p:cNvSpPr/>
          <p:nvPr/>
        </p:nvSpPr>
        <p:spPr>
          <a:xfrm rot="10800000" flipV="1">
            <a:off x="1015792" y="3601578"/>
            <a:ext cx="1187804" cy="409876"/>
          </a:xfrm>
          <a:prstGeom prst="trapezoid">
            <a:avLst>
              <a:gd name="adj" fmla="val 16837"/>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dirty="0" smtClean="0"/>
              <a:t>Biodegradable</a:t>
            </a:r>
            <a:endParaRPr lang="en-GB" sz="1200" dirty="0"/>
          </a:p>
        </p:txBody>
      </p:sp>
      <p:sp>
        <p:nvSpPr>
          <p:cNvPr id="3" name="Oval 2"/>
          <p:cNvSpPr/>
          <p:nvPr/>
        </p:nvSpPr>
        <p:spPr>
          <a:xfrm>
            <a:off x="978288" y="3552330"/>
            <a:ext cx="1201654" cy="53100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19912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28"/>
                                        </p:tgtEl>
                                      </p:cBhvr>
                                    </p:animEffect>
                                    <p:set>
                                      <p:cBhvr>
                                        <p:cTn id="12" dur="1" fill="hold">
                                          <p:stCondLst>
                                            <p:cond delay="499"/>
                                          </p:stCondLst>
                                        </p:cTn>
                                        <p:tgtEl>
                                          <p:spTgt spid="28"/>
                                        </p:tgtEl>
                                        <p:attrNameLst>
                                          <p:attrName>style.visibility</p:attrName>
                                        </p:attrNameLst>
                                      </p:cBhvr>
                                      <p:to>
                                        <p:strVal val="hidden"/>
                                      </p:to>
                                    </p:set>
                                  </p:childTnLst>
                                </p:cTn>
                              </p:par>
                              <p:par>
                                <p:cTn id="13" presetID="10"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500"/>
                                        <p:tgtEl>
                                          <p:spTgt spid="2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500"/>
                                        <p:tgtEl>
                                          <p:spTgt spid="20"/>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fade">
                                      <p:cBhvr>
                                        <p:cTn id="36" dur="500"/>
                                        <p:tgtEl>
                                          <p:spTgt spid="23"/>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500"/>
                                        <p:tgtEl>
                                          <p:spTgt spid="22"/>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fade">
                                      <p:cBhvr>
                                        <p:cTn id="44" dur="500"/>
                                        <p:tgtEl>
                                          <p:spTgt spid="24"/>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500"/>
                                        <p:tgtEl>
                                          <p:spTgt spid="25"/>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500"/>
                                        <p:tgtEl>
                                          <p:spTgt spid="26"/>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7"/>
                                        </p:tgtEl>
                                        <p:attrNameLst>
                                          <p:attrName>style.visibility</p:attrName>
                                        </p:attrNameLst>
                                      </p:cBhvr>
                                      <p:to>
                                        <p:strVal val="visible"/>
                                      </p:to>
                                    </p:set>
                                    <p:animEffect transition="in" filter="fade">
                                      <p:cBhvr>
                                        <p:cTn id="55" dur="500"/>
                                        <p:tgtEl>
                                          <p:spTgt spid="27"/>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2" grpId="0" animBg="1"/>
      <p:bldP spid="25" grpId="0" animBg="1"/>
      <p:bldP spid="27" grpId="0" animBg="1"/>
      <p:bldP spid="7" grpId="0"/>
      <p:bldP spid="14" grpId="0" animBg="1"/>
      <p:bldP spid="21" grpId="0"/>
      <p:bldP spid="23" grpId="0"/>
      <p:bldP spid="24" grpId="0"/>
      <p:bldP spid="26" grpId="0"/>
      <p:bldP spid="35" grpId="0"/>
      <p:bldP spid="28" grpId="0"/>
      <p:bldP spid="3" grpId="0" animBg="1"/>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63</TotalTime>
  <Words>1741</Words>
  <Application>Microsoft Office PowerPoint</Application>
  <PresentationFormat>Widescreen</PresentationFormat>
  <Paragraphs>251</Paragraphs>
  <Slides>23</Slides>
  <Notes>22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ＭＳ Ｐゴシック</vt:lpstr>
      <vt:lpstr>Arial</vt:lpstr>
      <vt:lpstr>Calibri</vt:lpstr>
      <vt:lpstr>Garamond</vt:lpstr>
      <vt:lpstr>Helvetica</vt:lpstr>
      <vt:lpstr>Organic</vt:lpstr>
      <vt:lpstr>Disposable Coffee Cups</vt:lpstr>
      <vt:lpstr>Disposable Coffee Cups (DCCs)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Disposable Coffee Cups</dc:title>
  <dc:creator>Michael Lenaghan</dc:creator>
  <cp:lastModifiedBy>Hartley, Samantha</cp:lastModifiedBy>
  <cp:revision>8</cp:revision>
  <dcterms:created xsi:type="dcterms:W3CDTF">2017-11-27T16:08:41Z</dcterms:created>
  <dcterms:modified xsi:type="dcterms:W3CDTF">2017-11-29T09:23:26Z</dcterms:modified>
</cp:coreProperties>
</file>