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 id="2147483653" r:id="rId2"/>
    <p:sldMasterId id="2147483806" r:id="rId3"/>
    <p:sldMasterId id="2147483818" r:id="rId4"/>
  </p:sldMasterIdLst>
  <p:notesMasterIdLst>
    <p:notesMasterId r:id="rId28"/>
  </p:notesMasterIdLst>
  <p:handoutMasterIdLst>
    <p:handoutMasterId r:id="rId29"/>
  </p:handoutMasterIdLst>
  <p:sldIdLst>
    <p:sldId id="256" r:id="rId5"/>
    <p:sldId id="289" r:id="rId6"/>
    <p:sldId id="370" r:id="rId7"/>
    <p:sldId id="292" r:id="rId8"/>
    <p:sldId id="265" r:id="rId9"/>
    <p:sldId id="291" r:id="rId10"/>
    <p:sldId id="287" r:id="rId11"/>
    <p:sldId id="288" r:id="rId12"/>
    <p:sldId id="293" r:id="rId13"/>
    <p:sldId id="294" r:id="rId14"/>
    <p:sldId id="296" r:id="rId15"/>
    <p:sldId id="297" r:id="rId16"/>
    <p:sldId id="298" r:id="rId17"/>
    <p:sldId id="300" r:id="rId18"/>
    <p:sldId id="311" r:id="rId19"/>
    <p:sldId id="303" r:id="rId20"/>
    <p:sldId id="305" r:id="rId21"/>
    <p:sldId id="306" r:id="rId22"/>
    <p:sldId id="307" r:id="rId23"/>
    <p:sldId id="308" r:id="rId24"/>
    <p:sldId id="309" r:id="rId25"/>
    <p:sldId id="310" r:id="rId26"/>
    <p:sldId id="258" r:id="rId27"/>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BF"/>
    <a:srgbClr val="81BE41"/>
    <a:srgbClr val="CD559A"/>
    <a:srgbClr val="EE7A22"/>
    <a:srgbClr val="96BC33"/>
    <a:srgbClr val="768287"/>
    <a:srgbClr val="5D00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28"/>
    <p:restoredTop sz="61893" autoAdjust="0"/>
  </p:normalViewPr>
  <p:slideViewPr>
    <p:cSldViewPr snapToGrid="0" snapToObjects="1">
      <p:cViewPr varScale="1">
        <p:scale>
          <a:sx n="42" d="100"/>
          <a:sy n="42" d="100"/>
        </p:scale>
        <p:origin x="184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596"/>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A798122-E050-4003-9FF6-E9A0D31CA3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charset="0"/>
                <a:ea typeface="ＭＳ Ｐゴシック" charset="-128"/>
                <a:cs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C1DBFF36-CCFA-41CE-AAB6-796C7F00C8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Calibri" charset="0"/>
                <a:ea typeface="ＭＳ Ｐゴシック" charset="-128"/>
                <a:cs typeface="ＭＳ Ｐゴシック" charset="-128"/>
              </a:defRPr>
            </a:lvl1pPr>
          </a:lstStyle>
          <a:p>
            <a:pPr>
              <a:defRPr/>
            </a:pPr>
            <a:fld id="{CF3463C0-10C9-4AAC-9D41-B41850302018}" type="datetimeFigureOut">
              <a:rPr lang="en-US"/>
              <a:pPr>
                <a:defRPr/>
              </a:pPr>
              <a:t>8/2/2018</a:t>
            </a:fld>
            <a:endParaRPr lang="en-US"/>
          </a:p>
        </p:txBody>
      </p:sp>
      <p:sp>
        <p:nvSpPr>
          <p:cNvPr id="4" name="Footer Placeholder 3">
            <a:extLst>
              <a:ext uri="{FF2B5EF4-FFF2-40B4-BE49-F238E27FC236}">
                <a16:creationId xmlns:a16="http://schemas.microsoft.com/office/drawing/2014/main" id="{9AADB1CD-73DC-4E3A-929E-06B82586C79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Calibri" charset="0"/>
                <a:ea typeface="ＭＳ Ｐゴシック" charset="-128"/>
                <a:cs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8FE9A4C6-681E-408A-9DA6-966CAAD1FEC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Calibri" charset="0"/>
                <a:ea typeface="ＭＳ Ｐゴシック" charset="-128"/>
                <a:cs typeface="ＭＳ Ｐゴシック" charset="-128"/>
              </a:defRPr>
            </a:lvl1pPr>
          </a:lstStyle>
          <a:p>
            <a:pPr>
              <a:defRPr/>
            </a:pPr>
            <a:fld id="{0CD40CFD-363E-4FB4-8D23-2FAC89ACCBFF}" type="slidenum">
              <a:rPr lang="en-US"/>
              <a:pPr>
                <a:defRPr/>
              </a:pPr>
              <a:t>‹#›</a:t>
            </a:fld>
            <a:endParaRPr lang="en-US"/>
          </a:p>
        </p:txBody>
      </p:sp>
    </p:spTree>
    <p:extLst>
      <p:ext uri="{BB962C8B-B14F-4D97-AF65-F5344CB8AC3E}">
        <p14:creationId xmlns:p14="http://schemas.microsoft.com/office/powerpoint/2010/main" val="2968998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F3B7F8-AC72-41A2-AAFD-FCFFB1E1771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DB78E47D-4567-4590-8C7D-0F9781185A7F}"/>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cs typeface="+mn-cs"/>
              </a:defRPr>
            </a:lvl1pPr>
          </a:lstStyle>
          <a:p>
            <a:pPr>
              <a:defRPr/>
            </a:pPr>
            <a:fld id="{EDD4199E-18B1-48C5-AFCC-EA61EB20234B}" type="datetimeFigureOut">
              <a:rPr lang="en-US" altLang="en-US"/>
              <a:pPr>
                <a:defRPr/>
              </a:pPr>
              <a:t>8/2/2018</a:t>
            </a:fld>
            <a:endParaRPr lang="en-US" altLang="en-US"/>
          </a:p>
        </p:txBody>
      </p:sp>
      <p:sp>
        <p:nvSpPr>
          <p:cNvPr id="4" name="Slide Image Placeholder 3">
            <a:extLst>
              <a:ext uri="{FF2B5EF4-FFF2-40B4-BE49-F238E27FC236}">
                <a16:creationId xmlns:a16="http://schemas.microsoft.com/office/drawing/2014/main" id="{E0D30467-8090-4F0A-9E8E-2CD753F3199E}"/>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D10150B-658F-4523-A7A9-633F0C54C83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557E0BAE-53E4-4920-ABCC-BBDB4AB315A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Calibri"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A8DE3685-CB50-46EF-967A-1683F0263F2A}"/>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cs typeface="+mn-cs"/>
              </a:defRPr>
            </a:lvl1pPr>
          </a:lstStyle>
          <a:p>
            <a:pPr>
              <a:defRPr/>
            </a:pPr>
            <a:fld id="{207BE422-7BBF-4C5D-84E7-42DC2330AB06}" type="slidenum">
              <a:rPr lang="en-US" altLang="en-US"/>
              <a:pPr>
                <a:defRPr/>
              </a:pPr>
              <a:t>‹#›</a:t>
            </a:fld>
            <a:endParaRPr lang="en-US" altLang="en-US"/>
          </a:p>
        </p:txBody>
      </p:sp>
    </p:spTree>
    <p:extLst>
      <p:ext uri="{BB962C8B-B14F-4D97-AF65-F5344CB8AC3E}">
        <p14:creationId xmlns:p14="http://schemas.microsoft.com/office/powerpoint/2010/main" val="140089795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128"/>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128"/>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128"/>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opcleansweep.org/"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www.bbc.co.uk/news/business-42704291"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arinelitterthefacts.com/faq"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gov.scot/Publications/2016/02/1761"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a:extLst>
              <a:ext uri="{FF2B5EF4-FFF2-40B4-BE49-F238E27FC236}">
                <a16:creationId xmlns:a16="http://schemas.microsoft.com/office/drawing/2014/main" id="{702CC058-227C-4C6E-B832-93F546E9D1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0" name="Notes Placeholder 2">
            <a:extLst>
              <a:ext uri="{FF2B5EF4-FFF2-40B4-BE49-F238E27FC236}">
                <a16:creationId xmlns:a16="http://schemas.microsoft.com/office/drawing/2014/main" id="{4C5B6465-0DF0-4AD2-B6CE-F4D0E315D2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ea typeface="ＭＳ Ｐゴシック" panose="020B0600070205080204" pitchFamily="34" charset="-128"/>
              </a:rPr>
              <a:t>Zero Waste Scotland Title Slide – image version</a:t>
            </a:r>
            <a:endParaRPr lang="en-US" altLang="en-US" dirty="0">
              <a:ea typeface="ＭＳ Ｐゴシック" panose="020B0600070205080204" pitchFamily="34" charset="-128"/>
            </a:endParaRPr>
          </a:p>
        </p:txBody>
      </p:sp>
      <p:sp>
        <p:nvSpPr>
          <p:cNvPr id="7171" name="Slide Number Placeholder 3">
            <a:extLst>
              <a:ext uri="{FF2B5EF4-FFF2-40B4-BE49-F238E27FC236}">
                <a16:creationId xmlns:a16="http://schemas.microsoft.com/office/drawing/2014/main" id="{2D9FC6FD-EB67-405A-B19F-C18982D4AE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46244A5-AAEC-42FF-BC52-A2B4A2094A7D}" type="slidenum">
              <a:rPr lang="en-US" altLang="en-US" smtClean="0"/>
              <a:pPr>
                <a:spcBef>
                  <a:spcPct val="0"/>
                </a:spcBef>
              </a:pPr>
              <a:t>1</a:t>
            </a:fld>
            <a:endParaRPr lang="en-US" altLang="en-US"/>
          </a:p>
        </p:txBody>
      </p:sp>
    </p:spTree>
    <p:extLst>
      <p:ext uri="{BB962C8B-B14F-4D97-AF65-F5344CB8AC3E}">
        <p14:creationId xmlns:p14="http://schemas.microsoft.com/office/powerpoint/2010/main" val="2123102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9EFB6C31-023D-4BE4-B64D-64E32AAE95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F59C4416-0CA2-4FA5-86C7-215395AB9A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ea typeface="ＭＳ Ｐゴシック" panose="020B0600070205080204" pitchFamily="34" charset="-128"/>
              </a:rPr>
              <a:t>Governments – discussed in previous slides</a:t>
            </a:r>
          </a:p>
          <a:p>
            <a:endParaRPr lang="en-GB" altLang="en-US" dirty="0">
              <a:ea typeface="ＭＳ Ｐゴシック" panose="020B0600070205080204" pitchFamily="34" charset="-128"/>
            </a:endParaRPr>
          </a:p>
          <a:p>
            <a:pPr>
              <a:lnSpc>
                <a:spcPct val="115000"/>
              </a:lnSpc>
              <a:spcAft>
                <a:spcPts val="1000"/>
              </a:spcAft>
            </a:pPr>
            <a:r>
              <a:rPr lang="en-GB" altLang="en-US" b="1" dirty="0">
                <a:latin typeface="Arial" panose="020B0604020202020204" pitchFamily="34" charset="0"/>
                <a:ea typeface="Calibri" panose="020F0502020204030204" pitchFamily="34" charset="0"/>
                <a:cs typeface="Times New Roman" panose="02020603050405020304" pitchFamily="18" charset="0"/>
              </a:rPr>
              <a:t>What can suppliers/ retailers and manufacturers do?</a:t>
            </a:r>
            <a:endParaRPr lang="en-GB" altLang="en-US" sz="1100" dirty="0">
              <a:ea typeface="Calibri" panose="020F0502020204030204" pitchFamily="34" charset="0"/>
              <a:cs typeface="Times New Roman" panose="02020603050405020304" pitchFamily="18" charset="0"/>
            </a:endParaRPr>
          </a:p>
          <a:p>
            <a:pPr>
              <a:lnSpc>
                <a:spcPct val="115000"/>
              </a:lnSpc>
              <a:spcAft>
                <a:spcPts val="1000"/>
              </a:spcAft>
            </a:pPr>
            <a:r>
              <a:rPr lang="en-GB" altLang="en-US" dirty="0">
                <a:latin typeface="Arial" panose="020B0604020202020204" pitchFamily="34" charset="0"/>
                <a:ea typeface="Calibri" panose="020F0502020204030204" pitchFamily="34" charset="0"/>
                <a:cs typeface="Times New Roman" panose="02020603050405020304" pitchFamily="18" charset="0"/>
              </a:rPr>
              <a:t>Zero Waste Scotland would like to see retailers and manufacturers ensure that:</a:t>
            </a:r>
            <a:endParaRPr lang="en-GB" altLang="en-US" sz="1100" dirty="0">
              <a:ea typeface="Calibri" panose="020F0502020204030204" pitchFamily="34" charset="0"/>
              <a:cs typeface="Times New Roman" panose="02020603050405020304" pitchFamily="18" charset="0"/>
            </a:endParaRPr>
          </a:p>
          <a:p>
            <a:pPr>
              <a:lnSpc>
                <a:spcPct val="115000"/>
              </a:lnSpc>
              <a:spcAft>
                <a:spcPts val="1000"/>
              </a:spcAft>
              <a:buFont typeface="Symbol" panose="05050102010706020507" pitchFamily="18" charset="2"/>
              <a:buChar char=""/>
            </a:pPr>
            <a:r>
              <a:rPr lang="en-GB" altLang="en-US" dirty="0">
                <a:latin typeface="Arial" panose="020B0604020202020204" pitchFamily="34" charset="0"/>
                <a:ea typeface="Calibri" panose="020F0502020204030204" pitchFamily="34" charset="0"/>
                <a:cs typeface="Times New Roman" panose="02020603050405020304" pitchFamily="18" charset="0"/>
              </a:rPr>
              <a:t>They are considering the design of packaging to look for alternatives that support reuse or a reduced impact on the environment. </a:t>
            </a:r>
            <a:endParaRPr lang="en-GB" altLang="en-US" sz="1100" dirty="0">
              <a:ea typeface="Calibri" panose="020F0502020204030204" pitchFamily="34" charset="0"/>
              <a:cs typeface="Times New Roman" panose="02020603050405020304" pitchFamily="18" charset="0"/>
            </a:endParaRPr>
          </a:p>
          <a:p>
            <a:pPr>
              <a:lnSpc>
                <a:spcPct val="115000"/>
              </a:lnSpc>
              <a:spcAft>
                <a:spcPts val="1000"/>
              </a:spcAft>
              <a:buFont typeface="Symbol" panose="05050102010706020507" pitchFamily="18" charset="2"/>
              <a:buChar char=""/>
            </a:pPr>
            <a:r>
              <a:rPr lang="en-GB" altLang="en-US" dirty="0">
                <a:latin typeface="Arial" panose="020B0604020202020204" pitchFamily="34" charset="0"/>
                <a:ea typeface="Calibri" panose="020F0502020204030204" pitchFamily="34" charset="0"/>
                <a:cs typeface="Times New Roman" panose="02020603050405020304" pitchFamily="18" charset="0"/>
              </a:rPr>
              <a:t>They are using items made from recycled content, helping build the demand for recycled products here in the UK. </a:t>
            </a:r>
            <a:endParaRPr lang="en-GB" altLang="en-US" sz="1100" dirty="0">
              <a:ea typeface="Calibri" panose="020F0502020204030204" pitchFamily="34" charset="0"/>
              <a:cs typeface="Times New Roman" panose="02020603050405020304" pitchFamily="18" charset="0"/>
            </a:endParaRPr>
          </a:p>
          <a:p>
            <a:pPr>
              <a:lnSpc>
                <a:spcPct val="115000"/>
              </a:lnSpc>
              <a:spcAft>
                <a:spcPts val="1000"/>
              </a:spcAft>
              <a:buFont typeface="Symbol" panose="05050102010706020507" pitchFamily="18" charset="2"/>
              <a:buChar char=""/>
            </a:pPr>
            <a:r>
              <a:rPr lang="en-GB" altLang="en-US" dirty="0">
                <a:latin typeface="Arial" panose="020B0604020202020204" pitchFamily="34" charset="0"/>
                <a:ea typeface="Calibri" panose="020F0502020204030204" pitchFamily="34" charset="0"/>
                <a:cs typeface="Times New Roman" panose="02020603050405020304" pitchFamily="18" charset="0"/>
              </a:rPr>
              <a:t>They are making their packaging fully recyclable, which might mean using a more limited range of plastics types and avoiding composite or laminated packaging.</a:t>
            </a:r>
            <a:endParaRPr lang="en-GB" altLang="en-US" sz="1100" dirty="0">
              <a:ea typeface="Calibri" panose="020F0502020204030204" pitchFamily="34" charset="0"/>
              <a:cs typeface="Times New Roman" panose="02020603050405020304" pitchFamily="18" charset="0"/>
            </a:endParaRPr>
          </a:p>
          <a:p>
            <a:pPr>
              <a:lnSpc>
                <a:spcPct val="115000"/>
              </a:lnSpc>
              <a:spcAft>
                <a:spcPts val="1000"/>
              </a:spcAft>
              <a:buFont typeface="Symbol" panose="05050102010706020507" pitchFamily="18" charset="2"/>
              <a:buChar char=""/>
            </a:pPr>
            <a:r>
              <a:rPr lang="en-GB" altLang="en-US" dirty="0">
                <a:latin typeface="Arial" panose="020B0604020202020204" pitchFamily="34" charset="0"/>
                <a:ea typeface="Calibri" panose="020F0502020204030204" pitchFamily="34" charset="0"/>
                <a:cs typeface="Times New Roman" panose="02020603050405020304" pitchFamily="18" charset="0"/>
              </a:rPr>
              <a:t>They are taking steps to reduce the ‘leakage’ of plastics during their operations, such as loading vehicles. Initiatives like </a:t>
            </a:r>
            <a:r>
              <a:rPr lang="en-GB" altLang="en-US" u="sng"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3"/>
              </a:rPr>
              <a:t>Operation Clean Sweep</a:t>
            </a:r>
            <a:r>
              <a:rPr lang="en-GB" altLang="en-US" dirty="0">
                <a:latin typeface="Arial" panose="020B0604020202020204" pitchFamily="34" charset="0"/>
                <a:ea typeface="Calibri" panose="020F0502020204030204" pitchFamily="34" charset="0"/>
                <a:cs typeface="Times New Roman" panose="02020603050405020304" pitchFamily="18" charset="0"/>
              </a:rPr>
              <a:t> are encouraging businesses to take action to improve this. </a:t>
            </a:r>
            <a:endParaRPr lang="en-GB" altLang="en-US" sz="1100" dirty="0">
              <a:ea typeface="Calibri" panose="020F0502020204030204" pitchFamily="34" charset="0"/>
              <a:cs typeface="Times New Roman" panose="02020603050405020304" pitchFamily="18" charset="0"/>
            </a:endParaRPr>
          </a:p>
          <a:p>
            <a:pPr>
              <a:lnSpc>
                <a:spcPct val="115000"/>
              </a:lnSpc>
              <a:spcAft>
                <a:spcPts val="1000"/>
              </a:spcAft>
              <a:buFont typeface="Symbol" panose="05050102010706020507" pitchFamily="18" charset="2"/>
              <a:buChar char=""/>
            </a:pPr>
            <a:r>
              <a:rPr lang="en-GB" altLang="en-US" dirty="0">
                <a:latin typeface="Arial" panose="020B0604020202020204" pitchFamily="34" charset="0"/>
                <a:ea typeface="Calibri" panose="020F0502020204030204" pitchFamily="34" charset="0"/>
                <a:cs typeface="Times New Roman" panose="02020603050405020304" pitchFamily="18" charset="0"/>
              </a:rPr>
              <a:t>They are adding their collective weight to campaigns and communications initiatives. </a:t>
            </a:r>
            <a:endParaRPr lang="en-GB" altLang="en-US" sz="1100" dirty="0">
              <a:ea typeface="Calibri" panose="020F0502020204030204" pitchFamily="34" charset="0"/>
              <a:cs typeface="Times New Roman" panose="02020603050405020304" pitchFamily="18" charset="0"/>
            </a:endParaRPr>
          </a:p>
          <a:p>
            <a:pPr>
              <a:lnSpc>
                <a:spcPct val="107000"/>
              </a:lnSpc>
              <a:spcAft>
                <a:spcPts val="800"/>
              </a:spcAft>
            </a:pPr>
            <a:r>
              <a:rPr lang="en-GB" altLang="en-US" dirty="0">
                <a:latin typeface="Arial" panose="020B0604020202020204" pitchFamily="34" charset="0"/>
                <a:ea typeface="Calibri" panose="020F0502020204030204" pitchFamily="34" charset="0"/>
                <a:cs typeface="Times New Roman" panose="02020603050405020304" pitchFamily="18" charset="0"/>
              </a:rPr>
              <a:t>There have been a slew of recent announcements from retailers making changes to minimise their environmental impact. For example:</a:t>
            </a:r>
            <a:endParaRPr lang="en-GB" altLang="en-US" sz="1100" dirty="0">
              <a:ea typeface="Calibri" panose="020F0502020204030204" pitchFamily="34" charset="0"/>
              <a:cs typeface="Times New Roman" panose="02020603050405020304" pitchFamily="18" charset="0"/>
            </a:endParaRPr>
          </a:p>
          <a:p>
            <a:pPr>
              <a:buFont typeface="Symbol" panose="05050102010706020507" pitchFamily="18" charset="2"/>
              <a:buChar char=""/>
            </a:pPr>
            <a:r>
              <a:rPr lang="en-GB" altLang="en-US" u="sng" dirty="0">
                <a:solidFill>
                  <a:srgbClr val="0563C1"/>
                </a:solidFill>
                <a:latin typeface="Arial" panose="020B0604020202020204" pitchFamily="34" charset="0"/>
                <a:ea typeface="ＭＳ Ｐゴシック" panose="020B0600070205080204" pitchFamily="34" charset="-128"/>
              </a:rPr>
              <a:t>Wagamama and Costa recently pledged to end their use of plastic straws.</a:t>
            </a:r>
            <a:r>
              <a:rPr lang="en-GB" altLang="en-US" sz="800" dirty="0">
                <a:ea typeface="ＭＳ Ｐゴシック" panose="020B0600070205080204" pitchFamily="34" charset="-128"/>
              </a:rPr>
              <a:t> </a:t>
            </a:r>
            <a:endParaRPr lang="en-GB" altLang="en-US" sz="1100" dirty="0">
              <a:latin typeface="Times New Roman" panose="02020603050405020304" pitchFamily="18" charset="0"/>
              <a:ea typeface="ＭＳ Ｐゴシック" panose="020B0600070205080204" pitchFamily="34" charset="-128"/>
            </a:endParaRPr>
          </a:p>
          <a:p>
            <a:pPr>
              <a:buFont typeface="Symbol" panose="05050102010706020507" pitchFamily="18" charset="2"/>
              <a:buChar char=""/>
            </a:pPr>
            <a:r>
              <a:rPr lang="en-GB" altLang="en-US" dirty="0">
                <a:latin typeface="Arial" panose="020B0604020202020204" pitchFamily="34" charset="0"/>
                <a:ea typeface="ＭＳ Ｐゴシック" panose="020B0600070205080204" pitchFamily="34" charset="-128"/>
              </a:rPr>
              <a:t>McDonalds committed to make </a:t>
            </a:r>
            <a:r>
              <a:rPr lang="en-GB" altLang="en-US" u="sng" dirty="0">
                <a:solidFill>
                  <a:srgbClr val="0563C1"/>
                </a:solidFill>
                <a:latin typeface="Arial" panose="020B0604020202020204" pitchFamily="34" charset="0"/>
                <a:ea typeface="ＭＳ Ｐゴシック" panose="020B0600070205080204" pitchFamily="34" charset="-128"/>
                <a:hlinkClick r:id="rId4"/>
              </a:rPr>
              <a:t>all of its packaging from renewable or recycled sources</a:t>
            </a:r>
            <a:r>
              <a:rPr lang="en-GB" altLang="en-US" u="sng" dirty="0">
                <a:solidFill>
                  <a:srgbClr val="0563C1"/>
                </a:solidFill>
                <a:latin typeface="Arial" panose="020B0604020202020204" pitchFamily="34" charset="0"/>
                <a:ea typeface="ＭＳ Ｐゴシック" panose="020B0600070205080204" pitchFamily="34" charset="-128"/>
              </a:rPr>
              <a:t>.</a:t>
            </a:r>
            <a:endParaRPr lang="en-GB" altLang="en-US" sz="1100" dirty="0">
              <a:latin typeface="Times New Roman" panose="02020603050405020304" pitchFamily="18" charset="0"/>
              <a:ea typeface="ＭＳ Ｐゴシック" panose="020B0600070205080204" pitchFamily="34" charset="-128"/>
            </a:endParaRPr>
          </a:p>
          <a:p>
            <a:pPr>
              <a:buFont typeface="Symbol" panose="05050102010706020507" pitchFamily="18" charset="2"/>
              <a:buChar char=""/>
            </a:pPr>
            <a:r>
              <a:rPr lang="en-GB" altLang="en-US" dirty="0">
                <a:latin typeface="Arial" panose="020B0604020202020204" pitchFamily="34" charset="0"/>
                <a:ea typeface="ＭＳ Ｐゴシック" panose="020B0600070205080204" pitchFamily="34" charset="-128"/>
              </a:rPr>
              <a:t>Iceland has become the first major supermarket to pledge to go plastic-free on own-brand products.</a:t>
            </a:r>
            <a:endParaRPr lang="en-GB" altLang="en-US" sz="1100" dirty="0">
              <a:latin typeface="Times New Roman" panose="02020603050405020304" pitchFamily="18" charset="0"/>
              <a:ea typeface="ＭＳ Ｐゴシック" panose="020B0600070205080204" pitchFamily="34" charset="-128"/>
            </a:endParaRPr>
          </a:p>
          <a:p>
            <a:pPr>
              <a:buFont typeface="Symbol" panose="05050102010706020507" pitchFamily="18" charset="2"/>
              <a:buChar char=""/>
            </a:pPr>
            <a:r>
              <a:rPr lang="en-GB" altLang="en-US" dirty="0">
                <a:latin typeface="Arial" panose="020B0604020202020204" pitchFamily="34" charset="0"/>
                <a:ea typeface="ＭＳ Ｐゴシック" panose="020B0600070205080204" pitchFamily="34" charset="-128"/>
              </a:rPr>
              <a:t>In 2015/16 Sainsbury’s redesigned its two-pint milk bottles to be 14.6% lighter. Based on current sales, the supermarket says it should save 580 tonnes of plastic per year.</a:t>
            </a:r>
            <a:endParaRPr lang="en-GB" altLang="en-US" sz="1100" dirty="0">
              <a:latin typeface="Times New Roman" panose="02020603050405020304" pitchFamily="18" charset="0"/>
              <a:ea typeface="ＭＳ Ｐゴシック" panose="020B0600070205080204" pitchFamily="34" charset="-128"/>
            </a:endParaRPr>
          </a:p>
          <a:p>
            <a:pPr>
              <a:lnSpc>
                <a:spcPct val="107000"/>
              </a:lnSpc>
            </a:pPr>
            <a:r>
              <a:rPr lang="en-GB" altLang="en-US" dirty="0">
                <a:latin typeface="Arial" panose="020B0604020202020204" pitchFamily="34" charset="0"/>
                <a:ea typeface="ＭＳ Ｐゴシック" panose="020B0600070205080204" pitchFamily="34" charset="-128"/>
              </a:rPr>
              <a:t> </a:t>
            </a:r>
            <a:endParaRPr lang="en-GB" altLang="en-US" sz="1100" dirty="0">
              <a:ea typeface="ＭＳ Ｐゴシック" panose="020B0600070205080204" pitchFamily="34" charset="-128"/>
            </a:endParaRPr>
          </a:p>
          <a:p>
            <a:pPr>
              <a:lnSpc>
                <a:spcPct val="115000"/>
              </a:lnSpc>
              <a:spcAft>
                <a:spcPts val="1000"/>
              </a:spcAft>
            </a:pPr>
            <a:r>
              <a:rPr lang="en-GB" altLang="en-US" b="1" dirty="0">
                <a:latin typeface="Arial" panose="020B0604020202020204" pitchFamily="34" charset="0"/>
                <a:ea typeface="ＭＳ Ｐゴシック" panose="020B0600070205080204" pitchFamily="34" charset="-128"/>
              </a:rPr>
              <a:t>What can councils and resource management companies do?</a:t>
            </a:r>
            <a:endParaRPr lang="en-GB" altLang="en-US" sz="1100" dirty="0">
              <a:ea typeface="ＭＳ Ｐゴシック" panose="020B0600070205080204" pitchFamily="34" charset="-128"/>
            </a:endParaRPr>
          </a:p>
          <a:p>
            <a:pPr>
              <a:lnSpc>
                <a:spcPct val="107000"/>
              </a:lnSpc>
            </a:pPr>
            <a:r>
              <a:rPr lang="en-GB" altLang="en-US" dirty="0">
                <a:latin typeface="Arial" panose="020B0604020202020204" pitchFamily="34" charset="0"/>
                <a:ea typeface="ＭＳ Ｐゴシック" panose="020B0600070205080204" pitchFamily="34" charset="-128"/>
              </a:rPr>
              <a:t>Zero Waste Scotland would like to see collectors and reprocessors ensure that:</a:t>
            </a:r>
            <a:endParaRPr lang="en-GB" altLang="en-US" sz="1100" dirty="0">
              <a:ea typeface="ＭＳ Ｐゴシック" panose="020B0600070205080204" pitchFamily="34" charset="-128"/>
            </a:endParaRPr>
          </a:p>
          <a:p>
            <a:pPr>
              <a:lnSpc>
                <a:spcPct val="107000"/>
              </a:lnSpc>
            </a:pPr>
            <a:r>
              <a:rPr lang="en-GB" altLang="en-US" dirty="0">
                <a:latin typeface="Arial" panose="020B0604020202020204" pitchFamily="34" charset="0"/>
                <a:ea typeface="ＭＳ Ｐゴシック" panose="020B0600070205080204" pitchFamily="34" charset="-128"/>
              </a:rPr>
              <a:t> </a:t>
            </a:r>
            <a:endParaRPr lang="en-GB" altLang="en-US" sz="1100" dirty="0">
              <a:ea typeface="ＭＳ Ｐゴシック" panose="020B0600070205080204" pitchFamily="34" charset="-128"/>
            </a:endParaRPr>
          </a:p>
          <a:p>
            <a:pPr>
              <a:lnSpc>
                <a:spcPct val="115000"/>
              </a:lnSpc>
              <a:spcAft>
                <a:spcPts val="1000"/>
              </a:spcAft>
              <a:buFont typeface="Symbol" panose="05050102010706020507" pitchFamily="18" charset="2"/>
              <a:buChar char=""/>
            </a:pPr>
            <a:r>
              <a:rPr lang="en-GB" altLang="en-US" dirty="0">
                <a:latin typeface="Arial" panose="020B0604020202020204" pitchFamily="34" charset="0"/>
                <a:ea typeface="ＭＳ Ｐゴシック" panose="020B0600070205080204" pitchFamily="34" charset="-128"/>
              </a:rPr>
              <a:t>They are signed up to and are implementing the necessary changes that support the Household Recycling Charter, or a collection system that is similar (for businesses). </a:t>
            </a:r>
            <a:endParaRPr lang="en-GB" altLang="en-US" sz="1100" dirty="0">
              <a:ea typeface="ＭＳ Ｐゴシック" panose="020B0600070205080204" pitchFamily="34" charset="-128"/>
            </a:endParaRPr>
          </a:p>
          <a:p>
            <a:pPr>
              <a:lnSpc>
                <a:spcPct val="115000"/>
              </a:lnSpc>
              <a:spcAft>
                <a:spcPts val="1000"/>
              </a:spcAft>
              <a:buFont typeface="Symbol" panose="05050102010706020507" pitchFamily="18" charset="2"/>
              <a:buChar char=""/>
            </a:pPr>
            <a:r>
              <a:rPr lang="en-GB" altLang="en-US" dirty="0">
                <a:latin typeface="Arial" panose="020B0604020202020204" pitchFamily="34" charset="0"/>
                <a:ea typeface="ＭＳ Ｐゴシック" panose="020B0600070205080204" pitchFamily="34" charset="-128"/>
              </a:rPr>
              <a:t>They adhere to or adopt quality standards to ensure that the value of plastics collected for recycling are as high as they can be. </a:t>
            </a:r>
            <a:endParaRPr lang="en-GB" altLang="en-US" sz="1100" dirty="0">
              <a:ea typeface="ＭＳ Ｐゴシック" panose="020B0600070205080204" pitchFamily="34" charset="-128"/>
            </a:endParaRPr>
          </a:p>
          <a:p>
            <a:pPr>
              <a:lnSpc>
                <a:spcPct val="115000"/>
              </a:lnSpc>
              <a:spcAft>
                <a:spcPts val="1000"/>
              </a:spcAft>
              <a:buFont typeface="Symbol" panose="05050102010706020507" pitchFamily="18" charset="2"/>
              <a:buChar char=""/>
            </a:pPr>
            <a:r>
              <a:rPr lang="en-GB" altLang="en-US" dirty="0">
                <a:latin typeface="Arial" panose="020B0604020202020204" pitchFamily="34" charset="0"/>
                <a:ea typeface="ＭＳ Ｐゴシック" panose="020B0600070205080204" pitchFamily="34" charset="-128"/>
              </a:rPr>
              <a:t>They continue to invest in technology and infrastructure to support the collection and reprocessing of plastics. </a:t>
            </a:r>
            <a:endParaRPr lang="en-GB" altLang="en-US" sz="1100" dirty="0">
              <a:ea typeface="ＭＳ Ｐゴシック" panose="020B0600070205080204" pitchFamily="34" charset="-128"/>
            </a:endParaRPr>
          </a:p>
          <a:p>
            <a:pPr>
              <a:lnSpc>
                <a:spcPct val="115000"/>
              </a:lnSpc>
              <a:spcAft>
                <a:spcPts val="1000"/>
              </a:spcAft>
              <a:buFont typeface="Symbol" panose="05050102010706020507" pitchFamily="18" charset="2"/>
              <a:buChar char=""/>
            </a:pPr>
            <a:r>
              <a:rPr lang="en-GB" altLang="en-US" dirty="0">
                <a:latin typeface="Arial" panose="020B0604020202020204" pitchFamily="34" charset="0"/>
                <a:ea typeface="ＭＳ Ｐゴシック" panose="020B0600070205080204" pitchFamily="34" charset="-128"/>
              </a:rPr>
              <a:t>They are taking steps to reduce litter and bad management of waste, which is often the cause of plastics ‘leaking’ into the land and marine environment. </a:t>
            </a:r>
            <a:endParaRPr lang="en-GB" altLang="en-US" sz="1100" dirty="0">
              <a:ea typeface="ＭＳ Ｐゴシック" panose="020B0600070205080204" pitchFamily="34" charset="-128"/>
            </a:endParaRPr>
          </a:p>
          <a:p>
            <a:pPr>
              <a:lnSpc>
                <a:spcPct val="107000"/>
              </a:lnSpc>
            </a:pPr>
            <a:r>
              <a:rPr lang="en-GB" altLang="en-US" dirty="0">
                <a:latin typeface="Arial" panose="020B0604020202020204" pitchFamily="34" charset="0"/>
                <a:ea typeface="ＭＳ Ｐゴシック" panose="020B0600070205080204" pitchFamily="34" charset="-128"/>
              </a:rPr>
              <a:t> </a:t>
            </a:r>
            <a:endParaRPr lang="en-GB" altLang="en-US" sz="1100" dirty="0">
              <a:ea typeface="ＭＳ Ｐゴシック" panose="020B0600070205080204" pitchFamily="34" charset="-128"/>
            </a:endParaRPr>
          </a:p>
          <a:p>
            <a:pPr>
              <a:spcAft>
                <a:spcPts val="800"/>
              </a:spcAft>
            </a:pPr>
            <a:r>
              <a:rPr lang="en-GB" altLang="en-US" sz="800" dirty="0">
                <a:ea typeface="ＭＳ Ｐゴシック" panose="020B0600070205080204" pitchFamily="34" charset="-128"/>
              </a:rPr>
              <a:t> Consumers – next slide with actions..</a:t>
            </a:r>
            <a:endParaRPr lang="en-GB" altLang="en-US" dirty="0">
              <a:ea typeface="ＭＳ Ｐゴシック" panose="020B0600070205080204" pitchFamily="34" charset="-128"/>
            </a:endParaRPr>
          </a:p>
          <a:p>
            <a:endParaRPr lang="en-GB" altLang="en-US" dirty="0">
              <a:ea typeface="ＭＳ Ｐゴシック" panose="020B0600070205080204" pitchFamily="34" charset="-128"/>
            </a:endParaRPr>
          </a:p>
          <a:p>
            <a:endParaRPr lang="en-GB" altLang="en-US" dirty="0">
              <a:ea typeface="ＭＳ Ｐゴシック" panose="020B0600070205080204" pitchFamily="34" charset="-128"/>
            </a:endParaRPr>
          </a:p>
        </p:txBody>
      </p:sp>
      <p:sp>
        <p:nvSpPr>
          <p:cNvPr id="31747" name="Slide Number Placeholder 3">
            <a:extLst>
              <a:ext uri="{FF2B5EF4-FFF2-40B4-BE49-F238E27FC236}">
                <a16:creationId xmlns:a16="http://schemas.microsoft.com/office/drawing/2014/main" id="{FF97370F-7816-4930-9552-3D6DCAE2B0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933D381-A747-4F3F-A120-D36564237528}" type="slidenum">
              <a:rPr lang="en-US" altLang="en-US" smtClean="0"/>
              <a:pPr>
                <a:spcBef>
                  <a:spcPct val="0"/>
                </a:spcBef>
              </a:pPr>
              <a:t>10</a:t>
            </a:fld>
            <a:endParaRPr lang="en-US" altLang="en-US"/>
          </a:p>
        </p:txBody>
      </p:sp>
    </p:spTree>
    <p:extLst>
      <p:ext uri="{BB962C8B-B14F-4D97-AF65-F5344CB8AC3E}">
        <p14:creationId xmlns:p14="http://schemas.microsoft.com/office/powerpoint/2010/main" val="3361788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C8C9CA8C-D318-438D-B00A-1EB2BD9618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64717AF-14EA-4970-BAB2-68E9BF77674F}"/>
              </a:ext>
            </a:extLst>
          </p:cNvPr>
          <p:cNvSpPr>
            <a:spLocks noGrp="1"/>
          </p:cNvSpPr>
          <p:nvPr>
            <p:ph type="body" idx="1"/>
          </p:nvPr>
        </p:nvSpPr>
        <p:spPr/>
        <p:txBody>
          <a:bodyPr/>
          <a:lstStyle/>
          <a:p>
            <a:pPr marL="228600" indent="-228600" defTabSz="914400" eaLnBrk="1" fontAlgn="auto" hangingPunct="1">
              <a:lnSpc>
                <a:spcPct val="90000"/>
              </a:lnSpc>
              <a:spcBef>
                <a:spcPts val="1000"/>
              </a:spcBef>
              <a:spcAft>
                <a:spcPts val="0"/>
              </a:spcAft>
              <a:buFont typeface="Arial" panose="020B0604020202020204" pitchFamily="34" charset="0"/>
              <a:buChar char="•"/>
              <a:defRPr/>
            </a:pPr>
            <a:r>
              <a:rPr lang="en-GB" sz="2600" dirty="0">
                <a:solidFill>
                  <a:prstClr val="black"/>
                </a:solidFill>
              </a:rPr>
              <a:t>Where plastics are used, these should be practicably recyclable. Practicably recyclable means collections and reprocessing infrastructure is technically and economically feasible with examples in the UK or abroad. </a:t>
            </a:r>
            <a:endParaRPr lang="en-GB" sz="3300" dirty="0">
              <a:solidFill>
                <a:prstClr val="black"/>
              </a:solidFill>
            </a:endParaRPr>
          </a:p>
          <a:p>
            <a:pPr marL="685800" lvl="1" indent="-228600" defTabSz="914400" eaLnBrk="1" fontAlgn="auto" hangingPunct="1">
              <a:lnSpc>
                <a:spcPct val="90000"/>
              </a:lnSpc>
              <a:spcBef>
                <a:spcPts val="500"/>
              </a:spcBef>
              <a:spcAft>
                <a:spcPts val="0"/>
              </a:spcAft>
              <a:buFont typeface="Arial" panose="020B0604020202020204" pitchFamily="34" charset="0"/>
              <a:buChar char="•"/>
              <a:defRPr/>
            </a:pPr>
            <a:r>
              <a:rPr lang="en-GB" sz="2200" dirty="0">
                <a:solidFill>
                  <a:prstClr val="black"/>
                </a:solidFill>
              </a:rPr>
              <a:t>PET bottles (except opaque), HDPE bottles and non-black PP bottles </a:t>
            </a:r>
            <a:endParaRPr lang="en-GB" sz="3000" dirty="0">
              <a:solidFill>
                <a:prstClr val="black"/>
              </a:solidFill>
            </a:endParaRPr>
          </a:p>
          <a:p>
            <a:pPr marL="685800" lvl="1" indent="-228600" defTabSz="914400" eaLnBrk="1" fontAlgn="auto" hangingPunct="1">
              <a:lnSpc>
                <a:spcPct val="90000"/>
              </a:lnSpc>
              <a:spcBef>
                <a:spcPts val="500"/>
              </a:spcBef>
              <a:spcAft>
                <a:spcPts val="0"/>
              </a:spcAft>
              <a:buFont typeface="Arial" panose="020B0604020202020204" pitchFamily="34" charset="0"/>
              <a:buChar char="•"/>
              <a:defRPr/>
            </a:pPr>
            <a:r>
              <a:rPr lang="en-GB" sz="2200" dirty="0">
                <a:solidFill>
                  <a:prstClr val="black"/>
                </a:solidFill>
              </a:rPr>
              <a:t>PP and HDPE pots, tubs and trays </a:t>
            </a:r>
            <a:endParaRPr lang="en-GB" sz="3000" dirty="0">
              <a:solidFill>
                <a:prstClr val="black"/>
              </a:solidFill>
            </a:endParaRPr>
          </a:p>
          <a:p>
            <a:pPr marL="228600" indent="-228600" defTabSz="914400" eaLnBrk="1" fontAlgn="auto" hangingPunct="1">
              <a:lnSpc>
                <a:spcPct val="90000"/>
              </a:lnSpc>
              <a:spcBef>
                <a:spcPts val="1000"/>
              </a:spcBef>
              <a:spcAft>
                <a:spcPts val="0"/>
              </a:spcAft>
              <a:buFont typeface="Arial" panose="020B0604020202020204" pitchFamily="34" charset="0"/>
              <a:buChar char="•"/>
              <a:defRPr/>
            </a:pPr>
            <a:r>
              <a:rPr lang="en-GB" sz="2600" dirty="0">
                <a:solidFill>
                  <a:prstClr val="black"/>
                </a:solidFill>
              </a:rPr>
              <a:t>Influence the design stage where possible to consider reuse of packaging as well as recyclability. </a:t>
            </a:r>
            <a:endParaRPr lang="en-GB" sz="3300" dirty="0">
              <a:solidFill>
                <a:prstClr val="black"/>
              </a:solidFill>
            </a:endParaRPr>
          </a:p>
          <a:p>
            <a:pPr marL="228600" indent="-228600" defTabSz="914400" eaLnBrk="1" fontAlgn="auto" hangingPunct="1">
              <a:lnSpc>
                <a:spcPct val="90000"/>
              </a:lnSpc>
              <a:spcBef>
                <a:spcPts val="1000"/>
              </a:spcBef>
              <a:spcAft>
                <a:spcPts val="0"/>
              </a:spcAft>
              <a:buFont typeface="Arial" panose="020B0604020202020204" pitchFamily="34" charset="0"/>
              <a:buChar char="•"/>
              <a:defRPr/>
            </a:pPr>
            <a:r>
              <a:rPr lang="en-GB" sz="2600" dirty="0">
                <a:solidFill>
                  <a:prstClr val="black"/>
                </a:solidFill>
              </a:rPr>
              <a:t>Composite materials (i.e. where more than one plastic is bonded to other materials) are currently difficult to recycle.</a:t>
            </a:r>
            <a:endParaRPr lang="en-GB" sz="3300" dirty="0">
              <a:solidFill>
                <a:prstClr val="black"/>
              </a:solidFill>
            </a:endParaRPr>
          </a:p>
          <a:p>
            <a:pPr marL="228600" indent="-228600" defTabSz="914400" eaLnBrk="1" fontAlgn="auto" hangingPunct="1">
              <a:lnSpc>
                <a:spcPct val="90000"/>
              </a:lnSpc>
              <a:spcBef>
                <a:spcPts val="1000"/>
              </a:spcBef>
              <a:spcAft>
                <a:spcPts val="0"/>
              </a:spcAft>
              <a:buFont typeface="Arial" panose="020B0604020202020204" pitchFamily="34" charset="0"/>
              <a:buChar char="•"/>
              <a:defRPr/>
            </a:pPr>
            <a:r>
              <a:rPr lang="en-GB" sz="2600" dirty="0">
                <a:solidFill>
                  <a:prstClr val="black"/>
                </a:solidFill>
              </a:rPr>
              <a:t>We need to stimulate demand for recycled content – this will support the economic case for recycling. Procurement could support the ‘pull’ factor and build the economic case for improving current recycling rates by specifying high % recycled content in packaging</a:t>
            </a:r>
            <a:endParaRPr lang="en-GB" sz="3300" dirty="0">
              <a:solidFill>
                <a:prstClr val="black"/>
              </a:solidFill>
            </a:endParaRPr>
          </a:p>
          <a:p>
            <a:pPr>
              <a:defRPr/>
            </a:pPr>
            <a:endParaRPr lang="en-US" dirty="0"/>
          </a:p>
        </p:txBody>
      </p:sp>
      <p:sp>
        <p:nvSpPr>
          <p:cNvPr id="4" name="Slide Number Placeholder 3">
            <a:extLst>
              <a:ext uri="{FF2B5EF4-FFF2-40B4-BE49-F238E27FC236}">
                <a16:creationId xmlns:a16="http://schemas.microsoft.com/office/drawing/2014/main" id="{8EDB9220-C879-4FFB-9B64-985794096900}"/>
              </a:ext>
            </a:extLst>
          </p:cNvPr>
          <p:cNvSpPr>
            <a:spLocks noGrp="1"/>
          </p:cNvSpPr>
          <p:nvPr>
            <p:ph type="sldNum" sz="quarter" idx="5"/>
          </p:nvPr>
        </p:nvSpPr>
        <p:spPr/>
        <p:txBody>
          <a:bodyPr/>
          <a:lstStyle/>
          <a:p>
            <a:pPr>
              <a:defRPr/>
            </a:pPr>
            <a:fld id="{951B24B3-5977-472A-BD46-F3BCA6B38607}" type="slidenum">
              <a:rPr lang="en-US" altLang="en-US" smtClean="0"/>
              <a:pPr>
                <a:defRPr/>
              </a:pPr>
              <a:t>11</a:t>
            </a:fld>
            <a:endParaRPr lang="en-US" altLang="en-US"/>
          </a:p>
        </p:txBody>
      </p:sp>
    </p:spTree>
    <p:extLst>
      <p:ext uri="{BB962C8B-B14F-4D97-AF65-F5344CB8AC3E}">
        <p14:creationId xmlns:p14="http://schemas.microsoft.com/office/powerpoint/2010/main" val="380611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5CE7E74B-2CAD-4AC4-AC8F-B08CB34F1A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6601176C-8C1B-4E1D-BA1A-61DDE82271C1}"/>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GB" altLang="x-none" dirty="0">
                <a:ea typeface="ＭＳ Ｐゴシック" charset="-128"/>
                <a:cs typeface="ＭＳ Ｐゴシック" charset="-128"/>
              </a:rPr>
              <a:t>1. REMOVE: Option to specify removing packaging? </a:t>
            </a:r>
            <a:br>
              <a:rPr lang="en-GB" altLang="x-none" dirty="0">
                <a:ea typeface="ＭＳ Ｐゴシック" charset="-128"/>
                <a:cs typeface="ＭＳ Ｐゴシック" charset="-128"/>
              </a:rPr>
            </a:br>
            <a:r>
              <a:rPr lang="en-GB" altLang="x-none" dirty="0">
                <a:ea typeface="ＭＳ Ｐゴシック" charset="-128"/>
                <a:cs typeface="ＭＳ Ｐゴシック" charset="-128"/>
              </a:rPr>
              <a:t>2. RENEWABLE: Is there a renewable alternative?</a:t>
            </a:r>
            <a:br>
              <a:rPr lang="en-GB" altLang="x-none" dirty="0">
                <a:ea typeface="ＭＳ Ｐゴシック" charset="-128"/>
                <a:cs typeface="ＭＳ Ｐゴシック" charset="-128"/>
              </a:rPr>
            </a:br>
            <a:r>
              <a:rPr lang="en-GB" altLang="x-none" dirty="0">
                <a:ea typeface="ＭＳ Ｐゴシック" charset="-128"/>
                <a:cs typeface="ＭＳ Ｐゴシック" charset="-128"/>
              </a:rPr>
              <a:t>3. RECYCLABILITY: Would an alternative support recyclability? </a:t>
            </a:r>
          </a:p>
          <a:p>
            <a:pPr>
              <a:defRPr/>
            </a:pPr>
            <a:endParaRPr lang="en-GB" b="1" dirty="0"/>
          </a:p>
          <a:p>
            <a:pPr>
              <a:defRPr/>
            </a:pPr>
            <a:r>
              <a:rPr lang="en-GB" b="1" dirty="0"/>
              <a:t>Additional notes</a:t>
            </a:r>
          </a:p>
          <a:p>
            <a:pPr>
              <a:defRPr/>
            </a:pPr>
            <a:endParaRPr lang="en-GB" dirty="0"/>
          </a:p>
          <a:p>
            <a:pPr>
              <a:defRPr/>
            </a:pPr>
            <a:r>
              <a:rPr lang="en-GB" dirty="0"/>
              <a:t>Plastic packaging often serves a useful purpose to sustain or extend the life of a product, most notably food. </a:t>
            </a:r>
          </a:p>
          <a:p>
            <a:pPr>
              <a:defRPr/>
            </a:pPr>
            <a:r>
              <a:rPr lang="en-GB" dirty="0"/>
              <a:t>If choosing alternatives, consider:</a:t>
            </a:r>
          </a:p>
          <a:p>
            <a:pPr>
              <a:defRPr/>
            </a:pPr>
            <a:endParaRPr lang="en-GB" dirty="0"/>
          </a:p>
          <a:p>
            <a:pPr marL="171450" indent="-171450">
              <a:buFont typeface="Arial" panose="020B0604020202020204" pitchFamily="34" charset="0"/>
              <a:buChar char="•"/>
              <a:defRPr/>
            </a:pPr>
            <a:r>
              <a:rPr lang="en-GB" dirty="0"/>
              <a:t>is there any option to remove packaging for this product?</a:t>
            </a:r>
          </a:p>
          <a:p>
            <a:pPr marL="171450" indent="-171450">
              <a:buFont typeface="Arial" panose="020B0604020202020204" pitchFamily="34" charset="0"/>
              <a:buChar char="•"/>
              <a:defRPr/>
            </a:pPr>
            <a:r>
              <a:rPr lang="en-GB" dirty="0"/>
              <a:t>Is the alternative made from renewable materials (e.g. wood/paper/plant)?</a:t>
            </a:r>
          </a:p>
          <a:p>
            <a:pPr marL="171450" indent="-171450">
              <a:buFont typeface="Arial" panose="020B0604020202020204" pitchFamily="34" charset="0"/>
              <a:buChar char="•"/>
              <a:defRPr/>
            </a:pPr>
            <a:r>
              <a:rPr lang="en-GB" dirty="0"/>
              <a:t>Will making it from alternative material support the achievement of ‘recyclability’ (e.g. It could be added to paper recycling collections) or reuse?</a:t>
            </a:r>
          </a:p>
          <a:p>
            <a:pPr>
              <a:defRPr/>
            </a:pPr>
            <a:endParaRPr lang="en-GB" altLang="x-none" dirty="0">
              <a:ea typeface="ＭＳ Ｐゴシック" charset="-128"/>
              <a:cs typeface="ＭＳ Ｐゴシック" charset="-128"/>
            </a:endParaRPr>
          </a:p>
        </p:txBody>
      </p:sp>
      <p:sp>
        <p:nvSpPr>
          <p:cNvPr id="4" name="Slide Number Placeholder 3">
            <a:extLst>
              <a:ext uri="{FF2B5EF4-FFF2-40B4-BE49-F238E27FC236}">
                <a16:creationId xmlns:a16="http://schemas.microsoft.com/office/drawing/2014/main" id="{6DFF190B-CDA1-41C7-B8E0-63D4D45BFE6B}"/>
              </a:ext>
            </a:extLst>
          </p:cNvPr>
          <p:cNvSpPr>
            <a:spLocks noGrp="1"/>
          </p:cNvSpPr>
          <p:nvPr>
            <p:ph type="sldNum" sz="quarter" idx="5"/>
          </p:nvPr>
        </p:nvSpPr>
        <p:spPr/>
        <p:txBody>
          <a:bodyPr/>
          <a:lstStyle/>
          <a:p>
            <a:pPr>
              <a:defRPr/>
            </a:pPr>
            <a:fld id="{B5B954CB-71EC-425D-A48C-C2D155DF4E9E}" type="slidenum">
              <a:rPr lang="en-US" altLang="en-US" smtClean="0"/>
              <a:pPr>
                <a:defRPr/>
              </a:pPr>
              <a:t>12</a:t>
            </a:fld>
            <a:endParaRPr lang="en-US" altLang="en-US"/>
          </a:p>
        </p:txBody>
      </p:sp>
    </p:spTree>
    <p:extLst>
      <p:ext uri="{BB962C8B-B14F-4D97-AF65-F5344CB8AC3E}">
        <p14:creationId xmlns:p14="http://schemas.microsoft.com/office/powerpoint/2010/main" val="3231288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E498A1C6-353B-4F70-A572-2EE53F941B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AFC7CF95-58A6-4F52-8382-D49C3DF26D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ea typeface="ＭＳ Ｐゴシック" panose="020B0600070205080204" pitchFamily="34" charset="-128"/>
              </a:rPr>
              <a:t>My notes on this subject:</a:t>
            </a:r>
          </a:p>
          <a:p>
            <a:endParaRPr lang="en-GB" altLang="en-US" dirty="0">
              <a:ea typeface="ＭＳ Ｐゴシック" panose="020B0600070205080204" pitchFamily="34" charset="-128"/>
            </a:endParaRPr>
          </a:p>
          <a:p>
            <a:r>
              <a:rPr lang="en-GB" altLang="en-US" dirty="0">
                <a:ea typeface="ＭＳ Ｐゴシック" panose="020B0600070205080204" pitchFamily="34" charset="-128"/>
              </a:rPr>
              <a:t>When properly disposed of via composting, biodegradable packaging can provide a more sustainable single-use packaging option.  The unfortunate reality however, is that this rarely occurs.  Most biodegradable packaging ends up in residual waste stream and ultimately, in landfill where is breaks down to produce methane gas, a powerful greenhouse gas 25times more potent that carbon dioxide.  </a:t>
            </a:r>
          </a:p>
          <a:p>
            <a:endParaRPr lang="en-GB" altLang="en-US" dirty="0">
              <a:ea typeface="ＭＳ Ｐゴシック" panose="020B0600070205080204" pitchFamily="34" charset="-128"/>
            </a:endParaRPr>
          </a:p>
          <a:p>
            <a:r>
              <a:rPr lang="en-GB" altLang="en-US" dirty="0">
                <a:ea typeface="ＭＳ Ｐゴシック" panose="020B0600070205080204" pitchFamily="34" charset="-128"/>
                <a:hlinkClick r:id="rId3"/>
              </a:rPr>
              <a:t>https://www.marinelitterthefacts.com/faq</a:t>
            </a:r>
            <a:r>
              <a:rPr lang="en-GB" altLang="en-US" dirty="0">
                <a:ea typeface="ＭＳ Ｐゴシック" panose="020B0600070205080204" pitchFamily="34" charset="-128"/>
              </a:rPr>
              <a:t>   states that ‘Sometimes it is suggested that biodegradable or compostable materials could be a solution to plastic in the ocean. With the current materials available, these require specific circumstances, such as very high temperatures, specific anaerobic conditions or UV light exposure, which will not occur in the oceans (or in landfill, for that matter). The UN also cautioned that using these materials may actually increase littering as consumers would assume that because these materials would breakdown overtime it was acceptable to litter them. If compostable or biodegradable materials are used, it's also important that they don't enter the recycling stream as this can have detrimental effects, rendering the </a:t>
            </a:r>
            <a:r>
              <a:rPr lang="en-GB" altLang="en-US" dirty="0" err="1">
                <a:ea typeface="ＭＳ Ｐゴシック" panose="020B0600070205080204" pitchFamily="34" charset="-128"/>
              </a:rPr>
              <a:t>recyclate</a:t>
            </a:r>
            <a:r>
              <a:rPr lang="en-GB" altLang="en-US" dirty="0">
                <a:ea typeface="ＭＳ Ｐゴシック" panose="020B0600070205080204" pitchFamily="34" charset="-128"/>
              </a:rPr>
              <a:t> unusable.’ </a:t>
            </a:r>
          </a:p>
          <a:p>
            <a:endParaRPr lang="en-GB" altLang="en-US" dirty="0">
              <a:ea typeface="ＭＳ Ｐゴシック" panose="020B0600070205080204" pitchFamily="34" charset="-128"/>
            </a:endParaRPr>
          </a:p>
          <a:p>
            <a:r>
              <a:rPr lang="en-GB" altLang="en-US" dirty="0">
                <a:ea typeface="ＭＳ Ｐゴシック" panose="020B0600070205080204" pitchFamily="34" charset="-128"/>
              </a:rPr>
              <a:t>The EU published recent guidance on the impact of the use of oxy-degradable plastic – http://ec.europa.eu/environment/circular-economy/pdf/oxo-plastics.pdf </a:t>
            </a:r>
          </a:p>
          <a:p>
            <a:endParaRPr lang="en-GB" altLang="en-US" dirty="0">
              <a:ea typeface="ＭＳ Ｐゴシック" panose="020B0600070205080204" pitchFamily="34" charset="-128"/>
            </a:endParaRPr>
          </a:p>
        </p:txBody>
      </p:sp>
      <p:sp>
        <p:nvSpPr>
          <p:cNvPr id="41987" name="Slide Number Placeholder 3">
            <a:extLst>
              <a:ext uri="{FF2B5EF4-FFF2-40B4-BE49-F238E27FC236}">
                <a16:creationId xmlns:a16="http://schemas.microsoft.com/office/drawing/2014/main" id="{72FC7136-7F42-4B77-B8A1-9A6C077DDEB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A7CDA87-B6CD-4086-AD12-5E1F0E34E375}" type="slidenum">
              <a:rPr lang="en-US" altLang="en-US" smtClean="0"/>
              <a:pPr>
                <a:spcBef>
                  <a:spcPct val="0"/>
                </a:spcBef>
              </a:pPr>
              <a:t>13</a:t>
            </a:fld>
            <a:endParaRPr lang="en-US" altLang="en-US"/>
          </a:p>
        </p:txBody>
      </p:sp>
    </p:spTree>
    <p:extLst>
      <p:ext uri="{BB962C8B-B14F-4D97-AF65-F5344CB8AC3E}">
        <p14:creationId xmlns:p14="http://schemas.microsoft.com/office/powerpoint/2010/main" val="2490763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FBA05AF1-BC90-4776-9978-0FB614032F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DD33AD8F-1392-4496-B2BF-D4B9485375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en-US" altLang="en-US" b="1" dirty="0">
                <a:ea typeface="ＭＳ Ｐゴシック" panose="020B0600070205080204" pitchFamily="34" charset="-128"/>
              </a:rPr>
              <a:t>3 participants in the study – only 1(St Andrews)  </a:t>
            </a:r>
            <a:r>
              <a:rPr lang="en-US" altLang="en-US" b="1" dirty="0" err="1">
                <a:ea typeface="ＭＳ Ｐゴシック" panose="020B0600070205080204" pitchFamily="34" charset="-128"/>
              </a:rPr>
              <a:t>uni</a:t>
            </a:r>
            <a:r>
              <a:rPr lang="en-US" altLang="en-US" b="1" dirty="0">
                <a:ea typeface="ＭＳ Ｐゴシック" panose="020B0600070205080204" pitchFamily="34" charset="-128"/>
              </a:rPr>
              <a:t>/college – need more.</a:t>
            </a:r>
          </a:p>
          <a:p>
            <a:pPr defTabSz="914400"/>
            <a:r>
              <a:rPr lang="en-GB" altLang="en-US" dirty="0">
                <a:ea typeface="ＭＳ Ｐゴシック" panose="020B0600070205080204" pitchFamily="34" charset="-128"/>
              </a:rPr>
              <a:t>Zero Waste Scotland (ZWS) is seeking before and after data from organisations which have implemented, plan to implement, or would like to implement a disposable coffee cup (DCC) charge on their estates. ZWS will use this data to evaluate the behavioural impact of DCC charges on reusable cup (RC) usage rates in order to support public discourse and public policy discussion. </a:t>
            </a:r>
          </a:p>
          <a:p>
            <a:pPr defTabSz="914400"/>
            <a:endParaRPr lang="en-GB" altLang="en-US" dirty="0">
              <a:ea typeface="ＭＳ Ｐゴシック" panose="020B0600070205080204" pitchFamily="34" charset="-128"/>
            </a:endParaRPr>
          </a:p>
          <a:p>
            <a:pPr defTabSz="914400"/>
            <a:r>
              <a:rPr lang="en-GB" altLang="en-US" dirty="0">
                <a:ea typeface="ＭＳ Ｐゴシック" panose="020B0600070205080204" pitchFamily="34" charset="-128"/>
              </a:rPr>
              <a:t>In September 2017, First Minister Nicola Sturgeon announced the Scottish Government would explore the potential for a disposable cup charge in Scotland. Packaging charges can be a more effective means of changing behaviour and increasing packaging reuse rates. Scotland’s 5p carrier bag charge for example, reduced single-use carrier bag consumption in Scotland by 80% within its first year. A recent UK field study found that when combined with other measures, a DCC charge could increase reusable cup rates by up to 12.5%, with an individual contribution of 3.5%. </a:t>
            </a:r>
          </a:p>
          <a:p>
            <a:pPr defTabSz="914400"/>
            <a:r>
              <a:rPr lang="en-GB" altLang="en-US" dirty="0">
                <a:ea typeface="ＭＳ Ｐゴシック" panose="020B0600070205080204" pitchFamily="34" charset="-128"/>
              </a:rPr>
              <a:t>ZWS is unable to provide financial support to POs, but will provide in-kind contributions (advice, analysis and project communications materials). Costs to POs should be minor and limited to time altering the EPOS system. Costs may be offset by waste management and procurement savings. Run the trial for 5 weeks. </a:t>
            </a:r>
          </a:p>
          <a:p>
            <a:pPr defTabSz="914400"/>
            <a:endParaRPr lang="en-US" altLang="en-US" dirty="0">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D9AA126B-36F1-490F-8AD9-38F0C84C57DD}"/>
              </a:ext>
            </a:extLst>
          </p:cNvPr>
          <p:cNvSpPr>
            <a:spLocks noGrp="1"/>
          </p:cNvSpPr>
          <p:nvPr>
            <p:ph type="sldNum" sz="quarter" idx="5"/>
          </p:nvPr>
        </p:nvSpPr>
        <p:spPr/>
        <p:txBody>
          <a:bodyPr/>
          <a:lstStyle/>
          <a:p>
            <a:pPr>
              <a:defRPr/>
            </a:pPr>
            <a:fld id="{4565DA47-A7DA-4BBE-8821-8051274DA656}" type="slidenum">
              <a:rPr lang="en-US" altLang="en-US" smtClean="0"/>
              <a:pPr>
                <a:defRPr/>
              </a:pPr>
              <a:t>14</a:t>
            </a:fld>
            <a:endParaRPr lang="en-US" altLang="en-US"/>
          </a:p>
        </p:txBody>
      </p:sp>
    </p:spTree>
    <p:extLst>
      <p:ext uri="{BB962C8B-B14F-4D97-AF65-F5344CB8AC3E}">
        <p14:creationId xmlns:p14="http://schemas.microsoft.com/office/powerpoint/2010/main" val="3703591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ZWS advised on Procurement Strategy for the Catering Disposables Framework in 2016 prior to retender. A high-level life-cycle assessment of single use catering cups was undertaken by ZWS using procurement data and demonstrated that a re-usable cup, used multiple times, had the lowest impact. The analysis, along with market engagement &amp; further research led to pre-procurement trials being developed &amp; supported through the ZWS Circular Economy Investment Fund. The trial results will inform Procurement Strategy on developing an appropriate specification to enable procurement of single polymer cups that can be either collected in a closed loop recycling system (single use patient environment), or can be reused multiple times in areas with low infection control risk. </a:t>
            </a:r>
          </a:p>
          <a:p>
            <a:endParaRPr lang="en-GB" dirty="0"/>
          </a:p>
          <a:p>
            <a:r>
              <a:rPr lang="en-GB" dirty="0"/>
              <a:t>How did it happen? The NHS Commodity</a:t>
            </a:r>
            <a:r>
              <a:rPr lang="en-GB" baseline="0" dirty="0"/>
              <a:t> Manager wanted to do something innovative &amp; different.</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207BE422-7BBF-4C5D-84E7-42DC2330AB06}" type="slidenum">
              <a:rPr lang="en-US" altLang="en-US" smtClean="0">
                <a:solidFill>
                  <a:prstClr val="black"/>
                </a:solidFill>
              </a:rPr>
              <a:pPr>
                <a:defRPr/>
              </a:pPr>
              <a:t>15</a:t>
            </a:fld>
            <a:endParaRPr lang="en-US" altLang="en-US">
              <a:solidFill>
                <a:prstClr val="black"/>
              </a:solidFill>
            </a:endParaRPr>
          </a:p>
        </p:txBody>
      </p:sp>
    </p:spTree>
    <p:extLst>
      <p:ext uri="{BB962C8B-B14F-4D97-AF65-F5344CB8AC3E}">
        <p14:creationId xmlns:p14="http://schemas.microsoft.com/office/powerpoint/2010/main" val="1038300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E891ECCF-98A9-4C5D-AD7D-778C6909DB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E0D61973-9ABE-447C-AC76-ABFB3C5CFB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r>
              <a:rPr lang="en-GB" altLang="en-US">
                <a:ea typeface="ＭＳ Ｐゴシック" panose="020B0600070205080204" pitchFamily="34" charset="-128"/>
              </a:rPr>
              <a:t>Complete plastics recycling, new technologies and innovative integrative approach.  </a:t>
            </a:r>
          </a:p>
          <a:p>
            <a:pPr lvl="1"/>
            <a:endParaRPr lang="en-GB" altLang="en-US">
              <a:ea typeface="ＭＳ Ｐゴシック" panose="020B0600070205080204" pitchFamily="34" charset="-128"/>
            </a:endParaRPr>
          </a:p>
          <a:p>
            <a:pPr lvl="1"/>
            <a:r>
              <a:rPr lang="en-GB" altLang="en-US">
                <a:ea typeface="ＭＳ Ｐゴシック" panose="020B0600070205080204" pitchFamily="34" charset="-128"/>
              </a:rPr>
              <a:t>A global first, being piloted in Scotland. </a:t>
            </a:r>
          </a:p>
          <a:p>
            <a:pPr lvl="1"/>
            <a:endParaRPr lang="en-GB" altLang="en-US">
              <a:ea typeface="ＭＳ Ｐゴシック" panose="020B0600070205080204" pitchFamily="34" charset="-128"/>
            </a:endParaRPr>
          </a:p>
          <a:p>
            <a:pPr lvl="1"/>
            <a:r>
              <a:rPr lang="en-GB" altLang="en-US">
                <a:ea typeface="ＭＳ Ｐゴシック" panose="020B0600070205080204" pitchFamily="34" charset="-128"/>
              </a:rPr>
              <a:t>Over 90 per cent of all received plastics will be recycled to new value-added uses. </a:t>
            </a:r>
          </a:p>
          <a:p>
            <a:endParaRPr lang="en-GB" altLang="en-US">
              <a:ea typeface="ＭＳ Ｐゴシック" panose="020B0600070205080204" pitchFamily="34" charset="-128"/>
            </a:endParaRPr>
          </a:p>
        </p:txBody>
      </p:sp>
      <p:sp>
        <p:nvSpPr>
          <p:cNvPr id="50179" name="Slide Number Placeholder 3">
            <a:extLst>
              <a:ext uri="{FF2B5EF4-FFF2-40B4-BE49-F238E27FC236}">
                <a16:creationId xmlns:a16="http://schemas.microsoft.com/office/drawing/2014/main" id="{0676AE24-3E16-42E2-A607-3B89FBA1E4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C2B4103-CAA0-4FB1-B889-9D67FFF871CF}" type="slidenum">
              <a:rPr lang="en-US" altLang="en-US" smtClean="0"/>
              <a:pPr>
                <a:spcBef>
                  <a:spcPct val="0"/>
                </a:spcBef>
              </a:pPr>
              <a:t>16</a:t>
            </a:fld>
            <a:endParaRPr lang="en-US" altLang="en-US"/>
          </a:p>
        </p:txBody>
      </p:sp>
    </p:spTree>
    <p:extLst>
      <p:ext uri="{BB962C8B-B14F-4D97-AF65-F5344CB8AC3E}">
        <p14:creationId xmlns:p14="http://schemas.microsoft.com/office/powerpoint/2010/main" val="343974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21A2F742-67A0-4982-B8A7-5E55191666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3F00A381-9C66-41FC-814D-04F83BAEF5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ea typeface="ＭＳ Ｐゴシック" panose="020B0600070205080204" pitchFamily="34" charset="-128"/>
              </a:rPr>
              <a:t>Refer to ‘Core Lines’ Plastics narrative document for measures for consumers.</a:t>
            </a:r>
          </a:p>
          <a:p>
            <a:endParaRPr lang="en-GB" altLang="en-US">
              <a:ea typeface="ＭＳ Ｐゴシック" panose="020B0600070205080204" pitchFamily="34" charset="-128"/>
            </a:endParaRPr>
          </a:p>
        </p:txBody>
      </p:sp>
      <p:sp>
        <p:nvSpPr>
          <p:cNvPr id="33795" name="Slide Number Placeholder 3">
            <a:extLst>
              <a:ext uri="{FF2B5EF4-FFF2-40B4-BE49-F238E27FC236}">
                <a16:creationId xmlns:a16="http://schemas.microsoft.com/office/drawing/2014/main" id="{2BD827A2-FFA6-4BD1-95F9-61F83BD2E9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4F9181E-0842-4383-AC7B-B97174D5EE6B}" type="slidenum">
              <a:rPr lang="en-US" altLang="en-US" smtClean="0"/>
              <a:pPr>
                <a:spcBef>
                  <a:spcPct val="0"/>
                </a:spcBef>
              </a:pPr>
              <a:t>17</a:t>
            </a:fld>
            <a:endParaRPr lang="en-US" altLang="en-US"/>
          </a:p>
        </p:txBody>
      </p:sp>
    </p:spTree>
    <p:extLst>
      <p:ext uri="{BB962C8B-B14F-4D97-AF65-F5344CB8AC3E}">
        <p14:creationId xmlns:p14="http://schemas.microsoft.com/office/powerpoint/2010/main" val="1264994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866775" y="739775"/>
            <a:ext cx="4935538"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ea typeface="ＭＳ Ｐゴシック" panose="020B0600070205080204" pitchFamily="34" charset="-128"/>
              </a:rPr>
              <a:t>56% of food waste generated by retail and manufacturing sectors is avoidable </a:t>
            </a:r>
          </a:p>
          <a:p>
            <a:r>
              <a:rPr lang="en-GB" altLang="en-US">
                <a:ea typeface="ＭＳ Ｐゴシック" panose="020B0600070205080204" pitchFamily="34" charset="-128"/>
              </a:rPr>
              <a:t>75% of food waste generated by hospitality and food sector is avoidable </a:t>
            </a:r>
          </a:p>
          <a:p>
            <a:endParaRPr lang="en-GB" altLang="en-US">
              <a:ea typeface="ＭＳ Ｐゴシック" panose="020B0600070205080204" pitchFamily="34" charset="-128"/>
            </a:endParaRPr>
          </a:p>
          <a:p>
            <a:r>
              <a:rPr lang="en-GB" altLang="en-US">
                <a:ea typeface="ＭＳ Ｐゴシック" panose="020B0600070205080204" pitchFamily="34" charset="-128"/>
              </a:rPr>
              <a:t>Household (solid and liquid waste) – 600,000 tonnes (44%)</a:t>
            </a:r>
          </a:p>
          <a:p>
            <a:r>
              <a:rPr lang="en-GB" altLang="en-US">
                <a:ea typeface="ＭＳ Ｐゴシック" panose="020B0600070205080204" pitchFamily="34" charset="-128"/>
              </a:rPr>
              <a:t>Commercial and Industrial (solid waste only) – 740,000 tonnes (55%)</a:t>
            </a:r>
          </a:p>
          <a:p>
            <a:r>
              <a:rPr lang="en-GB" altLang="en-US">
                <a:ea typeface="ＭＳ Ｐゴシック" panose="020B0600070205080204" pitchFamily="34" charset="-128"/>
              </a:rPr>
              <a:t>Of which…</a:t>
            </a:r>
          </a:p>
          <a:p>
            <a:r>
              <a:rPr lang="en-GB" altLang="en-US">
                <a:ea typeface="ＭＳ Ｐゴシック" panose="020B0600070205080204" pitchFamily="34" charset="-128"/>
              </a:rPr>
              <a:t>Food and drink manufacturing – 510,000 tonnes (38%)</a:t>
            </a:r>
          </a:p>
          <a:p>
            <a:r>
              <a:rPr lang="en-GB" altLang="en-US">
                <a:ea typeface="ＭＳ Ｐゴシック" panose="020B0600070205080204" pitchFamily="34" charset="-128"/>
              </a:rPr>
              <a:t>Other – 235,000 tonnes (17%)</a:t>
            </a:r>
          </a:p>
          <a:p>
            <a:endParaRPr lang="en-GB" altLang="en-US">
              <a:ea typeface="ＭＳ Ｐゴシック" panose="020B0600070205080204" pitchFamily="34" charset="-128"/>
            </a:endParaRP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29650C5E-6E56-4439-933A-2A0EC8E9232B}" type="slidenum">
              <a:rPr lang="en-GB" altLang="en-US" smtClean="0">
                <a:solidFill>
                  <a:srgbClr val="000000"/>
                </a:solidFill>
              </a:rPr>
              <a:pPr/>
              <a:t>18</a:t>
            </a:fld>
            <a:endParaRPr lang="en-GB" altLang="en-US">
              <a:solidFill>
                <a:srgbClr val="000000"/>
              </a:solidFill>
            </a:endParaRPr>
          </a:p>
        </p:txBody>
      </p:sp>
    </p:spTree>
    <p:extLst>
      <p:ext uri="{BB962C8B-B14F-4D97-AF65-F5344CB8AC3E}">
        <p14:creationId xmlns:p14="http://schemas.microsoft.com/office/powerpoint/2010/main" val="22567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8363" y="741363"/>
            <a:ext cx="4938712" cy="3705225"/>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D48069-9220-4B66-A383-077AB6F77B58}" type="slidenum">
              <a:rPr lang="en-GB" smtClean="0"/>
              <a:t>19</a:t>
            </a:fld>
            <a:endParaRPr lang="en-GB" dirty="0"/>
          </a:p>
        </p:txBody>
      </p:sp>
    </p:spTree>
    <p:extLst>
      <p:ext uri="{BB962C8B-B14F-4D97-AF65-F5344CB8AC3E}">
        <p14:creationId xmlns:p14="http://schemas.microsoft.com/office/powerpoint/2010/main" val="1894280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id="{FB451214-B1B8-4BF2-8FA3-C19CA3B1AD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CCC43B1-D5C4-4A6B-8318-E41647F3EE74}"/>
              </a:ext>
            </a:extLst>
          </p:cNvPr>
          <p:cNvSpPr>
            <a:spLocks noGrp="1"/>
          </p:cNvSpPr>
          <p:nvPr>
            <p:ph type="body" idx="1"/>
          </p:nvPr>
        </p:nvSpPr>
        <p:spPr/>
        <p:txBody>
          <a:bodyPr/>
          <a:lstStyle/>
          <a:p>
            <a:pPr>
              <a:defRPr/>
            </a:pPr>
            <a:r>
              <a:rPr lang="en-GB" b="1" dirty="0"/>
              <a:t>Scotland is a leading nation on the circular economy – in which products and materials are kept in high-value use for as possible via closed loop systems, and goods and services are designed to ensure longevity. Single-use items are representative of our current, throwaway society.</a:t>
            </a:r>
          </a:p>
          <a:p>
            <a:pPr>
              <a:defRPr/>
            </a:pPr>
            <a:endParaRPr lang="en-GB" b="1" dirty="0"/>
          </a:p>
          <a:p>
            <a:pPr>
              <a:defRPr/>
            </a:pPr>
            <a:r>
              <a:rPr lang="en-GB" b="1" dirty="0"/>
              <a:t>Our national circular economy strategy – Making Things Last </a:t>
            </a:r>
            <a:endParaRPr lang="en-GB" dirty="0"/>
          </a:p>
          <a:p>
            <a:pPr>
              <a:defRPr/>
            </a:pPr>
            <a:r>
              <a:rPr lang="en-GB" i="1" dirty="0"/>
              <a:t>The Scottish Government has placed the circular economy at the core</a:t>
            </a:r>
            <a:r>
              <a:rPr lang="en-GB" dirty="0"/>
              <a:t> of Scotland’s Economic Strategy and Manufacturing Action Plan, and its </a:t>
            </a:r>
            <a:r>
              <a:rPr lang="en-GB" u="sng" dirty="0">
                <a:hlinkClick r:id="rId3"/>
              </a:rPr>
              <a:t>Making Things Last</a:t>
            </a:r>
            <a:r>
              <a:rPr lang="en-GB" dirty="0"/>
              <a:t> strategy highlights priority areas with the greatest opportunity to deliver economic, environmental and social benefits. This at a time when many countries are only just beginning to think about the circular economy, or are not working towards it yet at all.</a:t>
            </a:r>
          </a:p>
          <a:p>
            <a:pPr>
              <a:defRPr/>
            </a:pPr>
            <a:endParaRPr lang="en-GB" dirty="0"/>
          </a:p>
          <a:p>
            <a:pPr>
              <a:defRPr/>
            </a:pPr>
            <a:r>
              <a:rPr lang="en-GB" dirty="0"/>
              <a:t>Our progressive policy approach is matched by major investment to 'make things happen'.</a:t>
            </a:r>
          </a:p>
          <a:p>
            <a:pPr lvl="1">
              <a:defRPr/>
            </a:pPr>
            <a:r>
              <a:rPr lang="en-GB" dirty="0"/>
              <a:t>Evidence suggests that adopting the circular economy could be worth up to £1.5bn to Scotland’s economy and save around 11 million tonnes of greenhouse gases per year by 2050.  </a:t>
            </a:r>
          </a:p>
          <a:p>
            <a:pPr>
              <a:defRPr/>
            </a:pPr>
            <a:r>
              <a:rPr lang="en-GB" dirty="0"/>
              <a:t> </a:t>
            </a:r>
          </a:p>
          <a:p>
            <a:pPr>
              <a:defRPr/>
            </a:pPr>
            <a:endParaRPr lang="en-US" dirty="0"/>
          </a:p>
        </p:txBody>
      </p:sp>
      <p:sp>
        <p:nvSpPr>
          <p:cNvPr id="4" name="Slide Number Placeholder 3">
            <a:extLst>
              <a:ext uri="{FF2B5EF4-FFF2-40B4-BE49-F238E27FC236}">
                <a16:creationId xmlns:a16="http://schemas.microsoft.com/office/drawing/2014/main" id="{589DA25F-8833-4552-844F-5F6985B9D71D}"/>
              </a:ext>
            </a:extLst>
          </p:cNvPr>
          <p:cNvSpPr>
            <a:spLocks noGrp="1"/>
          </p:cNvSpPr>
          <p:nvPr>
            <p:ph type="sldNum" sz="quarter" idx="5"/>
          </p:nvPr>
        </p:nvSpPr>
        <p:spPr/>
        <p:txBody>
          <a:bodyPr/>
          <a:lstStyle/>
          <a:p>
            <a:pPr>
              <a:defRPr/>
            </a:pPr>
            <a:fld id="{6A92A04F-32EE-45E5-8F73-FAF2876043A7}" type="slidenum">
              <a:rPr lang="en-US" altLang="en-US" smtClean="0"/>
              <a:pPr>
                <a:defRPr/>
              </a:pPr>
              <a:t>2</a:t>
            </a:fld>
            <a:endParaRPr lang="en-US" altLang="en-US"/>
          </a:p>
        </p:txBody>
      </p:sp>
    </p:spTree>
    <p:extLst>
      <p:ext uri="{BB962C8B-B14F-4D97-AF65-F5344CB8AC3E}">
        <p14:creationId xmlns:p14="http://schemas.microsoft.com/office/powerpoint/2010/main" val="2876946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6775" y="739775"/>
            <a:ext cx="4935538" cy="37036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DEA0E9-2D57-4E1E-AB62-1AC586E360EF}" type="slidenum">
              <a:rPr lang="en-GB" smtClean="0"/>
              <a:t>21</a:t>
            </a:fld>
            <a:endParaRPr lang="en-GB"/>
          </a:p>
        </p:txBody>
      </p:sp>
    </p:spTree>
    <p:extLst>
      <p:ext uri="{BB962C8B-B14F-4D97-AF65-F5344CB8AC3E}">
        <p14:creationId xmlns:p14="http://schemas.microsoft.com/office/powerpoint/2010/main" val="3310103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8363" y="741363"/>
            <a:ext cx="4938712" cy="3705225"/>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D48069-9220-4B66-A383-077AB6F77B58}" type="slidenum">
              <a:rPr lang="en-GB" smtClean="0"/>
              <a:t>22</a:t>
            </a:fld>
            <a:endParaRPr lang="en-GB" dirty="0"/>
          </a:p>
        </p:txBody>
      </p:sp>
    </p:spTree>
    <p:extLst>
      <p:ext uri="{BB962C8B-B14F-4D97-AF65-F5344CB8AC3E}">
        <p14:creationId xmlns:p14="http://schemas.microsoft.com/office/powerpoint/2010/main" val="3576491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Zero Waste Scotland exists to create a society where resources are valued and nothing is wasted. Our goal is to help Scotland realise the economic, environmental and social benefits of making best use of the world’s limited natural resources. </a:t>
            </a:r>
          </a:p>
          <a:p>
            <a:endParaRPr lang="en-GB" altLang="en-US" dirty="0"/>
          </a:p>
          <a:p>
            <a:r>
              <a:rPr lang="en-GB" altLang="en-US" dirty="0"/>
              <a:t>Intro to ZWS slide – who we are and what we do. </a:t>
            </a:r>
          </a:p>
          <a:p>
            <a:endParaRPr lang="en-GB" altLang="en-US" dirty="0"/>
          </a:p>
          <a:p>
            <a:r>
              <a:rPr lang="en-GB" altLang="en-US" dirty="0"/>
              <a:t>We are Scotland’s circular economy expert organisation. </a:t>
            </a:r>
          </a:p>
          <a:p>
            <a:endParaRPr lang="en-GB" altLang="en-US" dirty="0"/>
          </a:p>
          <a:p>
            <a:r>
              <a:rPr lang="en-GB" altLang="en-US" dirty="0"/>
              <a:t> We exist to create a society where resources are valued and nothing is wasted. </a:t>
            </a:r>
          </a:p>
          <a:p>
            <a:endParaRPr lang="en-GB" altLang="en-US" dirty="0"/>
          </a:p>
          <a:p>
            <a:r>
              <a:rPr lang="en-GB" altLang="en-US" dirty="0"/>
              <a:t>Our goal is to help Scotland realise the economic, environmental and social benefits of making best use of the world’s limited natural resources.</a:t>
            </a:r>
          </a:p>
          <a:p>
            <a:endParaRPr lang="en-GB" altLang="en-US" dirty="0"/>
          </a:p>
          <a:p>
            <a:r>
              <a:rPr lang="en-GB" altLang="en-US" dirty="0"/>
              <a:t>We’re funded to support delivery of the Scottish Government’s circular economy strategy, Making Things Last. We receive additional funding to support the EU’s 2020 growth strategy.</a:t>
            </a:r>
          </a:p>
          <a:p>
            <a:endParaRPr lang="en-GB" altLang="en-US" dirty="0"/>
          </a:p>
          <a:p>
            <a:r>
              <a:rPr lang="en-GB" altLang="en-US" dirty="0"/>
              <a:t>What is our role in relation to plastics?</a:t>
            </a:r>
          </a:p>
          <a:p>
            <a:r>
              <a:rPr lang="en-GB" altLang="en-US" dirty="0"/>
              <a:t>The campaigns to ban or reduce single-use plastics tie closely in to our work around waste prevention, litter prevention and recycling, and specifically to our work on DRS. Our European-funded Circular Economy Investment Fund and business services is also supporting the development of new business models, which might design out waste, and is investing in new technologies to collect and reprocess plastics</a:t>
            </a:r>
          </a:p>
          <a:p>
            <a:endParaRPr lang="en-GB" altLang="en-US" dirty="0"/>
          </a:p>
          <a:p>
            <a:r>
              <a:rPr lang="en-GB" altLang="en-US" dirty="0"/>
              <a:t>Zero Waste Scotland is a founding member of the New Plastics Economy, an initiative led by the Ellen MacArthur Foundation aiming to accelerate a circular economy for plastics. We are also in discussion with WRAP about their Plastics Commitment, which is due to be launched in spring 2018. </a:t>
            </a:r>
          </a:p>
          <a:p>
            <a:endParaRPr lang="en-GB" altLang="en-US" dirty="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20851CB-71ED-41B1-B9E8-B39A53AC1B4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135819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4706EE68-20A8-46D9-962C-CD597943B1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4FF9C627-E51A-42E3-A8BB-1346B99A04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b="1" dirty="0">
                <a:ea typeface="ＭＳ Ｐゴシック" panose="020B0600070205080204" pitchFamily="34" charset="-128"/>
              </a:rPr>
              <a:t>Optional – audience are procurers so would be interested in this – but as our current mentoring offering is narrowed to focus on change leader projects only might be best to leave this out for now and see if anyone gets in contact post conference that wants to work on a specific project that has potentially good CE outcomes.</a:t>
            </a:r>
          </a:p>
          <a:p>
            <a:endParaRPr lang="en-GB" altLang="en-US" dirty="0">
              <a:ea typeface="ＭＳ Ｐゴシック" panose="020B0600070205080204" pitchFamily="34" charset="-128"/>
            </a:endParaRPr>
          </a:p>
          <a:p>
            <a:endParaRPr lang="en-GB" altLang="en-US" dirty="0">
              <a:ea typeface="ＭＳ Ｐゴシック" panose="020B0600070205080204" pitchFamily="34" charset="-128"/>
            </a:endParaRPr>
          </a:p>
          <a:p>
            <a:r>
              <a:rPr lang="en-GB" altLang="en-US" dirty="0">
                <a:ea typeface="ＭＳ Ｐゴシック" panose="020B0600070205080204" pitchFamily="34" charset="-128"/>
              </a:rPr>
              <a:t>We provide mentoring support to public sector procurement professionals, helping them to identify and capitalise on circular procurement opportunities such as leasing, repair and re-use, remanufacture within relevant procurements. The programme is underpinned by previous research that identified priority areas of focus (e.g. textiles, electronics, furniture, catering, construction, medical devices) and the creation of a commodity guidance document “Procuring for Reuse, Repair &amp; Remanufacture”, containing suggested clause wording and considerations to implement at each stage of the procurement process. To date procurements supported have a total value of £1.2 billion. Those with the greatest potential to embed circular economy outcomes are being followed up at regular intervals to capture outcomes.</a:t>
            </a:r>
          </a:p>
          <a:p>
            <a:endParaRPr lang="en-GB" altLang="en-US" dirty="0">
              <a:ea typeface="ＭＳ Ｐゴシック" panose="020B0600070205080204" pitchFamily="34" charset="-128"/>
            </a:endParaRPr>
          </a:p>
          <a:p>
            <a:r>
              <a:rPr lang="en-GB" altLang="en-US" dirty="0">
                <a:ea typeface="ＭＳ Ｐゴシック" panose="020B0600070205080204" pitchFamily="34" charset="-128"/>
              </a:rPr>
              <a:t>Recently joined SPP Next, the European Union platform for sustainable procurement policy. This will keep Zero Waste Scotland at the forefront of good practice across Europe and also allow us to showcase the best examples from Scotland with European partners. </a:t>
            </a:r>
          </a:p>
          <a:p>
            <a:endParaRPr lang="en-GB" altLang="en-US" dirty="0">
              <a:ea typeface="ＭＳ Ｐゴシック" panose="020B0600070205080204" pitchFamily="34" charset="-128"/>
            </a:endParaRPr>
          </a:p>
          <a:p>
            <a:endParaRPr lang="en-GB" altLang="en-US" dirty="0">
              <a:ea typeface="ＭＳ Ｐゴシック" panose="020B0600070205080204" pitchFamily="34" charset="-128"/>
            </a:endParaRPr>
          </a:p>
        </p:txBody>
      </p:sp>
      <p:sp>
        <p:nvSpPr>
          <p:cNvPr id="15363" name="Slide Number Placeholder 3">
            <a:extLst>
              <a:ext uri="{FF2B5EF4-FFF2-40B4-BE49-F238E27FC236}">
                <a16:creationId xmlns:a16="http://schemas.microsoft.com/office/drawing/2014/main" id="{F26C957C-0A97-43CE-B104-630AC63D31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34241E4-18EA-49A4-8594-4FEDC4024AD1}" type="slidenum">
              <a:rPr lang="en-US" altLang="en-US" smtClean="0"/>
              <a:pPr>
                <a:spcBef>
                  <a:spcPct val="0"/>
                </a:spcBef>
              </a:pPr>
              <a:t>4</a:t>
            </a:fld>
            <a:endParaRPr lang="en-US" altLang="en-US"/>
          </a:p>
        </p:txBody>
      </p:sp>
    </p:spTree>
    <p:extLst>
      <p:ext uri="{BB962C8B-B14F-4D97-AF65-F5344CB8AC3E}">
        <p14:creationId xmlns:p14="http://schemas.microsoft.com/office/powerpoint/2010/main" val="1240294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6954A4C8-D9D6-4536-AA9C-11883ADC11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A7B8406F-F52C-41DA-93BF-EB9B58AB9A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8CBEEB7C-25EA-4A3B-8205-D49D6D67CF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CD8ACDD-A9EE-48EF-BCF0-1E7AC3FFCAEF}" type="slidenum">
              <a:rPr lang="en-US" altLang="en-US" smtClean="0"/>
              <a:pPr>
                <a:spcBef>
                  <a:spcPct val="0"/>
                </a:spcBef>
              </a:pPr>
              <a:t>5</a:t>
            </a:fld>
            <a:endParaRPr lang="en-US" altLang="en-US"/>
          </a:p>
        </p:txBody>
      </p:sp>
    </p:spTree>
    <p:extLst>
      <p:ext uri="{BB962C8B-B14F-4D97-AF65-F5344CB8AC3E}">
        <p14:creationId xmlns:p14="http://schemas.microsoft.com/office/powerpoint/2010/main" val="2723014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EA69FB1F-4E54-4DEC-8CDF-82562D4829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90B1DCC8-C234-4482-9C99-2D340DE31A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ea typeface="ＭＳ Ｐゴシック" panose="020B0600070205080204" pitchFamily="34" charset="-128"/>
              </a:rPr>
              <a:t>Zero Waste Scotland body text slide. </a:t>
            </a:r>
            <a:endParaRPr lang="en-US" altLang="en-US">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D20B11AF-C284-4CFA-BC78-E3AA953AD5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29D8535-73B0-442E-9676-12841231873C}" type="slidenum">
              <a:rPr lang="en-US" altLang="en-US" smtClean="0"/>
              <a:pPr>
                <a:spcBef>
                  <a:spcPct val="0"/>
                </a:spcBef>
              </a:pPr>
              <a:t>6</a:t>
            </a:fld>
            <a:endParaRPr lang="en-US" altLang="en-US"/>
          </a:p>
        </p:txBody>
      </p:sp>
    </p:spTree>
    <p:extLst>
      <p:ext uri="{BB962C8B-B14F-4D97-AF65-F5344CB8AC3E}">
        <p14:creationId xmlns:p14="http://schemas.microsoft.com/office/powerpoint/2010/main" val="2933696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8F6B2C42-2756-4FAA-99DF-D073E49E38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40FB4E5C-FFD6-40A2-894C-51DD6A0B1B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ea typeface="ＭＳ Ｐゴシック" panose="020B0600070205080204" pitchFamily="34" charset="-128"/>
              </a:rPr>
              <a:t>Zero Waste Scotland body text slide. </a:t>
            </a:r>
            <a:endParaRPr lang="en-US" altLang="en-US">
              <a:ea typeface="ＭＳ Ｐゴシック" panose="020B0600070205080204" pitchFamily="34" charset="-128"/>
            </a:endParaRPr>
          </a:p>
        </p:txBody>
      </p:sp>
      <p:sp>
        <p:nvSpPr>
          <p:cNvPr id="23555" name="Slide Number Placeholder 3">
            <a:extLst>
              <a:ext uri="{FF2B5EF4-FFF2-40B4-BE49-F238E27FC236}">
                <a16:creationId xmlns:a16="http://schemas.microsoft.com/office/drawing/2014/main" id="{1B70C820-CD6B-4727-93C1-DC751C0ECA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19D3B81-2A96-4261-9531-9EBA6CB296ED}" type="slidenum">
              <a:rPr lang="en-US" altLang="en-US" smtClean="0"/>
              <a:pPr>
                <a:spcBef>
                  <a:spcPct val="0"/>
                </a:spcBef>
              </a:pPr>
              <a:t>7</a:t>
            </a:fld>
            <a:endParaRPr lang="en-US" altLang="en-US"/>
          </a:p>
        </p:txBody>
      </p:sp>
    </p:spTree>
    <p:extLst>
      <p:ext uri="{BB962C8B-B14F-4D97-AF65-F5344CB8AC3E}">
        <p14:creationId xmlns:p14="http://schemas.microsoft.com/office/powerpoint/2010/main" val="1655936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66ED103A-EBEE-4385-9BFD-E1E4F4D3C0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DD2E4C2A-146D-41DF-A4DA-DB97F9E41F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ea typeface="ＭＳ Ｐゴシック" panose="020B0600070205080204" pitchFamily="34" charset="-128"/>
              </a:rPr>
              <a:t>We do not necessarily support full ban on single-use plastics. We recognise that in many circumstances, single-use plastics fulfil an essential function, such as extending the shelf life of food waste.  Instead we are working with key stakeholders, primarily manufactures and retailers, but also consumers, to minimise the use of single-use plastics across the board, and increase the range of alternatives, including recyclable or re-usable options. We will support the Scottish Government in having these conversations and informing the work of the Expert Panel so that we take the most appropriate action to tackle the impact single-use items has on our environment. </a:t>
            </a:r>
          </a:p>
          <a:p>
            <a:endParaRPr lang="en-GB" altLang="en-US">
              <a:ea typeface="ＭＳ Ｐゴシック" panose="020B0600070205080204" pitchFamily="34" charset="-128"/>
            </a:endParaRPr>
          </a:p>
          <a:p>
            <a:endParaRPr lang="en-GB" altLang="en-US">
              <a:ea typeface="ＭＳ Ｐゴシック" panose="020B0600070205080204" pitchFamily="34" charset="-128"/>
            </a:endParaRPr>
          </a:p>
        </p:txBody>
      </p:sp>
      <p:sp>
        <p:nvSpPr>
          <p:cNvPr id="25603" name="Slide Number Placeholder 3">
            <a:extLst>
              <a:ext uri="{FF2B5EF4-FFF2-40B4-BE49-F238E27FC236}">
                <a16:creationId xmlns:a16="http://schemas.microsoft.com/office/drawing/2014/main" id="{0D872731-0779-4622-B59C-C33DDA6DFB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2F1EBAF-765A-4070-8398-A06308681D85}" type="slidenum">
              <a:rPr lang="en-US" altLang="en-US" smtClean="0"/>
              <a:pPr>
                <a:spcBef>
                  <a:spcPct val="0"/>
                </a:spcBef>
              </a:pPr>
              <a:t>8</a:t>
            </a:fld>
            <a:endParaRPr lang="en-US" altLang="en-US"/>
          </a:p>
        </p:txBody>
      </p:sp>
    </p:spTree>
    <p:extLst>
      <p:ext uri="{BB962C8B-B14F-4D97-AF65-F5344CB8AC3E}">
        <p14:creationId xmlns:p14="http://schemas.microsoft.com/office/powerpoint/2010/main" val="3618789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3B58FF37-03D6-4D5A-9CDC-59C945AF84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AB1030B3-A4D1-4467-A403-4C32281C5A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ea typeface="ＭＳ Ｐゴシック" panose="020B0600070205080204" pitchFamily="34" charset="-128"/>
              </a:rPr>
              <a:t>In the Programme for Government 2017, the government announced the intention for form an Expert Panel on Environmental Charges and Other Measures. This panel will give advice to the government on taking action for a range of materials, ranging from tyres to as well as how we take action on reducing the number of single-use items we waste in Scotland. </a:t>
            </a:r>
          </a:p>
          <a:p>
            <a:r>
              <a:rPr lang="en-GB" altLang="en-US" dirty="0">
                <a:ea typeface="ＭＳ Ｐゴシック" panose="020B0600070205080204" pitchFamily="34" charset="-128"/>
              </a:rPr>
              <a:t>A debate on ‘Stemming the Plastic Tide: Action to Tackle the Impact of Single-use Plastics on Land and in our Seas’ was held in Parliament on 7th February 2018. This demonstrated cross-party support for action on reducing the impact of plastics on our environment. </a:t>
            </a:r>
          </a:p>
          <a:p>
            <a:r>
              <a:rPr lang="en-GB" altLang="en-US" dirty="0">
                <a:ea typeface="ＭＳ Ｐゴシック" panose="020B0600070205080204" pitchFamily="34" charset="-128"/>
              </a:rPr>
              <a:t>In 2018, the Scottish Government announced the ban on the sale of plastics microbeads, which are commonly found in cosmetic products. </a:t>
            </a:r>
          </a:p>
          <a:p>
            <a:r>
              <a:rPr lang="en-GB" altLang="en-US" dirty="0">
                <a:ea typeface="ＭＳ Ｐゴシック" panose="020B0600070205080204" pitchFamily="34" charset="-128"/>
              </a:rPr>
              <a:t>The Scottish Government has recently announced its intention to ban single-use plastic stemmed cotton buds, and also to match the EU commitment to remove non-recyclable plastic packaging from the market by 2030. </a:t>
            </a:r>
          </a:p>
          <a:p>
            <a:r>
              <a:rPr lang="en-GB" altLang="en-US" dirty="0">
                <a:ea typeface="ＭＳ Ｐゴシック" panose="020B0600070205080204" pitchFamily="34" charset="-128"/>
              </a:rPr>
              <a:t>The EU launched its plastics strategy, which contains the commitment that all plastic packaging on the market should be 100% recyclable, by 2030.</a:t>
            </a:r>
            <a:endParaRPr lang="en-GB" altLang="en-US" u="sng" dirty="0">
              <a:ea typeface="ＭＳ Ｐゴシック" panose="020B0600070205080204" pitchFamily="34" charset="-128"/>
            </a:endParaRPr>
          </a:p>
          <a:p>
            <a:r>
              <a:rPr lang="en-GB" altLang="en-US" dirty="0">
                <a:ea typeface="ＭＳ Ｐゴシック" panose="020B0600070205080204" pitchFamily="34" charset="-128"/>
              </a:rPr>
              <a:t>The UK Government pledged to eradicate all ‘avoidable’ plastic waste by 2042, urging supermarkets to introduce plastic-free aisles, and seeking evidence for a possible charge on single-use plastic containers such as takeaway boxes. </a:t>
            </a:r>
          </a:p>
          <a:p>
            <a:endParaRPr lang="en-GB"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F35F05A4-C0E0-4797-A0C0-E2FB4A18E286}"/>
              </a:ext>
            </a:extLst>
          </p:cNvPr>
          <p:cNvSpPr>
            <a:spLocks noGrp="1"/>
          </p:cNvSpPr>
          <p:nvPr>
            <p:ph type="sldNum" sz="quarter" idx="5"/>
          </p:nvPr>
        </p:nvSpPr>
        <p:spPr/>
        <p:txBody>
          <a:bodyPr/>
          <a:lstStyle/>
          <a:p>
            <a:pPr>
              <a:defRPr/>
            </a:pPr>
            <a:fld id="{A2DE50C0-AC83-4359-8BE7-41DD61D2EF0E}" type="slidenum">
              <a:rPr lang="en-US" altLang="en-US" smtClean="0"/>
              <a:pPr>
                <a:defRPr/>
              </a:pPr>
              <a:t>9</a:t>
            </a:fld>
            <a:endParaRPr lang="en-US" altLang="en-US"/>
          </a:p>
        </p:txBody>
      </p:sp>
    </p:spTree>
    <p:extLst>
      <p:ext uri="{BB962C8B-B14F-4D97-AF65-F5344CB8AC3E}">
        <p14:creationId xmlns:p14="http://schemas.microsoft.com/office/powerpoint/2010/main" val="38109195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E874244-B133-41EF-8F18-684FC03303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500184" y="2638994"/>
            <a:ext cx="7948395" cy="798475"/>
          </a:xfrm>
          <a:prstGeom prst="rect">
            <a:avLst/>
          </a:prstGeom>
        </p:spPr>
        <p:txBody>
          <a:bodyPr/>
          <a:lstStyle>
            <a:lvl1pPr algn="l">
              <a:defRPr sz="4400" baseline="0">
                <a:solidFill>
                  <a:schemeClr val="bg1"/>
                </a:solidFill>
              </a:defRPr>
            </a:lvl1pPr>
          </a:lstStyle>
          <a:p>
            <a:r>
              <a:rPr lang="en-GB" dirty="0"/>
              <a:t>Click to edit Master title style</a:t>
            </a:r>
            <a:endParaRPr lang="en-US" dirty="0"/>
          </a:p>
        </p:txBody>
      </p:sp>
      <p:sp>
        <p:nvSpPr>
          <p:cNvPr id="9" name="Subtitle 2"/>
          <p:cNvSpPr>
            <a:spLocks noGrp="1"/>
          </p:cNvSpPr>
          <p:nvPr>
            <p:ph type="subTitle" idx="1"/>
          </p:nvPr>
        </p:nvSpPr>
        <p:spPr>
          <a:xfrm>
            <a:off x="500185" y="3437469"/>
            <a:ext cx="6400800" cy="734646"/>
          </a:xfrm>
          <a:prstGeom prst="rect">
            <a:avLst/>
          </a:prstGeom>
        </p:spPr>
        <p:txBody>
          <a:bodyPr/>
          <a:lstStyle>
            <a:lvl1pPr marL="0" indent="0" algn="l">
              <a:buNone/>
              <a:defRPr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3225999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361D993-D1B6-4BB9-91D4-963F3317A330}" type="datetimeFigureOut">
              <a:rPr lang="en-GB" smtClean="0">
                <a:solidFill>
                  <a:prstClr val="black">
                    <a:tint val="75000"/>
                  </a:prstClr>
                </a:solidFill>
              </a:rPr>
              <a:pPr/>
              <a:t>02/08/2018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B0E6A21-1814-4FFA-BAF8-BF97A50CA8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12380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361D993-D1B6-4BB9-91D4-963F3317A330}" type="datetimeFigureOut">
              <a:rPr lang="en-GB" smtClean="0">
                <a:solidFill>
                  <a:prstClr val="black">
                    <a:tint val="75000"/>
                  </a:prstClr>
                </a:solidFill>
              </a:rPr>
              <a:pPr/>
              <a:t>02/08/2018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B0E6A21-1814-4FFA-BAF8-BF97A50CA8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75779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61D993-D1B6-4BB9-91D4-963F3317A330}" type="datetimeFigureOut">
              <a:rPr lang="en-GB" smtClean="0">
                <a:solidFill>
                  <a:prstClr val="black">
                    <a:tint val="75000"/>
                  </a:prstClr>
                </a:solidFill>
              </a:rPr>
              <a:pPr/>
              <a:t>02/08/2018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B0E6A21-1814-4FFA-BAF8-BF97A50CA8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97694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361D993-D1B6-4BB9-91D4-963F3317A330}" type="datetimeFigureOut">
              <a:rPr lang="en-GB" smtClean="0">
                <a:solidFill>
                  <a:prstClr val="black">
                    <a:tint val="75000"/>
                  </a:prstClr>
                </a:solidFill>
              </a:rPr>
              <a:pPr/>
              <a:t>02/08/2018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B0E6A21-1814-4FFA-BAF8-BF97A50CA8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31228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361D993-D1B6-4BB9-91D4-963F3317A330}" type="datetimeFigureOut">
              <a:rPr lang="en-GB" smtClean="0">
                <a:solidFill>
                  <a:prstClr val="black">
                    <a:tint val="75000"/>
                  </a:prstClr>
                </a:solidFill>
              </a:rPr>
              <a:pPr/>
              <a:t>02/08/2018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B0E6A21-1814-4FFA-BAF8-BF97A50CA8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01985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361D993-D1B6-4BB9-91D4-963F3317A330}" type="datetimeFigureOut">
              <a:rPr lang="en-GB" smtClean="0">
                <a:solidFill>
                  <a:prstClr val="black">
                    <a:tint val="75000"/>
                  </a:prstClr>
                </a:solidFill>
              </a:rPr>
              <a:pPr/>
              <a:t>02/08/2018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B0E6A21-1814-4FFA-BAF8-BF97A50CA8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84511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361D993-D1B6-4BB9-91D4-963F3317A330}" type="datetimeFigureOut">
              <a:rPr lang="en-GB" smtClean="0">
                <a:solidFill>
                  <a:prstClr val="black">
                    <a:tint val="75000"/>
                  </a:prstClr>
                </a:solidFill>
              </a:rPr>
              <a:pPr/>
              <a:t>02/08/2018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B0E6A21-1814-4FFA-BAF8-BF97A50CA8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44240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500184" y="2638994"/>
            <a:ext cx="7948395" cy="798475"/>
          </a:xfrm>
          <a:prstGeom prst="rect">
            <a:avLst/>
          </a:prstGeom>
        </p:spPr>
        <p:txBody>
          <a:bodyPr/>
          <a:lstStyle>
            <a:lvl1pPr algn="l">
              <a:defRPr sz="4400" baseline="0">
                <a:solidFill>
                  <a:schemeClr val="bg1"/>
                </a:solidFill>
              </a:defRPr>
            </a:lvl1pPr>
          </a:lstStyle>
          <a:p>
            <a:r>
              <a:rPr lang="en-GB" dirty="0"/>
              <a:t>Click to edit Master title style</a:t>
            </a:r>
            <a:endParaRPr lang="en-US" dirty="0"/>
          </a:p>
        </p:txBody>
      </p:sp>
      <p:sp>
        <p:nvSpPr>
          <p:cNvPr id="9" name="Subtitle 2"/>
          <p:cNvSpPr>
            <a:spLocks noGrp="1"/>
          </p:cNvSpPr>
          <p:nvPr>
            <p:ph type="subTitle" idx="1"/>
          </p:nvPr>
        </p:nvSpPr>
        <p:spPr>
          <a:xfrm>
            <a:off x="500185" y="3437469"/>
            <a:ext cx="6400800" cy="734646"/>
          </a:xfrm>
          <a:prstGeom prst="rect">
            <a:avLst/>
          </a:prstGeom>
        </p:spPr>
        <p:txBody>
          <a:bodyPr/>
          <a:lstStyle>
            <a:lvl1pPr marL="0" indent="0" algn="l">
              <a:buNone/>
              <a:defRPr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2260251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4390" y="1798638"/>
            <a:ext cx="8229600" cy="530225"/>
          </a:xfrm>
        </p:spPr>
        <p:txBody>
          <a:bodyPr/>
          <a:lstStyle>
            <a:lvl1pPr>
              <a:defRPr sz="3600"/>
            </a:lvl1pPr>
          </a:lstStyle>
          <a:p>
            <a:r>
              <a:rPr lang="en-GB" dirty="0"/>
              <a:t>Click to edit Master title style</a:t>
            </a:r>
            <a:endParaRPr lang="en-US" dirty="0"/>
          </a:p>
        </p:txBody>
      </p:sp>
      <p:sp>
        <p:nvSpPr>
          <p:cNvPr id="3" name="Content Placeholder 2"/>
          <p:cNvSpPr>
            <a:spLocks noGrp="1"/>
          </p:cNvSpPr>
          <p:nvPr>
            <p:ph idx="1"/>
          </p:nvPr>
        </p:nvSpPr>
        <p:spPr>
          <a:xfrm>
            <a:off x="294390" y="2706688"/>
            <a:ext cx="8229600" cy="23272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98491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ivider Layout_intro">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375795" y="1810742"/>
            <a:ext cx="8229600" cy="528875"/>
          </a:xfrm>
          <a:prstGeom prst="rect">
            <a:avLst/>
          </a:prstGeom>
        </p:spPr>
        <p:txBody>
          <a:bodyPr rtlCol="0">
            <a:noAutofit/>
          </a:bodyPr>
          <a:lstStyle>
            <a:lvl1pPr>
              <a:defRPr sz="3600"/>
            </a:lvl1pPr>
          </a:lstStyle>
          <a:p>
            <a:r>
              <a:rPr lang="en-GB" dirty="0"/>
              <a:t>Click to edit Master title style</a:t>
            </a:r>
            <a:endParaRPr lang="en-US" dirty="0"/>
          </a:p>
        </p:txBody>
      </p:sp>
      <p:sp>
        <p:nvSpPr>
          <p:cNvPr id="5" name="Text Placeholder 4"/>
          <p:cNvSpPr>
            <a:spLocks noGrp="1"/>
          </p:cNvSpPr>
          <p:nvPr>
            <p:ph idx="1"/>
          </p:nvPr>
        </p:nvSpPr>
        <p:spPr>
          <a:xfrm>
            <a:off x="375795" y="2663992"/>
            <a:ext cx="8229600" cy="2466449"/>
          </a:xfrm>
          <a:prstGeom prst="rect">
            <a:avLst/>
          </a:prstGeom>
        </p:spPr>
        <p:txBody>
          <a:bodyPr rtlCol="0">
            <a:norm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endParaRPr lang="en-US" noProof="0" dirty="0"/>
          </a:p>
        </p:txBody>
      </p:sp>
    </p:spTree>
    <p:extLst>
      <p:ext uri="{BB962C8B-B14F-4D97-AF65-F5344CB8AC3E}">
        <p14:creationId xmlns:p14="http://schemas.microsoft.com/office/powerpoint/2010/main" val="825162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4390" y="1798638"/>
            <a:ext cx="8229600" cy="530225"/>
          </a:xfrm>
        </p:spPr>
        <p:txBody>
          <a:bodyPr/>
          <a:lstStyle>
            <a:lvl1pPr>
              <a:defRPr sz="3600"/>
            </a:lvl1pPr>
          </a:lstStyle>
          <a:p>
            <a:r>
              <a:rPr lang="en-GB" dirty="0"/>
              <a:t>Click to edit Master title style</a:t>
            </a:r>
            <a:endParaRPr lang="en-US" dirty="0"/>
          </a:p>
        </p:txBody>
      </p:sp>
      <p:sp>
        <p:nvSpPr>
          <p:cNvPr id="3" name="Content Placeholder 2"/>
          <p:cNvSpPr>
            <a:spLocks noGrp="1"/>
          </p:cNvSpPr>
          <p:nvPr>
            <p:ph idx="1"/>
          </p:nvPr>
        </p:nvSpPr>
        <p:spPr>
          <a:xfrm>
            <a:off x="294390" y="2706688"/>
            <a:ext cx="8229600" cy="23272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567580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299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Divider Layout_intro">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375795" y="1810742"/>
            <a:ext cx="8229600" cy="528875"/>
          </a:xfrm>
          <a:prstGeom prst="rect">
            <a:avLst/>
          </a:prstGeom>
        </p:spPr>
        <p:txBody>
          <a:bodyPr rtlCol="0">
            <a:noAutofit/>
          </a:bodyPr>
          <a:lstStyle>
            <a:lvl1pPr>
              <a:defRPr sz="3600"/>
            </a:lvl1pPr>
          </a:lstStyle>
          <a:p>
            <a:r>
              <a:rPr lang="en-GB" dirty="0"/>
              <a:t>Click to edit Master title style</a:t>
            </a:r>
            <a:endParaRPr lang="en-US" dirty="0"/>
          </a:p>
        </p:txBody>
      </p:sp>
      <p:sp>
        <p:nvSpPr>
          <p:cNvPr id="5" name="Text Placeholder 4"/>
          <p:cNvSpPr>
            <a:spLocks noGrp="1"/>
          </p:cNvSpPr>
          <p:nvPr>
            <p:ph idx="1"/>
          </p:nvPr>
        </p:nvSpPr>
        <p:spPr>
          <a:xfrm>
            <a:off x="375795" y="2663992"/>
            <a:ext cx="8229600" cy="2466449"/>
          </a:xfrm>
          <a:prstGeom prst="rect">
            <a:avLst/>
          </a:prstGeom>
        </p:spPr>
        <p:txBody>
          <a:bodyPr rtlCol="0">
            <a:norm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endParaRPr lang="en-US" noProof="0" dirty="0"/>
          </a:p>
        </p:txBody>
      </p:sp>
    </p:spTree>
    <p:extLst>
      <p:ext uri="{BB962C8B-B14F-4D97-AF65-F5344CB8AC3E}">
        <p14:creationId xmlns:p14="http://schemas.microsoft.com/office/powerpoint/2010/main" val="1945414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ontent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241300" y="757238"/>
            <a:ext cx="7017456" cy="587722"/>
          </a:xfrm>
          <a:prstGeom prst="rect">
            <a:avLst/>
          </a:prstGeom>
          <a:noFill/>
        </p:spPr>
        <p:txBody>
          <a:bodyPr vert="horz" lIns="91440" tIns="45720" rIns="91440" bIns="45720" rtlCol="0" anchor="t">
            <a:normAutofit/>
          </a:bodyPr>
          <a:lstStyle>
            <a:lvl1pPr>
              <a:defRPr b="1">
                <a:solidFill>
                  <a:srgbClr val="008B95"/>
                </a:solidFill>
              </a:defRPr>
            </a:lvl1pPr>
          </a:lstStyle>
          <a:p>
            <a:r>
              <a:rPr lang="en-GB"/>
              <a:t>Click to edit Master title style</a:t>
            </a:r>
            <a:endParaRPr lang="en-US" dirty="0"/>
          </a:p>
        </p:txBody>
      </p:sp>
      <p:sp>
        <p:nvSpPr>
          <p:cNvPr id="9" name="Text Placeholder 2"/>
          <p:cNvSpPr>
            <a:spLocks noGrp="1"/>
          </p:cNvSpPr>
          <p:nvPr>
            <p:ph idx="1" hasCustomPrompt="1"/>
          </p:nvPr>
        </p:nvSpPr>
        <p:spPr>
          <a:xfrm>
            <a:off x="228600" y="1600202"/>
            <a:ext cx="8229600" cy="4525963"/>
          </a:xfrm>
          <a:prstGeom prst="rect">
            <a:avLst/>
          </a:prstGeom>
        </p:spPr>
        <p:txBody>
          <a:bodyPr vert="horz" lIns="91440" tIns="45720" rIns="91440" bIns="45720" rtlCol="0">
            <a:normAutofit/>
          </a:bodyPr>
          <a:lstStyle>
            <a:lvl1pPr>
              <a:spcBef>
                <a:spcPts val="600"/>
              </a:spcBef>
              <a:spcAft>
                <a:spcPts val="600"/>
              </a:spcAft>
              <a:defRPr sz="1800"/>
            </a:lvl1pPr>
            <a:lvl2pPr>
              <a:spcBef>
                <a:spcPts val="600"/>
              </a:spcBef>
              <a:spcAft>
                <a:spcPts val="600"/>
              </a:spcAft>
              <a:defRPr sz="1600"/>
            </a:lvl2pPr>
            <a:lvl3pPr>
              <a:spcBef>
                <a:spcPts val="600"/>
              </a:spcBef>
              <a:spcAft>
                <a:spcPts val="600"/>
              </a:spcAft>
              <a:defRPr sz="1400" baseline="0"/>
            </a:lvl3pPr>
          </a:lstStyle>
          <a:p>
            <a:r>
              <a:rPr lang="en-US" dirty="0"/>
              <a:t>First bullet point goes here</a:t>
            </a:r>
          </a:p>
          <a:p>
            <a:r>
              <a:rPr lang="en-US" dirty="0"/>
              <a:t>Second bullet point goes here</a:t>
            </a:r>
          </a:p>
          <a:p>
            <a:pPr lvl="1"/>
            <a:r>
              <a:rPr lang="en-US" dirty="0"/>
              <a:t>First sub bullet here</a:t>
            </a:r>
          </a:p>
          <a:p>
            <a:pPr lvl="1"/>
            <a:r>
              <a:rPr lang="en-US" dirty="0"/>
              <a:t>Second sub bullet here</a:t>
            </a:r>
          </a:p>
          <a:p>
            <a:pPr lvl="2"/>
            <a:r>
              <a:rPr lang="en-US" sz="1600" dirty="0"/>
              <a:t>Drop down</a:t>
            </a:r>
            <a:endParaRPr lang="en-US" dirty="0"/>
          </a:p>
          <a:p>
            <a:r>
              <a:rPr lang="en-US" dirty="0"/>
              <a:t>Third bullet point goes here</a:t>
            </a:r>
          </a:p>
          <a:p>
            <a:r>
              <a:rPr lang="en-US" dirty="0"/>
              <a:t>Fourth bullet point goes here</a:t>
            </a:r>
          </a:p>
          <a:p>
            <a:pPr lvl="1"/>
            <a:r>
              <a:rPr lang="en-US" dirty="0"/>
              <a:t>First sub bullet here</a:t>
            </a:r>
          </a:p>
          <a:p>
            <a:pPr lvl="1"/>
            <a:r>
              <a:rPr lang="en-US" dirty="0"/>
              <a:t>Second sub bullet here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45108" y="277099"/>
            <a:ext cx="1584000" cy="1584000"/>
          </a:xfrm>
          <a:prstGeom prst="rect">
            <a:avLst/>
          </a:prstGeom>
        </p:spPr>
      </p:pic>
    </p:spTree>
    <p:extLst>
      <p:ext uri="{BB962C8B-B14F-4D97-AF65-F5344CB8AC3E}">
        <p14:creationId xmlns:p14="http://schemas.microsoft.com/office/powerpoint/2010/main" val="4042878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507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361D993-D1B6-4BB9-91D4-963F3317A330}" type="datetimeFigureOut">
              <a:rPr lang="en-GB" smtClean="0">
                <a:solidFill>
                  <a:prstClr val="black">
                    <a:tint val="75000"/>
                  </a:prstClr>
                </a:solidFill>
              </a:rPr>
              <a:pPr/>
              <a:t>02/08/2018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B0E6A21-1814-4FFA-BAF8-BF97A50CA8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87194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361D993-D1B6-4BB9-91D4-963F3317A330}" type="datetimeFigureOut">
              <a:rPr lang="en-GB" smtClean="0">
                <a:solidFill>
                  <a:prstClr val="black">
                    <a:tint val="75000"/>
                  </a:prstClr>
                </a:solidFill>
              </a:rPr>
              <a:pPr/>
              <a:t>02/08/2018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B0E6A21-1814-4FFA-BAF8-BF97A50CA8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19217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61D993-D1B6-4BB9-91D4-963F3317A330}" type="datetimeFigureOut">
              <a:rPr lang="en-GB" smtClean="0">
                <a:solidFill>
                  <a:prstClr val="black">
                    <a:tint val="75000"/>
                  </a:prstClr>
                </a:solidFill>
              </a:rPr>
              <a:pPr/>
              <a:t>02/08/2018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B0E6A21-1814-4FFA-BAF8-BF97A50CA8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99441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361D993-D1B6-4BB9-91D4-963F3317A330}" type="datetimeFigureOut">
              <a:rPr lang="en-GB" smtClean="0">
                <a:solidFill>
                  <a:prstClr val="black">
                    <a:tint val="75000"/>
                  </a:prstClr>
                </a:solidFill>
              </a:rPr>
              <a:pPr/>
              <a:t>02/08/2018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B0E6A21-1814-4FFA-BAF8-BF97A50CA8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841205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5.xml"/><Relationship Id="rId4" Type="http://schemas.openxmlformats.org/officeDocument/2006/relationships/image" Target="../media/image5.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jpeg"/><Relationship Id="rId5" Type="http://schemas.openxmlformats.org/officeDocument/2006/relationships/theme" Target="../theme/theme4.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91DBA728-3500-4EDB-9ED6-C483A7384B4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B83D029E-3966-47A3-A0D7-BE8D87E68370}"/>
              </a:ext>
            </a:extLst>
          </p:cNvPr>
          <p:cNvSpPr>
            <a:spLocks noGrp="1"/>
          </p:cNvSpPr>
          <p:nvPr>
            <p:ph type="title"/>
          </p:nvPr>
        </p:nvSpPr>
        <p:spPr bwMode="auto">
          <a:xfrm>
            <a:off x="376238" y="1798638"/>
            <a:ext cx="82296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8" name="Text Placeholder 2">
            <a:extLst>
              <a:ext uri="{FF2B5EF4-FFF2-40B4-BE49-F238E27FC236}">
                <a16:creationId xmlns:a16="http://schemas.microsoft.com/office/drawing/2014/main" id="{A5FAB571-52DC-408E-AF86-181FB7391611}"/>
              </a:ext>
            </a:extLst>
          </p:cNvPr>
          <p:cNvSpPr>
            <a:spLocks noGrp="1"/>
          </p:cNvSpPr>
          <p:nvPr>
            <p:ph type="body" idx="1"/>
          </p:nvPr>
        </p:nvSpPr>
        <p:spPr bwMode="auto">
          <a:xfrm>
            <a:off x="376238" y="2706688"/>
            <a:ext cx="82296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Tree>
  </p:cSld>
  <p:clrMap bg1="lt1" tx1="dk1" bg2="lt2" tx2="dk2" accent1="accent1" accent2="accent2" accent3="accent3" accent4="accent4" accent5="accent5" accent6="accent6" hlink="hlink" folHlink="folHlink"/>
  <p:sldLayoutIdLst>
    <p:sldLayoutId id="2147483804" r:id="rId1"/>
    <p:sldLayoutId id="2147483801" r:id="rId2"/>
    <p:sldLayoutId id="2147483802" r:id="rId3"/>
    <p:sldLayoutId id="2147483805" r:id="rId4"/>
  </p:sldLayoutIdLst>
  <p:txStyles>
    <p:titleStyle>
      <a:lvl1pPr algn="l" defTabSz="457200" rtl="0" eaLnBrk="0" fontAlgn="base" hangingPunct="0">
        <a:spcBef>
          <a:spcPct val="0"/>
        </a:spcBef>
        <a:spcAft>
          <a:spcPct val="0"/>
        </a:spcAft>
        <a:defRPr sz="3600" b="1" kern="1200">
          <a:solidFill>
            <a:srgbClr val="000000"/>
          </a:solidFill>
          <a:latin typeface="Arial"/>
          <a:ea typeface="ＭＳ Ｐゴシック" charset="0"/>
          <a:cs typeface="Arial"/>
        </a:defRPr>
      </a:lvl1pPr>
      <a:lvl2pPr algn="l" defTabSz="457200" rtl="0" eaLnBrk="0" fontAlgn="base" hangingPunct="0">
        <a:spcBef>
          <a:spcPct val="0"/>
        </a:spcBef>
        <a:spcAft>
          <a:spcPct val="0"/>
        </a:spcAft>
        <a:defRPr sz="3600" b="1">
          <a:solidFill>
            <a:srgbClr val="000000"/>
          </a:solidFill>
          <a:latin typeface="Arial" charset="0"/>
          <a:ea typeface="ＭＳ Ｐゴシック" charset="0"/>
          <a:cs typeface="Arial" charset="0"/>
        </a:defRPr>
      </a:lvl2pPr>
      <a:lvl3pPr algn="l" defTabSz="457200" rtl="0" eaLnBrk="0" fontAlgn="base" hangingPunct="0">
        <a:spcBef>
          <a:spcPct val="0"/>
        </a:spcBef>
        <a:spcAft>
          <a:spcPct val="0"/>
        </a:spcAft>
        <a:defRPr sz="3600" b="1">
          <a:solidFill>
            <a:srgbClr val="000000"/>
          </a:solidFill>
          <a:latin typeface="Arial" charset="0"/>
          <a:ea typeface="ＭＳ Ｐゴシック" charset="0"/>
          <a:cs typeface="Arial" charset="0"/>
        </a:defRPr>
      </a:lvl3pPr>
      <a:lvl4pPr algn="l" defTabSz="457200" rtl="0" eaLnBrk="0" fontAlgn="base" hangingPunct="0">
        <a:spcBef>
          <a:spcPct val="0"/>
        </a:spcBef>
        <a:spcAft>
          <a:spcPct val="0"/>
        </a:spcAft>
        <a:defRPr sz="3600" b="1">
          <a:solidFill>
            <a:srgbClr val="000000"/>
          </a:solidFill>
          <a:latin typeface="Arial" charset="0"/>
          <a:ea typeface="ＭＳ Ｐゴシック" charset="0"/>
          <a:cs typeface="Arial" charset="0"/>
        </a:defRPr>
      </a:lvl4pPr>
      <a:lvl5pPr algn="l" defTabSz="457200" rtl="0" eaLnBrk="0" fontAlgn="base" hangingPunct="0">
        <a:spcBef>
          <a:spcPct val="0"/>
        </a:spcBef>
        <a:spcAft>
          <a:spcPct val="0"/>
        </a:spcAft>
        <a:defRPr sz="3600" b="1">
          <a:solidFill>
            <a:srgbClr val="000000"/>
          </a:solidFill>
          <a:latin typeface="Arial" charset="0"/>
          <a:ea typeface="ＭＳ Ｐゴシック" charset="0"/>
          <a:cs typeface="Arial" charset="0"/>
        </a:defRPr>
      </a:lvl5pPr>
      <a:lvl6pPr marL="457200" algn="l" defTabSz="457200" rtl="0" fontAlgn="base">
        <a:spcBef>
          <a:spcPct val="0"/>
        </a:spcBef>
        <a:spcAft>
          <a:spcPct val="0"/>
        </a:spcAft>
        <a:defRPr sz="2800" b="1">
          <a:solidFill>
            <a:srgbClr val="000000"/>
          </a:solidFill>
          <a:latin typeface="Arial" charset="0"/>
          <a:ea typeface="ＭＳ Ｐゴシック" charset="0"/>
        </a:defRPr>
      </a:lvl6pPr>
      <a:lvl7pPr marL="914400" algn="l" defTabSz="457200" rtl="0" fontAlgn="base">
        <a:spcBef>
          <a:spcPct val="0"/>
        </a:spcBef>
        <a:spcAft>
          <a:spcPct val="0"/>
        </a:spcAft>
        <a:defRPr sz="2800" b="1">
          <a:solidFill>
            <a:srgbClr val="000000"/>
          </a:solidFill>
          <a:latin typeface="Arial" charset="0"/>
          <a:ea typeface="ＭＳ Ｐゴシック" charset="0"/>
        </a:defRPr>
      </a:lvl7pPr>
      <a:lvl8pPr marL="1371600" algn="l" defTabSz="457200" rtl="0" fontAlgn="base">
        <a:spcBef>
          <a:spcPct val="0"/>
        </a:spcBef>
        <a:spcAft>
          <a:spcPct val="0"/>
        </a:spcAft>
        <a:defRPr sz="2800" b="1">
          <a:solidFill>
            <a:srgbClr val="000000"/>
          </a:solidFill>
          <a:latin typeface="Arial" charset="0"/>
          <a:ea typeface="ＭＳ Ｐゴシック" charset="0"/>
        </a:defRPr>
      </a:lvl8pPr>
      <a:lvl9pPr marL="1828800" algn="l" defTabSz="457200" rtl="0" fontAlgn="base">
        <a:spcBef>
          <a:spcPct val="0"/>
        </a:spcBef>
        <a:spcAft>
          <a:spcPct val="0"/>
        </a:spcAft>
        <a:defRPr sz="2800" b="1">
          <a:solidFill>
            <a:srgbClr val="000000"/>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id="{EFC8798B-1DC0-4D83-88E8-4F4BA8DA2D8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375E43F-702D-4F00-A03D-0A0C2CDF577A}"/>
              </a:ext>
            </a:extLst>
          </p:cNvPr>
          <p:cNvSpPr txBox="1">
            <a:spLocks/>
          </p:cNvSpPr>
          <p:nvPr userDrawn="1"/>
        </p:nvSpPr>
        <p:spPr>
          <a:xfrm>
            <a:off x="500063" y="2266950"/>
            <a:ext cx="7948612" cy="839788"/>
          </a:xfrm>
          <a:prstGeom prst="rect">
            <a:avLst/>
          </a:prstGeom>
        </p:spPr>
        <p:txBody>
          <a:bodyPr/>
          <a:lstStyle>
            <a:lvl1pPr algn="l" defTabSz="457200" rtl="0" eaLnBrk="0" fontAlgn="base" hangingPunct="0">
              <a:spcBef>
                <a:spcPct val="0"/>
              </a:spcBef>
              <a:spcAft>
                <a:spcPct val="0"/>
              </a:spcAft>
              <a:defRPr sz="4400" kern="1200" baseline="0">
                <a:solidFill>
                  <a:schemeClr val="bg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GB" b="1" dirty="0">
                <a:latin typeface="Arial"/>
                <a:cs typeface="Arial"/>
              </a:rPr>
              <a:t>Thank you.</a:t>
            </a:r>
            <a:endParaRPr lang="en-US" b="1" dirty="0">
              <a:latin typeface="Arial"/>
              <a:cs typeface="Arial"/>
            </a:endParaRPr>
          </a:p>
        </p:txBody>
      </p:sp>
      <p:sp>
        <p:nvSpPr>
          <p:cNvPr id="5" name="Title 1">
            <a:extLst>
              <a:ext uri="{FF2B5EF4-FFF2-40B4-BE49-F238E27FC236}">
                <a16:creationId xmlns:a16="http://schemas.microsoft.com/office/drawing/2014/main" id="{4F3AF654-20F6-4839-A2D7-74AED789F716}"/>
              </a:ext>
            </a:extLst>
          </p:cNvPr>
          <p:cNvSpPr txBox="1">
            <a:spLocks/>
          </p:cNvSpPr>
          <p:nvPr userDrawn="1"/>
        </p:nvSpPr>
        <p:spPr>
          <a:xfrm>
            <a:off x="500063" y="5119688"/>
            <a:ext cx="7948612" cy="839787"/>
          </a:xfrm>
          <a:prstGeom prst="rect">
            <a:avLst/>
          </a:prstGeom>
        </p:spPr>
        <p:txBody>
          <a:bodyPr/>
          <a:lstStyle>
            <a:lvl1pPr algn="l" defTabSz="457200" rtl="0" eaLnBrk="0" fontAlgn="base" hangingPunct="0">
              <a:spcBef>
                <a:spcPct val="0"/>
              </a:spcBef>
              <a:spcAft>
                <a:spcPct val="0"/>
              </a:spcAft>
              <a:defRPr sz="4400" kern="1200" baseline="0">
                <a:solidFill>
                  <a:schemeClr val="bg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GB" sz="2800" dirty="0" err="1">
                <a:latin typeface="Arial"/>
                <a:cs typeface="Arial"/>
              </a:rPr>
              <a:t>zerowastescotland.org.uk</a:t>
            </a:r>
            <a:endParaRPr lang="en-GB" sz="2800" dirty="0">
              <a:latin typeface="Arial"/>
              <a:cs typeface="Arial"/>
            </a:endParaRPr>
          </a:p>
          <a:p>
            <a:pPr>
              <a:defRPr/>
            </a:pPr>
            <a:r>
              <a:rPr lang="en-GB" sz="2800" dirty="0">
                <a:latin typeface="Arial"/>
                <a:cs typeface="Arial"/>
              </a:rPr>
              <a:t>     @</a:t>
            </a:r>
            <a:r>
              <a:rPr lang="en-GB" sz="2800" dirty="0" err="1">
                <a:latin typeface="Arial"/>
                <a:cs typeface="Arial"/>
              </a:rPr>
              <a:t>ZeroWasteScot</a:t>
            </a:r>
            <a:endParaRPr lang="en-US" sz="2800" dirty="0">
              <a:latin typeface="Arial"/>
              <a:cs typeface="Arial"/>
            </a:endParaRPr>
          </a:p>
        </p:txBody>
      </p:sp>
      <p:pic>
        <p:nvPicPr>
          <p:cNvPr id="3077" name="Picture 5">
            <a:extLst>
              <a:ext uri="{FF2B5EF4-FFF2-40B4-BE49-F238E27FC236}">
                <a16:creationId xmlns:a16="http://schemas.microsoft.com/office/drawing/2014/main" id="{43C9573D-97CC-4BBB-B10F-5F61EF6B12E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9125" y="5664200"/>
            <a:ext cx="43021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3"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ＭＳ Ｐゴシック"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ＭＳ Ｐゴシック"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1" fontAlgn="auto" hangingPunct="1">
              <a:spcBef>
                <a:spcPts val="0"/>
              </a:spcBef>
              <a:spcAft>
                <a:spcPts val="0"/>
              </a:spcAft>
            </a:pPr>
            <a:fld id="{F361D993-D1B6-4BB9-91D4-963F3317A330}" type="datetimeFigureOut">
              <a:rPr lang="en-GB" smtClean="0">
                <a:solidFill>
                  <a:prstClr val="black">
                    <a:tint val="75000"/>
                  </a:prstClr>
                </a:solidFill>
                <a:latin typeface="Calibri" panose="020F0502020204030204"/>
              </a:rPr>
              <a:pPr defTabSz="685800" eaLnBrk="1" fontAlgn="auto" hangingPunct="1">
                <a:spcBef>
                  <a:spcPts val="0"/>
                </a:spcBef>
                <a:spcAft>
                  <a:spcPts val="0"/>
                </a:spcAft>
              </a:pPr>
              <a:t>02/08/2018</a:t>
            </a:fld>
            <a:endParaRPr lang="en-GB">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1" fontAlgn="auto" hangingPunct="1">
              <a:spcBef>
                <a:spcPts val="0"/>
              </a:spcBef>
              <a:spcAft>
                <a:spcPts val="0"/>
              </a:spcAft>
            </a:pPr>
            <a:endParaRPr lang="en-GB">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1" fontAlgn="auto" hangingPunct="1">
              <a:spcBef>
                <a:spcPts val="0"/>
              </a:spcBef>
              <a:spcAft>
                <a:spcPts val="0"/>
              </a:spcAft>
            </a:pPr>
            <a:fld id="{3B0E6A21-1814-4FFA-BAF8-BF97A50CA802}" type="slidenum">
              <a:rPr lang="en-GB" smtClean="0">
                <a:solidFill>
                  <a:prstClr val="black">
                    <a:tint val="75000"/>
                  </a:prstClr>
                </a:solidFill>
                <a:latin typeface="Calibri" panose="020F0502020204030204"/>
              </a:rPr>
              <a:pPr defTabSz="685800" eaLnBrk="1" fontAlgn="auto" hangingPunct="1">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2267995200"/>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376238" y="1798638"/>
            <a:ext cx="82296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8" name="Text Placeholder 2"/>
          <p:cNvSpPr>
            <a:spLocks noGrp="1"/>
          </p:cNvSpPr>
          <p:nvPr>
            <p:ph type="body" idx="1"/>
          </p:nvPr>
        </p:nvSpPr>
        <p:spPr bwMode="auto">
          <a:xfrm>
            <a:off x="376238" y="2706688"/>
            <a:ext cx="82296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Tree>
    <p:extLst>
      <p:ext uri="{BB962C8B-B14F-4D97-AF65-F5344CB8AC3E}">
        <p14:creationId xmlns:p14="http://schemas.microsoft.com/office/powerpoint/2010/main" val="1081186299"/>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Lst>
  <p:txStyles>
    <p:titleStyle>
      <a:lvl1pPr algn="l" defTabSz="457200" rtl="0" eaLnBrk="0" fontAlgn="base" hangingPunct="0">
        <a:spcBef>
          <a:spcPct val="0"/>
        </a:spcBef>
        <a:spcAft>
          <a:spcPct val="0"/>
        </a:spcAft>
        <a:defRPr sz="3600" b="1" kern="1200">
          <a:solidFill>
            <a:srgbClr val="000000"/>
          </a:solidFill>
          <a:latin typeface="Arial"/>
          <a:ea typeface="MS PGothic" panose="020B0600070205080204" pitchFamily="34" charset="-128"/>
          <a:cs typeface="Arial"/>
        </a:defRPr>
      </a:lvl1pPr>
      <a:lvl2pPr algn="l" defTabSz="457200" rtl="0" eaLnBrk="0" fontAlgn="base" hangingPunct="0">
        <a:spcBef>
          <a:spcPct val="0"/>
        </a:spcBef>
        <a:spcAft>
          <a:spcPct val="0"/>
        </a:spcAft>
        <a:defRPr sz="3600" b="1">
          <a:solidFill>
            <a:srgbClr val="000000"/>
          </a:solidFill>
          <a:latin typeface="Arial" charset="0"/>
          <a:ea typeface="MS PGothic" panose="020B0600070205080204" pitchFamily="34" charset="-128"/>
          <a:cs typeface="Arial" charset="0"/>
        </a:defRPr>
      </a:lvl2pPr>
      <a:lvl3pPr algn="l" defTabSz="457200" rtl="0" eaLnBrk="0" fontAlgn="base" hangingPunct="0">
        <a:spcBef>
          <a:spcPct val="0"/>
        </a:spcBef>
        <a:spcAft>
          <a:spcPct val="0"/>
        </a:spcAft>
        <a:defRPr sz="3600" b="1">
          <a:solidFill>
            <a:srgbClr val="000000"/>
          </a:solidFill>
          <a:latin typeface="Arial" charset="0"/>
          <a:ea typeface="MS PGothic" panose="020B0600070205080204" pitchFamily="34" charset="-128"/>
          <a:cs typeface="Arial" charset="0"/>
        </a:defRPr>
      </a:lvl3pPr>
      <a:lvl4pPr algn="l" defTabSz="457200" rtl="0" eaLnBrk="0" fontAlgn="base" hangingPunct="0">
        <a:spcBef>
          <a:spcPct val="0"/>
        </a:spcBef>
        <a:spcAft>
          <a:spcPct val="0"/>
        </a:spcAft>
        <a:defRPr sz="3600" b="1">
          <a:solidFill>
            <a:srgbClr val="000000"/>
          </a:solidFill>
          <a:latin typeface="Arial" charset="0"/>
          <a:ea typeface="MS PGothic" panose="020B0600070205080204" pitchFamily="34" charset="-128"/>
          <a:cs typeface="Arial" charset="0"/>
        </a:defRPr>
      </a:lvl4pPr>
      <a:lvl5pPr algn="l" defTabSz="457200" rtl="0" eaLnBrk="0" fontAlgn="base" hangingPunct="0">
        <a:spcBef>
          <a:spcPct val="0"/>
        </a:spcBef>
        <a:spcAft>
          <a:spcPct val="0"/>
        </a:spcAft>
        <a:defRPr sz="3600" b="1">
          <a:solidFill>
            <a:srgbClr val="000000"/>
          </a:solidFill>
          <a:latin typeface="Arial" charset="0"/>
          <a:ea typeface="MS PGothic" panose="020B0600070205080204" pitchFamily="34" charset="-128"/>
          <a:cs typeface="Arial" charset="0"/>
        </a:defRPr>
      </a:lvl5pPr>
      <a:lvl6pPr marL="457200" algn="l" defTabSz="457200" rtl="0" fontAlgn="base">
        <a:spcBef>
          <a:spcPct val="0"/>
        </a:spcBef>
        <a:spcAft>
          <a:spcPct val="0"/>
        </a:spcAft>
        <a:defRPr sz="2800" b="1">
          <a:solidFill>
            <a:srgbClr val="000000"/>
          </a:solidFill>
          <a:latin typeface="Arial" charset="0"/>
          <a:ea typeface="ＭＳ Ｐゴシック" charset="0"/>
        </a:defRPr>
      </a:lvl6pPr>
      <a:lvl7pPr marL="914400" algn="l" defTabSz="457200" rtl="0" fontAlgn="base">
        <a:spcBef>
          <a:spcPct val="0"/>
        </a:spcBef>
        <a:spcAft>
          <a:spcPct val="0"/>
        </a:spcAft>
        <a:defRPr sz="2800" b="1">
          <a:solidFill>
            <a:srgbClr val="000000"/>
          </a:solidFill>
          <a:latin typeface="Arial" charset="0"/>
          <a:ea typeface="ＭＳ Ｐゴシック" charset="0"/>
        </a:defRPr>
      </a:lvl7pPr>
      <a:lvl8pPr marL="1371600" algn="l" defTabSz="457200" rtl="0" fontAlgn="base">
        <a:spcBef>
          <a:spcPct val="0"/>
        </a:spcBef>
        <a:spcAft>
          <a:spcPct val="0"/>
        </a:spcAft>
        <a:defRPr sz="2800" b="1">
          <a:solidFill>
            <a:srgbClr val="000000"/>
          </a:solidFill>
          <a:latin typeface="Arial" charset="0"/>
          <a:ea typeface="ＭＳ Ｐゴシック" charset="0"/>
        </a:defRPr>
      </a:lvl8pPr>
      <a:lvl9pPr marL="1828800" algn="l" defTabSz="457200" rtl="0" fontAlgn="base">
        <a:spcBef>
          <a:spcPct val="0"/>
        </a:spcBef>
        <a:spcAft>
          <a:spcPct val="0"/>
        </a:spcAft>
        <a:defRPr sz="2800" b="1">
          <a:solidFill>
            <a:srgbClr val="000000"/>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S PGothic" panose="020B0600070205080204" pitchFamily="34"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S PGothic" panose="020B0600070205080204" pitchFamily="34"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MS PGothic" panose="020B0600070205080204" pitchFamily="34"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anose="020B0600070205080204" pitchFamily="34"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4.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32.png"/><Relationship Id="rId5" Type="http://schemas.openxmlformats.org/officeDocument/2006/relationships/oleObject" Target="../embeddings/oleObject1.bin"/><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www.zerowastescotland.org.uk/food-waste/good-to-go"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5">
            <a:extLst>
              <a:ext uri="{FF2B5EF4-FFF2-40B4-BE49-F238E27FC236}">
                <a16:creationId xmlns:a16="http://schemas.microsoft.com/office/drawing/2014/main" id="{0C335108-AE90-436C-A63C-7BC136F00B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extBox 3">
            <a:extLst>
              <a:ext uri="{FF2B5EF4-FFF2-40B4-BE49-F238E27FC236}">
                <a16:creationId xmlns:a16="http://schemas.microsoft.com/office/drawing/2014/main" id="{7AE5D1E6-1032-4FF6-8B66-FF84598D3D29}"/>
              </a:ext>
            </a:extLst>
          </p:cNvPr>
          <p:cNvSpPr txBox="1">
            <a:spLocks noChangeArrowheads="1"/>
          </p:cNvSpPr>
          <p:nvPr/>
        </p:nvSpPr>
        <p:spPr bwMode="auto">
          <a:xfrm>
            <a:off x="446088" y="4038600"/>
            <a:ext cx="48593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800" dirty="0">
                <a:solidFill>
                  <a:schemeClr val="bg1"/>
                </a:solidFill>
              </a:rPr>
              <a:t>Claire Guerin</a:t>
            </a:r>
          </a:p>
          <a:p>
            <a:pPr eaLnBrk="1" hangingPunct="1">
              <a:spcBef>
                <a:spcPct val="0"/>
              </a:spcBef>
              <a:buFontTx/>
              <a:buNone/>
            </a:pPr>
            <a:r>
              <a:rPr lang="en-US" altLang="en-US" sz="1800" dirty="0">
                <a:solidFill>
                  <a:schemeClr val="bg1"/>
                </a:solidFill>
              </a:rPr>
              <a:t>Sector Manager – Sustainable Procurement</a:t>
            </a:r>
          </a:p>
          <a:p>
            <a:pPr eaLnBrk="1" hangingPunct="1">
              <a:spcBef>
                <a:spcPct val="0"/>
              </a:spcBef>
              <a:buFontTx/>
              <a:buNone/>
            </a:pPr>
            <a:r>
              <a:rPr lang="en-US" altLang="en-US" sz="1800" dirty="0">
                <a:solidFill>
                  <a:schemeClr val="bg1"/>
                </a:solidFill>
              </a:rPr>
              <a:t>claire.guerin@zerowastescotland.org.uk</a:t>
            </a:r>
          </a:p>
        </p:txBody>
      </p:sp>
      <p:sp>
        <p:nvSpPr>
          <p:cNvPr id="6147" name="TextBox 4">
            <a:extLst>
              <a:ext uri="{FF2B5EF4-FFF2-40B4-BE49-F238E27FC236}">
                <a16:creationId xmlns:a16="http://schemas.microsoft.com/office/drawing/2014/main" id="{9EDD6CB4-8A5A-45B8-B8BC-409454A4EA0C}"/>
              </a:ext>
            </a:extLst>
          </p:cNvPr>
          <p:cNvSpPr txBox="1">
            <a:spLocks noChangeArrowheads="1"/>
          </p:cNvSpPr>
          <p:nvPr/>
        </p:nvSpPr>
        <p:spPr bwMode="auto">
          <a:xfrm>
            <a:off x="425450" y="6002338"/>
            <a:ext cx="48593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800">
                <a:solidFill>
                  <a:schemeClr val="bg1"/>
                </a:solidFill>
              </a:rPr>
              <a:t>zerowastescotland.org.uk</a:t>
            </a:r>
          </a:p>
          <a:p>
            <a:pPr eaLnBrk="1" hangingPunct="1">
              <a:spcBef>
                <a:spcPct val="0"/>
              </a:spcBef>
              <a:buFontTx/>
              <a:buNone/>
            </a:pPr>
            <a:r>
              <a:rPr lang="en-US" altLang="en-US" sz="1800">
                <a:solidFill>
                  <a:schemeClr val="bg1"/>
                </a:solidFill>
              </a:rPr>
              <a:t>   @zerowastescot</a:t>
            </a:r>
          </a:p>
        </p:txBody>
      </p:sp>
      <p:sp>
        <p:nvSpPr>
          <p:cNvPr id="6148" name="Title 1">
            <a:extLst>
              <a:ext uri="{FF2B5EF4-FFF2-40B4-BE49-F238E27FC236}">
                <a16:creationId xmlns:a16="http://schemas.microsoft.com/office/drawing/2014/main" id="{FA27A72E-59F0-4769-A069-CC787E1C3655}"/>
              </a:ext>
            </a:extLst>
          </p:cNvPr>
          <p:cNvSpPr>
            <a:spLocks noGrp="1"/>
          </p:cNvSpPr>
          <p:nvPr>
            <p:ph type="ctrTitle"/>
          </p:nvPr>
        </p:nvSpPr>
        <p:spPr>
          <a:xfrm>
            <a:off x="465138" y="2725737"/>
            <a:ext cx="7948612" cy="1081087"/>
          </a:xfrm>
        </p:spPr>
        <p:txBody>
          <a:bodyPr/>
          <a:lstStyle/>
          <a:p>
            <a:pPr eaLnBrk="1" hangingPunct="1"/>
            <a:r>
              <a:rPr lang="en-GB" altLang="en-US" dirty="0">
                <a:latin typeface="Arial" panose="020B0604020202020204" pitchFamily="34" charset="0"/>
                <a:ea typeface="ＭＳ Ｐゴシック" panose="020B0600070205080204" pitchFamily="34" charset="-128"/>
                <a:cs typeface="Arial" panose="020B0604020202020204" pitchFamily="34" charset="0"/>
              </a:rPr>
              <a:t>Food Packaging &amp; Procurement </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6149" name="TextBox 1">
            <a:extLst>
              <a:ext uri="{FF2B5EF4-FFF2-40B4-BE49-F238E27FC236}">
                <a16:creationId xmlns:a16="http://schemas.microsoft.com/office/drawing/2014/main" id="{92AB10CE-DAF7-49E5-9F8B-AE78F395AF97}"/>
              </a:ext>
            </a:extLst>
          </p:cNvPr>
          <p:cNvSpPr txBox="1">
            <a:spLocks noChangeArrowheads="1"/>
          </p:cNvSpPr>
          <p:nvPr/>
        </p:nvSpPr>
        <p:spPr bwMode="auto">
          <a:xfrm>
            <a:off x="-711200" y="34369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pic>
        <p:nvPicPr>
          <p:cNvPr id="6150" name="Picture 8">
            <a:extLst>
              <a:ext uri="{FF2B5EF4-FFF2-40B4-BE49-F238E27FC236}">
                <a16:creationId xmlns:a16="http://schemas.microsoft.com/office/drawing/2014/main" id="{5EE78B6A-4567-49D9-9C07-363F85819B3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350" y="6391275"/>
            <a:ext cx="182563"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a:extLst>
              <a:ext uri="{FF2B5EF4-FFF2-40B4-BE49-F238E27FC236}">
                <a16:creationId xmlns:a16="http://schemas.microsoft.com/office/drawing/2014/main" id="{2EB95BC6-9D17-4D82-B1D6-0A6B6C9A0F5C}"/>
              </a:ext>
            </a:extLst>
          </p:cNvPr>
          <p:cNvSpPr/>
          <p:nvPr/>
        </p:nvSpPr>
        <p:spPr>
          <a:xfrm>
            <a:off x="5068888" y="4557713"/>
            <a:ext cx="4602162" cy="4600575"/>
          </a:xfrm>
          <a:prstGeom prst="ellipse">
            <a:avLst/>
          </a:prstGeom>
          <a:noFill/>
          <a:ln w="381000">
            <a:solidFill>
              <a:schemeClr val="bg1">
                <a:alpha val="32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152" name="Picture 2">
            <a:extLst>
              <a:ext uri="{FF2B5EF4-FFF2-40B4-BE49-F238E27FC236}">
                <a16:creationId xmlns:a16="http://schemas.microsoft.com/office/drawing/2014/main" id="{5EB6F10C-99E6-49FB-BDAB-5DBD9ADC208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26250" y="442913"/>
            <a:ext cx="1900238"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22AE2F3F-CE4A-429D-BABE-7142A13ED6BD}"/>
              </a:ext>
            </a:extLst>
          </p:cNvPr>
          <p:cNvSpPr/>
          <p:nvPr/>
        </p:nvSpPr>
        <p:spPr>
          <a:xfrm>
            <a:off x="425450" y="-1724025"/>
            <a:ext cx="2727325" cy="2727325"/>
          </a:xfrm>
          <a:prstGeom prst="ellipse">
            <a:avLst/>
          </a:prstGeom>
          <a:noFill/>
          <a:ln w="381000">
            <a:solidFill>
              <a:schemeClr val="bg1">
                <a:alpha val="32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1C4521E9-71BB-4BF6-8CF0-99900A8FC74D}"/>
              </a:ext>
            </a:extLst>
          </p:cNvPr>
          <p:cNvSpPr>
            <a:spLocks noGrp="1"/>
          </p:cNvSpPr>
          <p:nvPr>
            <p:ph type="title"/>
          </p:nvPr>
        </p:nvSpPr>
        <p:spPr>
          <a:xfrm>
            <a:off x="546100" y="1281113"/>
            <a:ext cx="8229600" cy="528637"/>
          </a:xfrm>
        </p:spPr>
        <p:txBody>
          <a:bodyPr/>
          <a:lstStyle/>
          <a:p>
            <a:pPr eaLnBrk="1" hangingPunct="1"/>
            <a:r>
              <a:rPr lang="en-GB" altLang="en-US">
                <a:solidFill>
                  <a:srgbClr val="00A6BF"/>
                </a:solidFill>
                <a:latin typeface="Arial" panose="020B0604020202020204" pitchFamily="34" charset="0"/>
                <a:ea typeface="ＭＳ Ｐゴシック" panose="020B0600070205080204" pitchFamily="34" charset="-128"/>
                <a:cs typeface="Arial" panose="020B0604020202020204" pitchFamily="34" charset="0"/>
              </a:rPr>
              <a:t>Everyone has a role to </a:t>
            </a:r>
            <a:br>
              <a:rPr lang="en-GB" altLang="en-US">
                <a:solidFill>
                  <a:srgbClr val="00A6BF"/>
                </a:solidFill>
                <a:latin typeface="Arial" panose="020B0604020202020204" pitchFamily="34" charset="0"/>
                <a:ea typeface="ＭＳ Ｐゴシック" panose="020B0600070205080204" pitchFamily="34" charset="-128"/>
                <a:cs typeface="Arial" panose="020B0604020202020204" pitchFamily="34" charset="0"/>
              </a:rPr>
            </a:br>
            <a:r>
              <a:rPr lang="en-GB" altLang="en-US">
                <a:solidFill>
                  <a:srgbClr val="00A6BF"/>
                </a:solidFill>
                <a:latin typeface="Arial" panose="020B0604020202020204" pitchFamily="34" charset="0"/>
                <a:ea typeface="ＭＳ Ｐゴシック" panose="020B0600070205080204" pitchFamily="34" charset="-128"/>
                <a:cs typeface="Arial" panose="020B0604020202020204" pitchFamily="34" charset="0"/>
              </a:rPr>
              <a:t>play in plastics</a:t>
            </a:r>
            <a:endParaRPr lang="en-US" altLang="en-US">
              <a:solidFill>
                <a:srgbClr val="00A6BF"/>
              </a:solidFill>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30722" name="Group 8">
            <a:extLst>
              <a:ext uri="{FF2B5EF4-FFF2-40B4-BE49-F238E27FC236}">
                <a16:creationId xmlns:a16="http://schemas.microsoft.com/office/drawing/2014/main" id="{825F6F93-5764-44EE-B484-0418C1E0BD10}"/>
              </a:ext>
            </a:extLst>
          </p:cNvPr>
          <p:cNvGrpSpPr>
            <a:grpSpLocks/>
          </p:cNvGrpSpPr>
          <p:nvPr/>
        </p:nvGrpSpPr>
        <p:grpSpPr bwMode="auto">
          <a:xfrm>
            <a:off x="192088" y="-2443163"/>
            <a:ext cx="8251825" cy="2054225"/>
            <a:chOff x="486782" y="2174240"/>
            <a:chExt cx="8251788" cy="2053908"/>
          </a:xfrm>
        </p:grpSpPr>
        <p:pic>
          <p:nvPicPr>
            <p:cNvPr id="30735" name="Picture 4">
              <a:extLst>
                <a:ext uri="{FF2B5EF4-FFF2-40B4-BE49-F238E27FC236}">
                  <a16:creationId xmlns:a16="http://schemas.microsoft.com/office/drawing/2014/main" id="{C33A576F-FF56-43D7-A0C7-A46F399B85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782" y="2174240"/>
              <a:ext cx="2023636" cy="2053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Picture 5">
              <a:extLst>
                <a:ext uri="{FF2B5EF4-FFF2-40B4-BE49-F238E27FC236}">
                  <a16:creationId xmlns:a16="http://schemas.microsoft.com/office/drawing/2014/main" id="{E5F78034-E941-445F-BC6C-5ECFFE5D356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89902" y="2174240"/>
              <a:ext cx="2023636" cy="2053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7" name="Picture 6">
              <a:extLst>
                <a:ext uri="{FF2B5EF4-FFF2-40B4-BE49-F238E27FC236}">
                  <a16:creationId xmlns:a16="http://schemas.microsoft.com/office/drawing/2014/main" id="{854ECE85-AC8B-42A0-A417-6B3F7EAF6CD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52382" y="2174240"/>
              <a:ext cx="2023636" cy="2053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8" name="Picture 7">
              <a:extLst>
                <a:ext uri="{FF2B5EF4-FFF2-40B4-BE49-F238E27FC236}">
                  <a16:creationId xmlns:a16="http://schemas.microsoft.com/office/drawing/2014/main" id="{2C6F69A9-2DA7-406E-87B5-8F5E421800B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17330" y="2174240"/>
              <a:ext cx="2021240" cy="2053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723" name="Group 19">
            <a:extLst>
              <a:ext uri="{FF2B5EF4-FFF2-40B4-BE49-F238E27FC236}">
                <a16:creationId xmlns:a16="http://schemas.microsoft.com/office/drawing/2014/main" id="{18A2A431-1ADC-4582-8205-FB383EB2A9C1}"/>
              </a:ext>
            </a:extLst>
          </p:cNvPr>
          <p:cNvGrpSpPr>
            <a:grpSpLocks/>
          </p:cNvGrpSpPr>
          <p:nvPr/>
        </p:nvGrpSpPr>
        <p:grpSpPr bwMode="auto">
          <a:xfrm>
            <a:off x="228600" y="2595563"/>
            <a:ext cx="2139950" cy="2787650"/>
            <a:chOff x="474315" y="2596243"/>
            <a:chExt cx="2139793" cy="2787695"/>
          </a:xfrm>
        </p:grpSpPr>
        <p:pic>
          <p:nvPicPr>
            <p:cNvPr id="30733" name="Picture 1">
              <a:extLst>
                <a:ext uri="{FF2B5EF4-FFF2-40B4-BE49-F238E27FC236}">
                  <a16:creationId xmlns:a16="http://schemas.microsoft.com/office/drawing/2014/main" id="{B46400BB-4AE3-4073-8AEE-F0823FF38EF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4315" y="2596243"/>
              <a:ext cx="2139793" cy="202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4" name="Title 1">
              <a:extLst>
                <a:ext uri="{FF2B5EF4-FFF2-40B4-BE49-F238E27FC236}">
                  <a16:creationId xmlns:a16="http://schemas.microsoft.com/office/drawing/2014/main" id="{AF374E8F-4519-4EF6-BA46-7F4E6122B414}"/>
                </a:ext>
              </a:extLst>
            </p:cNvPr>
            <p:cNvSpPr txBox="1">
              <a:spLocks/>
            </p:cNvSpPr>
            <p:nvPr/>
          </p:nvSpPr>
          <p:spPr bwMode="auto">
            <a:xfrm>
              <a:off x="490644" y="4855301"/>
              <a:ext cx="2001334"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GB" altLang="en-US" sz="1800" b="1"/>
                <a:t>Governments</a:t>
              </a:r>
            </a:p>
            <a:p>
              <a:pPr algn="ctr" eaLnBrk="1" hangingPunct="1">
                <a:spcBef>
                  <a:spcPct val="0"/>
                </a:spcBef>
                <a:buFontTx/>
                <a:buNone/>
              </a:pPr>
              <a:r>
                <a:rPr lang="en-GB" altLang="en-US" sz="1800"/>
                <a:t>Policy and regulation</a:t>
              </a:r>
              <a:endParaRPr lang="en-US" altLang="en-US" sz="1800"/>
            </a:p>
          </p:txBody>
        </p:sp>
      </p:grpSp>
      <p:grpSp>
        <p:nvGrpSpPr>
          <p:cNvPr id="30724" name="Group 18">
            <a:extLst>
              <a:ext uri="{FF2B5EF4-FFF2-40B4-BE49-F238E27FC236}">
                <a16:creationId xmlns:a16="http://schemas.microsoft.com/office/drawing/2014/main" id="{07290C6B-83E5-48CB-AEAF-32ABA931AB22}"/>
              </a:ext>
            </a:extLst>
          </p:cNvPr>
          <p:cNvGrpSpPr>
            <a:grpSpLocks/>
          </p:cNvGrpSpPr>
          <p:nvPr/>
        </p:nvGrpSpPr>
        <p:grpSpPr bwMode="auto">
          <a:xfrm>
            <a:off x="2516188" y="2595563"/>
            <a:ext cx="1974850" cy="2797175"/>
            <a:chOff x="2614108" y="2596243"/>
            <a:chExt cx="1975224" cy="2796268"/>
          </a:xfrm>
        </p:grpSpPr>
        <p:pic>
          <p:nvPicPr>
            <p:cNvPr id="30731" name="Picture 2">
              <a:extLst>
                <a:ext uri="{FF2B5EF4-FFF2-40B4-BE49-F238E27FC236}">
                  <a16:creationId xmlns:a16="http://schemas.microsoft.com/office/drawing/2014/main" id="{B86D5BE0-4390-4B89-AEA7-AC477CFA84C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14108" y="2596243"/>
              <a:ext cx="1975224" cy="202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Title 1">
              <a:extLst>
                <a:ext uri="{FF2B5EF4-FFF2-40B4-BE49-F238E27FC236}">
                  <a16:creationId xmlns:a16="http://schemas.microsoft.com/office/drawing/2014/main" id="{D93B5C9F-7208-4987-8887-857EC834E4A8}"/>
                </a:ext>
              </a:extLst>
            </p:cNvPr>
            <p:cNvSpPr txBox="1">
              <a:spLocks/>
            </p:cNvSpPr>
            <p:nvPr/>
          </p:nvSpPr>
          <p:spPr bwMode="auto">
            <a:xfrm>
              <a:off x="2614109" y="4863874"/>
              <a:ext cx="1975222"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GB" altLang="en-US" sz="1800" b="1"/>
                <a:t>Manufacturers</a:t>
              </a:r>
            </a:p>
            <a:p>
              <a:pPr algn="ctr" eaLnBrk="1" hangingPunct="1">
                <a:spcBef>
                  <a:spcPct val="0"/>
                </a:spcBef>
                <a:buFontTx/>
                <a:buNone/>
              </a:pPr>
              <a:r>
                <a:rPr lang="en-GB" altLang="en-US" sz="1800"/>
                <a:t>Make things </a:t>
              </a:r>
            </a:p>
            <a:p>
              <a:pPr algn="ctr" eaLnBrk="1" hangingPunct="1">
                <a:spcBef>
                  <a:spcPct val="0"/>
                </a:spcBef>
                <a:buFontTx/>
                <a:buNone/>
              </a:pPr>
              <a:r>
                <a:rPr lang="en-GB" altLang="en-US" sz="1800"/>
                <a:t>that last</a:t>
              </a:r>
              <a:endParaRPr lang="en-US" altLang="en-US" sz="1800"/>
            </a:p>
          </p:txBody>
        </p:sp>
      </p:grpSp>
      <p:grpSp>
        <p:nvGrpSpPr>
          <p:cNvPr id="30725" name="Group 17">
            <a:extLst>
              <a:ext uri="{FF2B5EF4-FFF2-40B4-BE49-F238E27FC236}">
                <a16:creationId xmlns:a16="http://schemas.microsoft.com/office/drawing/2014/main" id="{BA235E32-5530-434D-9CF8-2F68E3B8A7AB}"/>
              </a:ext>
            </a:extLst>
          </p:cNvPr>
          <p:cNvGrpSpPr>
            <a:grpSpLocks/>
          </p:cNvGrpSpPr>
          <p:nvPr/>
        </p:nvGrpSpPr>
        <p:grpSpPr bwMode="auto">
          <a:xfrm>
            <a:off x="4505325" y="2595563"/>
            <a:ext cx="2416175" cy="2787650"/>
            <a:chOff x="4472038" y="2596243"/>
            <a:chExt cx="2416979" cy="2787696"/>
          </a:xfrm>
        </p:grpSpPr>
        <p:pic>
          <p:nvPicPr>
            <p:cNvPr id="30729" name="Picture 3">
              <a:extLst>
                <a:ext uri="{FF2B5EF4-FFF2-40B4-BE49-F238E27FC236}">
                  <a16:creationId xmlns:a16="http://schemas.microsoft.com/office/drawing/2014/main" id="{7457089F-C2E0-4E4A-BEC2-D01F97750DE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89331" y="2596243"/>
              <a:ext cx="2145989" cy="202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Title 1">
              <a:extLst>
                <a:ext uri="{FF2B5EF4-FFF2-40B4-BE49-F238E27FC236}">
                  <a16:creationId xmlns:a16="http://schemas.microsoft.com/office/drawing/2014/main" id="{C905E033-4746-45C3-BDFC-7A0FF58D6770}"/>
                </a:ext>
              </a:extLst>
            </p:cNvPr>
            <p:cNvSpPr txBox="1">
              <a:spLocks/>
            </p:cNvSpPr>
            <p:nvPr/>
          </p:nvSpPr>
          <p:spPr bwMode="auto">
            <a:xfrm>
              <a:off x="4472038" y="4855302"/>
              <a:ext cx="2416979"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GB" altLang="en-US" sz="1800" b="1"/>
                <a:t>Suppliers/retailers</a:t>
              </a:r>
            </a:p>
            <a:p>
              <a:pPr algn="ctr" eaLnBrk="1" hangingPunct="1">
                <a:spcBef>
                  <a:spcPct val="0"/>
                </a:spcBef>
                <a:buFontTx/>
                <a:buNone/>
              </a:pPr>
              <a:r>
                <a:rPr lang="en-GB" altLang="en-US" sz="1800"/>
                <a:t>Select recyclable product options</a:t>
              </a:r>
              <a:endParaRPr lang="en-US" altLang="en-US" sz="1800"/>
            </a:p>
          </p:txBody>
        </p:sp>
      </p:grpSp>
      <p:grpSp>
        <p:nvGrpSpPr>
          <p:cNvPr id="30726" name="Group 16">
            <a:extLst>
              <a:ext uri="{FF2B5EF4-FFF2-40B4-BE49-F238E27FC236}">
                <a16:creationId xmlns:a16="http://schemas.microsoft.com/office/drawing/2014/main" id="{B051925C-85D5-41B6-8A97-C23ECB801FE1}"/>
              </a:ext>
            </a:extLst>
          </p:cNvPr>
          <p:cNvGrpSpPr>
            <a:grpSpLocks/>
          </p:cNvGrpSpPr>
          <p:nvPr/>
        </p:nvGrpSpPr>
        <p:grpSpPr bwMode="auto">
          <a:xfrm>
            <a:off x="6899275" y="2595563"/>
            <a:ext cx="1974850" cy="2797175"/>
            <a:chOff x="6735320" y="2596243"/>
            <a:chExt cx="1975223" cy="2796268"/>
          </a:xfrm>
        </p:grpSpPr>
        <p:pic>
          <p:nvPicPr>
            <p:cNvPr id="30727" name="Picture 9">
              <a:extLst>
                <a:ext uri="{FF2B5EF4-FFF2-40B4-BE49-F238E27FC236}">
                  <a16:creationId xmlns:a16="http://schemas.microsoft.com/office/drawing/2014/main" id="{D5BB4008-6AD0-427F-B1C2-F95CEC945DD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35320" y="2596243"/>
              <a:ext cx="1975223" cy="202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Title 1">
              <a:extLst>
                <a:ext uri="{FF2B5EF4-FFF2-40B4-BE49-F238E27FC236}">
                  <a16:creationId xmlns:a16="http://schemas.microsoft.com/office/drawing/2014/main" id="{54D3B626-B7F1-40E5-84CE-C1A4D2B266A7}"/>
                </a:ext>
              </a:extLst>
            </p:cNvPr>
            <p:cNvSpPr txBox="1">
              <a:spLocks/>
            </p:cNvSpPr>
            <p:nvPr/>
          </p:nvSpPr>
          <p:spPr bwMode="auto">
            <a:xfrm>
              <a:off x="6860359" y="4863874"/>
              <a:ext cx="176784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GB" altLang="en-US" sz="1800" b="1"/>
                <a:t>Consumers</a:t>
              </a:r>
            </a:p>
            <a:p>
              <a:pPr algn="ctr" eaLnBrk="1" hangingPunct="1">
                <a:spcBef>
                  <a:spcPct val="0"/>
                </a:spcBef>
                <a:buFontTx/>
                <a:buNone/>
              </a:pPr>
              <a:r>
                <a:rPr lang="en-GB" altLang="en-US" sz="1800"/>
                <a:t>Make the right choice</a:t>
              </a:r>
              <a:endParaRPr lang="en-US" altLang="en-US" sz="1800"/>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3">
            <a:extLst>
              <a:ext uri="{FF2B5EF4-FFF2-40B4-BE49-F238E27FC236}">
                <a16:creationId xmlns:a16="http://schemas.microsoft.com/office/drawing/2014/main" id="{71C82814-3778-4642-BDBB-A385407660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9224963"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1">
            <a:extLst>
              <a:ext uri="{FF2B5EF4-FFF2-40B4-BE49-F238E27FC236}">
                <a16:creationId xmlns:a16="http://schemas.microsoft.com/office/drawing/2014/main" id="{41C4679C-DAE8-4C13-8023-BF4F821C72DE}"/>
              </a:ext>
            </a:extLst>
          </p:cNvPr>
          <p:cNvSpPr txBox="1">
            <a:spLocks/>
          </p:cNvSpPr>
          <p:nvPr/>
        </p:nvSpPr>
        <p:spPr bwMode="auto">
          <a:xfrm>
            <a:off x="546100" y="1524000"/>
            <a:ext cx="80645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GB" altLang="en-US" sz="3600" b="1">
                <a:solidFill>
                  <a:srgbClr val="00A6BF"/>
                </a:solidFill>
              </a:rPr>
              <a:t>How can procurement</a:t>
            </a:r>
          </a:p>
          <a:p>
            <a:pPr eaLnBrk="1" hangingPunct="1">
              <a:spcBef>
                <a:spcPct val="0"/>
              </a:spcBef>
              <a:buFontTx/>
              <a:buNone/>
            </a:pPr>
            <a:r>
              <a:rPr lang="en-GB" altLang="en-US" sz="3600" b="1">
                <a:solidFill>
                  <a:srgbClr val="00A6BF"/>
                </a:solidFill>
              </a:rPr>
              <a:t>play a role?</a:t>
            </a:r>
            <a:endParaRPr lang="en-US" altLang="en-US" sz="3600" b="1">
              <a:solidFill>
                <a:srgbClr val="00A6BF"/>
              </a:solidFill>
            </a:endParaRPr>
          </a:p>
        </p:txBody>
      </p:sp>
      <p:sp>
        <p:nvSpPr>
          <p:cNvPr id="6" name="Content Placeholder 2">
            <a:extLst>
              <a:ext uri="{FF2B5EF4-FFF2-40B4-BE49-F238E27FC236}">
                <a16:creationId xmlns:a16="http://schemas.microsoft.com/office/drawing/2014/main" id="{B0566C21-563A-4D9B-9655-8B865A381583}"/>
              </a:ext>
            </a:extLst>
          </p:cNvPr>
          <p:cNvSpPr>
            <a:spLocks noGrp="1"/>
          </p:cNvSpPr>
          <p:nvPr>
            <p:ph idx="1"/>
          </p:nvPr>
        </p:nvSpPr>
        <p:spPr>
          <a:xfrm>
            <a:off x="614363" y="2693988"/>
            <a:ext cx="4038600" cy="4197350"/>
          </a:xfrm>
        </p:spPr>
        <p:txBody>
          <a:bodyPr>
            <a:noAutofit/>
          </a:bodyPr>
          <a:lstStyle/>
          <a:p>
            <a:pPr marL="0" indent="0">
              <a:buFont typeface="Arial" charset="0"/>
              <a:buNone/>
              <a:defRPr/>
            </a:pPr>
            <a:r>
              <a:rPr lang="en-GB" sz="1950" b="1" dirty="0">
                <a:solidFill>
                  <a:srgbClr val="00A6BF"/>
                </a:solidFill>
              </a:rPr>
              <a:t>DESIGN &amp; DEMAND</a:t>
            </a:r>
          </a:p>
          <a:p>
            <a:pPr>
              <a:buFont typeface="Arial" charset="0"/>
              <a:buChar char="•"/>
              <a:defRPr/>
            </a:pPr>
            <a:r>
              <a:rPr lang="en-GB" sz="2000" dirty="0"/>
              <a:t>Influence design, for re-use and recyclability</a:t>
            </a:r>
          </a:p>
          <a:p>
            <a:pPr>
              <a:buFont typeface="Arial" charset="0"/>
              <a:buChar char="•"/>
              <a:defRPr/>
            </a:pPr>
            <a:endParaRPr lang="en-GB" sz="1950" dirty="0"/>
          </a:p>
          <a:p>
            <a:pPr>
              <a:buFont typeface="Arial" charset="0"/>
              <a:buChar char="•"/>
              <a:defRPr/>
            </a:pPr>
            <a:r>
              <a:rPr lang="en-GB" sz="2000" dirty="0"/>
              <a:t>Stimulate demand for recyclable options </a:t>
            </a:r>
          </a:p>
        </p:txBody>
      </p:sp>
      <p:sp>
        <p:nvSpPr>
          <p:cNvPr id="7" name="Oval 6">
            <a:extLst>
              <a:ext uri="{FF2B5EF4-FFF2-40B4-BE49-F238E27FC236}">
                <a16:creationId xmlns:a16="http://schemas.microsoft.com/office/drawing/2014/main" id="{EDA2AB54-424E-413B-B027-9220F0760B31}"/>
              </a:ext>
            </a:extLst>
          </p:cNvPr>
          <p:cNvSpPr/>
          <p:nvPr/>
        </p:nvSpPr>
        <p:spPr>
          <a:xfrm>
            <a:off x="4181475" y="3054350"/>
            <a:ext cx="4602163" cy="4600575"/>
          </a:xfrm>
          <a:prstGeom prst="ellipse">
            <a:avLst/>
          </a:prstGeom>
          <a:noFill/>
          <a:ln w="381000">
            <a:solidFill>
              <a:schemeClr val="bg1">
                <a:alpha val="32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4821" name="Picture 2">
            <a:extLst>
              <a:ext uri="{FF2B5EF4-FFF2-40B4-BE49-F238E27FC236}">
                <a16:creationId xmlns:a16="http://schemas.microsoft.com/office/drawing/2014/main" id="{4EA37DCA-0353-4CB1-8B18-DD3864822C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91463" y="249238"/>
            <a:ext cx="998537"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1">
            <a:extLst>
              <a:ext uri="{FF2B5EF4-FFF2-40B4-BE49-F238E27FC236}">
                <a16:creationId xmlns:a16="http://schemas.microsoft.com/office/drawing/2014/main" id="{AF916129-C8C5-4E2A-AECE-9BE0DB595A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itle 1">
            <a:extLst>
              <a:ext uri="{FF2B5EF4-FFF2-40B4-BE49-F238E27FC236}">
                <a16:creationId xmlns:a16="http://schemas.microsoft.com/office/drawing/2014/main" id="{F163A579-25FA-4F27-A0FE-5DB80326CF5D}"/>
              </a:ext>
            </a:extLst>
          </p:cNvPr>
          <p:cNvSpPr txBox="1">
            <a:spLocks/>
          </p:cNvSpPr>
          <p:nvPr/>
        </p:nvSpPr>
        <p:spPr bwMode="auto">
          <a:xfrm>
            <a:off x="698500" y="1343025"/>
            <a:ext cx="79121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GB" altLang="en-US" sz="3600" b="1">
                <a:solidFill>
                  <a:schemeClr val="bg1"/>
                </a:solidFill>
              </a:rPr>
              <a:t>Food for thought</a:t>
            </a:r>
            <a:endParaRPr lang="en-US" altLang="en-US" sz="3600" b="1">
              <a:solidFill>
                <a:schemeClr val="bg1"/>
              </a:solidFill>
            </a:endParaRPr>
          </a:p>
        </p:txBody>
      </p:sp>
      <p:sp>
        <p:nvSpPr>
          <p:cNvPr id="38915" name="Content Placeholder 2">
            <a:extLst>
              <a:ext uri="{FF2B5EF4-FFF2-40B4-BE49-F238E27FC236}">
                <a16:creationId xmlns:a16="http://schemas.microsoft.com/office/drawing/2014/main" id="{25B1BAB1-63D6-4241-B88A-9744A2BBA48A}"/>
              </a:ext>
            </a:extLst>
          </p:cNvPr>
          <p:cNvSpPr>
            <a:spLocks noGrp="1"/>
          </p:cNvSpPr>
          <p:nvPr>
            <p:ph idx="1"/>
          </p:nvPr>
        </p:nvSpPr>
        <p:spPr>
          <a:xfrm>
            <a:off x="698500" y="2222500"/>
            <a:ext cx="7345363" cy="4668838"/>
          </a:xfrm>
        </p:spPr>
        <p:txBody>
          <a:bodyPr/>
          <a:lstStyle/>
          <a:p>
            <a:pPr marL="0" indent="0">
              <a:buFont typeface="Arial" panose="020B0604020202020204" pitchFamily="34" charset="0"/>
              <a:buNone/>
            </a:pPr>
            <a:r>
              <a:rPr lang="en-GB" altLang="en-US" sz="2000">
                <a:solidFill>
                  <a:schemeClr val="bg1"/>
                </a:solidFill>
                <a:latin typeface="Arial" panose="020B0604020202020204" pitchFamily="34" charset="0"/>
                <a:ea typeface="ＭＳ Ｐゴシック" panose="020B0600070205080204" pitchFamily="34" charset="-128"/>
                <a:cs typeface="Arial" panose="020B0604020202020204" pitchFamily="34" charset="0"/>
              </a:rPr>
              <a:t>Plastic packaging can extend the life of a product. </a:t>
            </a:r>
            <a:br>
              <a:rPr lang="en-GB" altLang="en-US" sz="2000">
                <a:solidFill>
                  <a:schemeClr val="bg1"/>
                </a:solidFill>
                <a:latin typeface="Arial" panose="020B0604020202020204" pitchFamily="34" charset="0"/>
                <a:ea typeface="ＭＳ Ｐゴシック" panose="020B0600070205080204" pitchFamily="34" charset="-128"/>
                <a:cs typeface="Arial" panose="020B0604020202020204" pitchFamily="34" charset="0"/>
              </a:rPr>
            </a:br>
            <a:br>
              <a:rPr lang="en-GB" altLang="en-US" sz="2000">
                <a:solidFill>
                  <a:schemeClr val="bg1"/>
                </a:solidFill>
                <a:latin typeface="Arial" panose="020B0604020202020204" pitchFamily="34" charset="0"/>
                <a:ea typeface="ＭＳ Ｐゴシック" panose="020B0600070205080204" pitchFamily="34" charset="-128"/>
                <a:cs typeface="Arial" panose="020B0604020202020204" pitchFamily="34" charset="0"/>
              </a:rPr>
            </a:br>
            <a:r>
              <a:rPr lang="en-GB" altLang="en-US" sz="2000">
                <a:solidFill>
                  <a:schemeClr val="bg1"/>
                </a:solidFill>
                <a:latin typeface="Arial" panose="020B0604020202020204" pitchFamily="34" charset="0"/>
                <a:ea typeface="ＭＳ Ｐゴシック" panose="020B0600070205080204" pitchFamily="34" charset="-128"/>
                <a:cs typeface="Arial" panose="020B0604020202020204" pitchFamily="34" charset="0"/>
              </a:rPr>
              <a:t>Important for procurement to consider 3 key R’s. </a:t>
            </a:r>
            <a:br>
              <a:rPr lang="en-GB" altLang="en-US" sz="2000">
                <a:solidFill>
                  <a:schemeClr val="bg1"/>
                </a:solidFill>
                <a:latin typeface="Arial" panose="020B0604020202020204" pitchFamily="34" charset="0"/>
                <a:ea typeface="ＭＳ Ｐゴシック" panose="020B0600070205080204" pitchFamily="34" charset="-128"/>
                <a:cs typeface="Arial" panose="020B0604020202020204" pitchFamily="34" charset="0"/>
              </a:rPr>
            </a:br>
            <a:br>
              <a:rPr lang="en-GB" altLang="en-US" sz="2000">
                <a:solidFill>
                  <a:schemeClr val="bg1"/>
                </a:solidFill>
                <a:latin typeface="Arial" panose="020B0604020202020204" pitchFamily="34" charset="0"/>
                <a:ea typeface="ＭＳ Ｐゴシック" panose="020B0600070205080204" pitchFamily="34" charset="-128"/>
                <a:cs typeface="Arial" panose="020B0604020202020204" pitchFamily="34" charset="0"/>
              </a:rPr>
            </a:br>
            <a:r>
              <a:rPr lang="en-GB" altLang="en-US" sz="2000">
                <a:solidFill>
                  <a:schemeClr val="bg1"/>
                </a:solidFill>
                <a:latin typeface="Arial" panose="020B0604020202020204" pitchFamily="34" charset="0"/>
                <a:ea typeface="ＭＳ Ｐゴシック" panose="020B0600070205080204" pitchFamily="34" charset="-128"/>
                <a:cs typeface="Arial" panose="020B0604020202020204" pitchFamily="34" charset="0"/>
              </a:rPr>
              <a:t>1. REMOVE</a:t>
            </a:r>
            <a:br>
              <a:rPr lang="en-GB" altLang="en-US" sz="2000">
                <a:solidFill>
                  <a:schemeClr val="bg1"/>
                </a:solidFill>
                <a:latin typeface="Arial" panose="020B0604020202020204" pitchFamily="34" charset="0"/>
                <a:ea typeface="ＭＳ Ｐゴシック" panose="020B0600070205080204" pitchFamily="34" charset="-128"/>
                <a:cs typeface="Arial" panose="020B0604020202020204" pitchFamily="34" charset="0"/>
              </a:rPr>
            </a:br>
            <a:r>
              <a:rPr lang="en-GB" altLang="en-US" sz="2000">
                <a:solidFill>
                  <a:schemeClr val="bg1"/>
                </a:solidFill>
                <a:latin typeface="Arial" panose="020B0604020202020204" pitchFamily="34" charset="0"/>
                <a:ea typeface="ＭＳ Ｐゴシック" panose="020B0600070205080204" pitchFamily="34" charset="-128"/>
                <a:cs typeface="Arial" panose="020B0604020202020204" pitchFamily="34" charset="0"/>
              </a:rPr>
              <a:t>2. RENEWABLE</a:t>
            </a:r>
            <a:br>
              <a:rPr lang="en-GB" altLang="en-US" sz="2000">
                <a:solidFill>
                  <a:schemeClr val="bg1"/>
                </a:solidFill>
                <a:latin typeface="Arial" panose="020B0604020202020204" pitchFamily="34" charset="0"/>
                <a:ea typeface="ＭＳ Ｐゴシック" panose="020B0600070205080204" pitchFamily="34" charset="-128"/>
                <a:cs typeface="Arial" panose="020B0604020202020204" pitchFamily="34" charset="0"/>
              </a:rPr>
            </a:br>
            <a:r>
              <a:rPr lang="en-GB" altLang="en-US" sz="2000">
                <a:solidFill>
                  <a:schemeClr val="bg1"/>
                </a:solidFill>
                <a:latin typeface="Arial" panose="020B0604020202020204" pitchFamily="34" charset="0"/>
                <a:ea typeface="ＭＳ Ｐゴシック" panose="020B0600070205080204" pitchFamily="34" charset="-128"/>
                <a:cs typeface="Arial" panose="020B0604020202020204" pitchFamily="34" charset="0"/>
              </a:rPr>
              <a:t>3. RECYCLABILITY</a:t>
            </a:r>
          </a:p>
        </p:txBody>
      </p:sp>
      <p:sp>
        <p:nvSpPr>
          <p:cNvPr id="7" name="Oval 6">
            <a:extLst>
              <a:ext uri="{FF2B5EF4-FFF2-40B4-BE49-F238E27FC236}">
                <a16:creationId xmlns:a16="http://schemas.microsoft.com/office/drawing/2014/main" id="{4E1724A7-54F4-4317-BE82-72D4896CCA28}"/>
              </a:ext>
            </a:extLst>
          </p:cNvPr>
          <p:cNvSpPr/>
          <p:nvPr/>
        </p:nvSpPr>
        <p:spPr>
          <a:xfrm>
            <a:off x="-495300" y="4818063"/>
            <a:ext cx="4602163" cy="4600575"/>
          </a:xfrm>
          <a:prstGeom prst="ellipse">
            <a:avLst/>
          </a:prstGeom>
          <a:noFill/>
          <a:ln w="381000">
            <a:solidFill>
              <a:schemeClr val="bg1">
                <a:alpha val="32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8917" name="Picture 2">
            <a:extLst>
              <a:ext uri="{FF2B5EF4-FFF2-40B4-BE49-F238E27FC236}">
                <a16:creationId xmlns:a16="http://schemas.microsoft.com/office/drawing/2014/main" id="{196626DE-972C-43EE-A9A7-8A2895BAA86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91463" y="249238"/>
            <a:ext cx="998537"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a:extLst>
              <a:ext uri="{FF2B5EF4-FFF2-40B4-BE49-F238E27FC236}">
                <a16:creationId xmlns:a16="http://schemas.microsoft.com/office/drawing/2014/main" id="{F00CB163-BABB-40DB-8631-920EA18F4748}"/>
              </a:ext>
            </a:extLst>
          </p:cNvPr>
          <p:cNvSpPr/>
          <p:nvPr/>
        </p:nvSpPr>
        <p:spPr>
          <a:xfrm>
            <a:off x="7092950" y="1685925"/>
            <a:ext cx="3298825" cy="3297238"/>
          </a:xfrm>
          <a:prstGeom prst="ellipse">
            <a:avLst/>
          </a:prstGeom>
          <a:noFill/>
          <a:ln w="381000">
            <a:solidFill>
              <a:schemeClr val="bg1">
                <a:alpha val="32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4">
            <a:extLst>
              <a:ext uri="{FF2B5EF4-FFF2-40B4-BE49-F238E27FC236}">
                <a16:creationId xmlns:a16="http://schemas.microsoft.com/office/drawing/2014/main" id="{46C64364-0BCB-4F84-A6EA-780107D33A69}"/>
              </a:ext>
            </a:extLst>
          </p:cNvPr>
          <p:cNvPicPr>
            <a:picLocks noChangeAspect="1"/>
          </p:cNvPicPr>
          <p:nvPr/>
        </p:nvPicPr>
        <p:blipFill>
          <a:blip r:embed="rId3">
            <a:extLst>
              <a:ext uri="{28A0092B-C50C-407E-A947-70E740481C1C}">
                <a14:useLocalDpi xmlns:a14="http://schemas.microsoft.com/office/drawing/2010/main" val="0"/>
              </a:ext>
            </a:extLst>
          </a:blip>
          <a:srcRect t="-38"/>
          <a:stretch>
            <a:fillRect/>
          </a:stretch>
        </p:blipFill>
        <p:spPr bwMode="auto">
          <a:xfrm>
            <a:off x="0" y="-3175"/>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Title 1">
            <a:extLst>
              <a:ext uri="{FF2B5EF4-FFF2-40B4-BE49-F238E27FC236}">
                <a16:creationId xmlns:a16="http://schemas.microsoft.com/office/drawing/2014/main" id="{50248CD9-BEFB-4583-A592-9935A2238CF2}"/>
              </a:ext>
            </a:extLst>
          </p:cNvPr>
          <p:cNvSpPr txBox="1">
            <a:spLocks/>
          </p:cNvSpPr>
          <p:nvPr/>
        </p:nvSpPr>
        <p:spPr bwMode="auto">
          <a:xfrm>
            <a:off x="2436813" y="2419350"/>
            <a:ext cx="4270375"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GB" altLang="en-US" sz="3600" b="1">
                <a:solidFill>
                  <a:srgbClr val="00A6BF"/>
                </a:solidFill>
              </a:rPr>
              <a:t>Composting, </a:t>
            </a:r>
          </a:p>
          <a:p>
            <a:pPr algn="ctr" eaLnBrk="1" hangingPunct="1">
              <a:spcBef>
                <a:spcPct val="0"/>
              </a:spcBef>
              <a:buFontTx/>
              <a:buNone/>
            </a:pPr>
            <a:r>
              <a:rPr lang="en-GB" altLang="en-US" sz="3600" b="1">
                <a:solidFill>
                  <a:srgbClr val="00A6BF"/>
                </a:solidFill>
              </a:rPr>
              <a:t>biodegradable </a:t>
            </a:r>
          </a:p>
          <a:p>
            <a:pPr algn="ctr" eaLnBrk="1" hangingPunct="1">
              <a:spcBef>
                <a:spcPct val="0"/>
              </a:spcBef>
              <a:buFontTx/>
              <a:buNone/>
            </a:pPr>
            <a:r>
              <a:rPr lang="en-GB" altLang="en-US" sz="3600" b="1">
                <a:solidFill>
                  <a:srgbClr val="00A6BF"/>
                </a:solidFill>
              </a:rPr>
              <a:t>packaging </a:t>
            </a:r>
            <a:endParaRPr lang="en-US" altLang="en-US" sz="3600" b="1">
              <a:solidFill>
                <a:srgbClr val="00A6BF"/>
              </a:solidFill>
            </a:endParaRPr>
          </a:p>
        </p:txBody>
      </p:sp>
      <p:pic>
        <p:nvPicPr>
          <p:cNvPr id="40963" name="Picture 2">
            <a:extLst>
              <a:ext uri="{FF2B5EF4-FFF2-40B4-BE49-F238E27FC236}">
                <a16:creationId xmlns:a16="http://schemas.microsoft.com/office/drawing/2014/main" id="{DFB1C324-4AE7-487F-B827-A311D3B1B5F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91463" y="249238"/>
            <a:ext cx="998537"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7">
            <a:extLst>
              <a:ext uri="{FF2B5EF4-FFF2-40B4-BE49-F238E27FC236}">
                <a16:creationId xmlns:a16="http://schemas.microsoft.com/office/drawing/2014/main" id="{10BBC583-BE91-46C6-ACD0-5924475405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itle 1">
            <a:extLst>
              <a:ext uri="{FF2B5EF4-FFF2-40B4-BE49-F238E27FC236}">
                <a16:creationId xmlns:a16="http://schemas.microsoft.com/office/drawing/2014/main" id="{924DD8CE-AC35-4210-9421-27EE3FF1799D}"/>
              </a:ext>
            </a:extLst>
          </p:cNvPr>
          <p:cNvSpPr txBox="1">
            <a:spLocks/>
          </p:cNvSpPr>
          <p:nvPr/>
        </p:nvSpPr>
        <p:spPr bwMode="auto">
          <a:xfrm>
            <a:off x="546100" y="1524000"/>
            <a:ext cx="80645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GB" altLang="en-US" sz="3600" b="1">
                <a:solidFill>
                  <a:srgbClr val="00A6BF"/>
                </a:solidFill>
              </a:rPr>
              <a:t>Cutting down on disposable </a:t>
            </a:r>
          </a:p>
          <a:p>
            <a:pPr eaLnBrk="1" hangingPunct="1">
              <a:spcBef>
                <a:spcPct val="0"/>
              </a:spcBef>
              <a:buFontTx/>
              <a:buNone/>
            </a:pPr>
            <a:r>
              <a:rPr lang="en-GB" altLang="en-US" sz="3600" b="1">
                <a:solidFill>
                  <a:srgbClr val="00A6BF"/>
                </a:solidFill>
              </a:rPr>
              <a:t>coffee cups</a:t>
            </a:r>
            <a:r>
              <a:rPr lang="mr-IN" altLang="en-US" sz="3600" b="1">
                <a:solidFill>
                  <a:srgbClr val="00A6BF"/>
                </a:solidFill>
              </a:rPr>
              <a:t>…</a:t>
            </a:r>
            <a:endParaRPr lang="en-US" altLang="en-US" sz="3600" b="1">
              <a:solidFill>
                <a:srgbClr val="00A6BF"/>
              </a:solidFill>
            </a:endParaRPr>
          </a:p>
        </p:txBody>
      </p:sp>
      <p:sp>
        <p:nvSpPr>
          <p:cNvPr id="43011" name="Content Placeholder 2">
            <a:extLst>
              <a:ext uri="{FF2B5EF4-FFF2-40B4-BE49-F238E27FC236}">
                <a16:creationId xmlns:a16="http://schemas.microsoft.com/office/drawing/2014/main" id="{13312B2A-B791-4648-A350-53FAF3A4827F}"/>
              </a:ext>
            </a:extLst>
          </p:cNvPr>
          <p:cNvSpPr>
            <a:spLocks noGrp="1"/>
          </p:cNvSpPr>
          <p:nvPr>
            <p:ph idx="1"/>
          </p:nvPr>
        </p:nvSpPr>
        <p:spPr>
          <a:xfrm>
            <a:off x="614363" y="2693988"/>
            <a:ext cx="4854575" cy="4197350"/>
          </a:xfrm>
        </p:spPr>
        <p:txBody>
          <a:bodyPr/>
          <a:lstStyle/>
          <a:p>
            <a:pPr marL="0" indent="0">
              <a:buFont typeface="Arial" panose="020B0604020202020204" pitchFamily="34" charset="0"/>
              <a:buNone/>
            </a:pPr>
            <a:r>
              <a:rPr lang="en-GB" altLang="en-US" sz="2000">
                <a:latin typeface="Arial" panose="020B0604020202020204" pitchFamily="34" charset="0"/>
                <a:ea typeface="ＭＳ Ｐゴシック" panose="020B0600070205080204" pitchFamily="34" charset="-128"/>
                <a:cs typeface="Arial" panose="020B0604020202020204" pitchFamily="34" charset="0"/>
              </a:rPr>
              <a:t>Initial findings from two pilot projects indicate that charging for disposable cups is having a positive impact on the uptake of re-useable ones. </a:t>
            </a:r>
          </a:p>
          <a:p>
            <a:pPr marL="0" indent="0">
              <a:buFont typeface="Arial" panose="020B0604020202020204" pitchFamily="34" charset="0"/>
              <a:buNone/>
            </a:pPr>
            <a:endParaRPr lang="en-GB" altLang="en-US" sz="2000">
              <a:latin typeface="Arial" panose="020B0604020202020204" pitchFamily="34" charset="0"/>
              <a:ea typeface="ＭＳ Ｐゴシック" panose="020B0600070205080204" pitchFamily="34" charset="-128"/>
              <a:cs typeface="Arial" panose="020B0604020202020204" pitchFamily="34" charset="0"/>
            </a:endParaRPr>
          </a:p>
          <a:p>
            <a:pPr marL="0" indent="0">
              <a:buFont typeface="Arial" panose="020B0604020202020204" pitchFamily="34" charset="0"/>
              <a:buNone/>
            </a:pPr>
            <a:endParaRPr lang="en-GB" altLang="en-US" sz="2000">
              <a:latin typeface="Arial" panose="020B0604020202020204" pitchFamily="34" charset="0"/>
              <a:ea typeface="ＭＳ Ｐゴシック" panose="020B0600070205080204" pitchFamily="34" charset="-128"/>
              <a:cs typeface="Arial" panose="020B0604020202020204" pitchFamily="34" charset="0"/>
            </a:endParaRPr>
          </a:p>
          <a:p>
            <a:pPr marL="0" indent="0">
              <a:buFont typeface="Arial" panose="020B0604020202020204" pitchFamily="34" charset="0"/>
              <a:buNone/>
            </a:pPr>
            <a:endParaRPr lang="en-GB" altLang="en-US" sz="2000">
              <a:latin typeface="Arial" panose="020B0604020202020204" pitchFamily="34" charset="0"/>
              <a:ea typeface="ＭＳ Ｐゴシック" panose="020B0600070205080204" pitchFamily="34" charset="-128"/>
              <a:cs typeface="Arial" panose="020B0604020202020204" pitchFamily="34" charset="0"/>
            </a:endParaRPr>
          </a:p>
          <a:p>
            <a:pPr marL="0" indent="0">
              <a:buFont typeface="Arial" panose="020B0604020202020204" pitchFamily="34" charset="0"/>
              <a:buNone/>
            </a:pPr>
            <a:endParaRPr lang="en-GB" altLang="en-US" sz="2000">
              <a:latin typeface="Arial" panose="020B0604020202020204" pitchFamily="34" charset="0"/>
              <a:ea typeface="ＭＳ Ｐゴシック" panose="020B0600070205080204" pitchFamily="34" charset="-128"/>
              <a:cs typeface="Arial" panose="020B0604020202020204" pitchFamily="34" charset="0"/>
            </a:endParaRPr>
          </a:p>
          <a:p>
            <a:pPr marL="0" indent="0">
              <a:buFont typeface="Arial" panose="020B0604020202020204" pitchFamily="34" charset="0"/>
              <a:buNone/>
            </a:pPr>
            <a:r>
              <a:rPr lang="en-GB" altLang="en-US" sz="2000" b="1">
                <a:latin typeface="Arial" panose="020B0604020202020204" pitchFamily="34" charset="0"/>
                <a:ea typeface="ＭＳ Ｐゴシック" panose="020B0600070205080204" pitchFamily="34" charset="-128"/>
                <a:cs typeface="Arial" panose="020B0604020202020204" pitchFamily="34" charset="0"/>
              </a:rPr>
              <a:t>Talk to us if you’re interested in exploring options around this.</a:t>
            </a:r>
          </a:p>
        </p:txBody>
      </p:sp>
      <p:pic>
        <p:nvPicPr>
          <p:cNvPr id="43012" name="Picture 20">
            <a:extLst>
              <a:ext uri="{FF2B5EF4-FFF2-40B4-BE49-F238E27FC236}">
                <a16:creationId xmlns:a16="http://schemas.microsoft.com/office/drawing/2014/main" id="{FDFB1E43-FD68-471E-B4E9-74593FC0938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08925" y="258763"/>
            <a:ext cx="9810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 descr="https://tse4.mm.bing.net/th?id=OIP.DkS2H_BYwb_PlrYg8_eH6wHaD4&amp;pid=15.1&amp;P=0&amp;w=356&amp;h=187">
            <a:extLst>
              <a:ext uri="{FF2B5EF4-FFF2-40B4-BE49-F238E27FC236}">
                <a16:creationId xmlns:a16="http://schemas.microsoft.com/office/drawing/2014/main" id="{F1F802FB-368F-4AD7-B2B6-B06F6BC136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763" y="4198938"/>
            <a:ext cx="16446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11">
            <a:extLst>
              <a:ext uri="{FF2B5EF4-FFF2-40B4-BE49-F238E27FC236}">
                <a16:creationId xmlns:a16="http://schemas.microsoft.com/office/drawing/2014/main" id="{602A77E7-F757-4A41-AE30-AF3F29B6180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33675" y="4198938"/>
            <a:ext cx="16541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1538" y="35170"/>
            <a:ext cx="2935166" cy="1008184"/>
          </a:xfrm>
        </p:spPr>
        <p:txBody>
          <a:bodyPr>
            <a:noAutofit/>
          </a:bodyPr>
          <a:lstStyle/>
          <a:p>
            <a:pPr defTabSz="457200" fontAlgn="base">
              <a:spcAft>
                <a:spcPct val="0"/>
              </a:spcAft>
            </a:pPr>
            <a:r>
              <a:rPr lang="en-GB" altLang="en-US" sz="3600" b="1" dirty="0">
                <a:solidFill>
                  <a:srgbClr val="00A6BF"/>
                </a:solidFill>
                <a:latin typeface="Arial" panose="020B0604020202020204" pitchFamily="34" charset="0"/>
                <a:ea typeface="ＭＳ Ｐゴシック" panose="020B0600070205080204" pitchFamily="34" charset="-128"/>
                <a:cs typeface="Arial" panose="020B0604020202020204" pitchFamily="34" charset="0"/>
              </a:rPr>
              <a:t>NHSS Plastic Cups</a:t>
            </a:r>
            <a:endParaRPr lang="en-GB" sz="3600" b="1" dirty="0">
              <a:solidFill>
                <a:srgbClr val="00A6B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 name="Content Placeholder 2"/>
          <p:cNvSpPr>
            <a:spLocks noGrp="1"/>
          </p:cNvSpPr>
          <p:nvPr>
            <p:ph idx="1"/>
          </p:nvPr>
        </p:nvSpPr>
        <p:spPr>
          <a:xfrm>
            <a:off x="5861537" y="1112001"/>
            <a:ext cx="3099289" cy="5745999"/>
          </a:xfrm>
        </p:spPr>
        <p:txBody>
          <a:bodyPr>
            <a:noAutofit/>
          </a:bodyPr>
          <a:lstStyle/>
          <a:p>
            <a:pPr marL="0" indent="0">
              <a:buNone/>
            </a:pPr>
            <a:endParaRPr lang="en-GB" sz="2400" b="1" dirty="0"/>
          </a:p>
          <a:p>
            <a:pPr lvl="1"/>
            <a:r>
              <a:rPr lang="en-GB" dirty="0"/>
              <a:t>Procurement Strategy for Catering Disposables (2016)</a:t>
            </a:r>
          </a:p>
          <a:p>
            <a:pPr lvl="1"/>
            <a:r>
              <a:rPr lang="en-GB" dirty="0"/>
              <a:t>LCA: Commodity Advice</a:t>
            </a:r>
          </a:p>
          <a:p>
            <a:pPr lvl="1"/>
            <a:r>
              <a:rPr lang="en-GB" dirty="0"/>
              <a:t>Market research</a:t>
            </a:r>
          </a:p>
          <a:p>
            <a:pPr lvl="1"/>
            <a:r>
              <a:rPr lang="en-GB" dirty="0"/>
              <a:t>Pre-procurement trials (CE Investment Fund )– reusable &amp; disposable options</a:t>
            </a:r>
          </a:p>
          <a:p>
            <a:pPr lvl="1"/>
            <a:r>
              <a:rPr lang="en-GB" dirty="0"/>
              <a:t>Inform framework retender – new requirements</a:t>
            </a:r>
          </a:p>
          <a:p>
            <a:pPr lvl="2"/>
            <a:r>
              <a:rPr lang="en-GB" sz="1800" dirty="0"/>
              <a:t>Fully recyclable reusable &amp; disposable specification</a:t>
            </a:r>
          </a:p>
          <a:p>
            <a:pPr lvl="2"/>
            <a:r>
              <a:rPr lang="en-GB" sz="1800" dirty="0"/>
              <a:t>Collection requirements</a:t>
            </a:r>
          </a:p>
          <a:p>
            <a:pPr lvl="2"/>
            <a:r>
              <a:rPr lang="en-GB" sz="1800" dirty="0"/>
              <a:t>Charging/incentives</a:t>
            </a:r>
          </a:p>
          <a:p>
            <a:pPr lvl="1"/>
            <a:endParaRPr lang="en-GB" sz="2400" dirty="0"/>
          </a:p>
        </p:txBody>
      </p:sp>
      <p:pic>
        <p:nvPicPr>
          <p:cNvPr id="6" name="Picture 5"/>
          <p:cNvPicPr>
            <a:picLocks noChangeAspect="1"/>
          </p:cNvPicPr>
          <p:nvPr/>
        </p:nvPicPr>
        <p:blipFill>
          <a:blip r:embed="rId3"/>
          <a:stretch>
            <a:fillRect/>
          </a:stretch>
        </p:blipFill>
        <p:spPr>
          <a:xfrm>
            <a:off x="0" y="0"/>
            <a:ext cx="5861538" cy="8456218"/>
          </a:xfrm>
          <a:prstGeom prst="rect">
            <a:avLst/>
          </a:prstGeom>
        </p:spPr>
      </p:pic>
    </p:spTree>
    <p:extLst>
      <p:ext uri="{BB962C8B-B14F-4D97-AF65-F5344CB8AC3E}">
        <p14:creationId xmlns:p14="http://schemas.microsoft.com/office/powerpoint/2010/main" val="50169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a:extLst>
              <a:ext uri="{FF2B5EF4-FFF2-40B4-BE49-F238E27FC236}">
                <a16:creationId xmlns:a16="http://schemas.microsoft.com/office/drawing/2014/main" id="{49283A3E-EDA4-48DF-986D-2D7C0910B3B4}"/>
              </a:ext>
            </a:extLst>
          </p:cNvPr>
          <p:cNvSpPr>
            <a:spLocks noChangeArrowheads="1"/>
          </p:cNvSpPr>
          <p:nvPr/>
        </p:nvSpPr>
        <p:spPr bwMode="auto">
          <a:xfrm>
            <a:off x="546100" y="946150"/>
            <a:ext cx="71755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3600" b="1">
                <a:solidFill>
                  <a:srgbClr val="00A6BF"/>
                </a:solidFill>
              </a:rPr>
              <a:t>Innovation – World Class Plastic Sorting Infrastructure: Project Beacon</a:t>
            </a:r>
            <a:endParaRPr lang="en-US" altLang="en-US" sz="3600" b="1">
              <a:latin typeface="Calibri" panose="020F0502020204030204" pitchFamily="34" charset="0"/>
            </a:endParaRPr>
          </a:p>
        </p:txBody>
      </p:sp>
      <p:sp>
        <p:nvSpPr>
          <p:cNvPr id="49154" name="TextBox 4">
            <a:extLst>
              <a:ext uri="{FF2B5EF4-FFF2-40B4-BE49-F238E27FC236}">
                <a16:creationId xmlns:a16="http://schemas.microsoft.com/office/drawing/2014/main" id="{559D40D8-8A25-4820-819D-77DFBCE17582}"/>
              </a:ext>
            </a:extLst>
          </p:cNvPr>
          <p:cNvSpPr txBox="1">
            <a:spLocks noChangeArrowheads="1"/>
          </p:cNvSpPr>
          <p:nvPr/>
        </p:nvSpPr>
        <p:spPr bwMode="auto">
          <a:xfrm>
            <a:off x="431800" y="4433888"/>
            <a:ext cx="1155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1600" b="1"/>
              <a:t>All plastic</a:t>
            </a:r>
          </a:p>
        </p:txBody>
      </p:sp>
      <p:sp>
        <p:nvSpPr>
          <p:cNvPr id="49155" name="TextBox 23">
            <a:extLst>
              <a:ext uri="{FF2B5EF4-FFF2-40B4-BE49-F238E27FC236}">
                <a16:creationId xmlns:a16="http://schemas.microsoft.com/office/drawing/2014/main" id="{AF92147B-AD02-4D3D-A928-803926B85742}"/>
              </a:ext>
            </a:extLst>
          </p:cNvPr>
          <p:cNvSpPr txBox="1">
            <a:spLocks noChangeArrowheads="1"/>
          </p:cNvSpPr>
          <p:nvPr/>
        </p:nvSpPr>
        <p:spPr bwMode="auto">
          <a:xfrm>
            <a:off x="6596063" y="4433888"/>
            <a:ext cx="16081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1600" b="1"/>
              <a:t>Unrecoverable</a:t>
            </a:r>
          </a:p>
        </p:txBody>
      </p:sp>
      <p:sp>
        <p:nvSpPr>
          <p:cNvPr id="49156" name="TextBox 24">
            <a:extLst>
              <a:ext uri="{FF2B5EF4-FFF2-40B4-BE49-F238E27FC236}">
                <a16:creationId xmlns:a16="http://schemas.microsoft.com/office/drawing/2014/main" id="{9980A7C9-164A-45C8-8F0F-946A48DAEAD9}"/>
              </a:ext>
            </a:extLst>
          </p:cNvPr>
          <p:cNvSpPr txBox="1">
            <a:spLocks noChangeArrowheads="1"/>
          </p:cNvSpPr>
          <p:nvPr/>
        </p:nvSpPr>
        <p:spPr bwMode="auto">
          <a:xfrm>
            <a:off x="6538913" y="3503613"/>
            <a:ext cx="23177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1600" b="1"/>
              <a:t>Mechanical Recycling</a:t>
            </a:r>
          </a:p>
        </p:txBody>
      </p:sp>
      <p:sp>
        <p:nvSpPr>
          <p:cNvPr id="49157" name="TextBox 25">
            <a:extLst>
              <a:ext uri="{FF2B5EF4-FFF2-40B4-BE49-F238E27FC236}">
                <a16:creationId xmlns:a16="http://schemas.microsoft.com/office/drawing/2014/main" id="{F390D0A8-7F6C-44A0-82AB-5469D4EE64D7}"/>
              </a:ext>
            </a:extLst>
          </p:cNvPr>
          <p:cNvSpPr txBox="1">
            <a:spLocks noChangeArrowheads="1"/>
          </p:cNvSpPr>
          <p:nvPr/>
        </p:nvSpPr>
        <p:spPr bwMode="auto">
          <a:xfrm>
            <a:off x="6538913" y="5389563"/>
            <a:ext cx="21224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1600" b="1"/>
              <a:t>Chemical Recycling</a:t>
            </a:r>
          </a:p>
        </p:txBody>
      </p:sp>
      <p:pic>
        <p:nvPicPr>
          <p:cNvPr id="49158" name="Picture 27">
            <a:extLst>
              <a:ext uri="{FF2B5EF4-FFF2-40B4-BE49-F238E27FC236}">
                <a16:creationId xmlns:a16="http://schemas.microsoft.com/office/drawing/2014/main" id="{F32DCAE8-500B-4E28-A25B-9DBAA36E30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6563" y="3203575"/>
            <a:ext cx="4889500"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2">
            <a:extLst>
              <a:ext uri="{FF2B5EF4-FFF2-40B4-BE49-F238E27FC236}">
                <a16:creationId xmlns:a16="http://schemas.microsoft.com/office/drawing/2014/main" id="{E403A073-E46D-452E-B155-26B7FA58A1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Title 1">
            <a:extLst>
              <a:ext uri="{FF2B5EF4-FFF2-40B4-BE49-F238E27FC236}">
                <a16:creationId xmlns:a16="http://schemas.microsoft.com/office/drawing/2014/main" id="{10F9125D-4F4A-4C31-B5E5-3D1B1AB42671}"/>
              </a:ext>
            </a:extLst>
          </p:cNvPr>
          <p:cNvSpPr>
            <a:spLocks noGrp="1"/>
          </p:cNvSpPr>
          <p:nvPr>
            <p:ph type="title"/>
          </p:nvPr>
        </p:nvSpPr>
        <p:spPr>
          <a:xfrm>
            <a:off x="3919538" y="1422400"/>
            <a:ext cx="5035550" cy="528638"/>
          </a:xfrm>
        </p:spPr>
        <p:txBody>
          <a:bodyPr/>
          <a:lstStyle/>
          <a:p>
            <a:pPr eaLnBrk="1" hangingPunct="1"/>
            <a:r>
              <a:rPr lang="en-GB" altLang="en-US">
                <a:solidFill>
                  <a:srgbClr val="00A6BF"/>
                </a:solidFill>
                <a:latin typeface="Arial" panose="020B0604020202020204" pitchFamily="34" charset="0"/>
                <a:ea typeface="ＭＳ Ｐゴシック" panose="020B0600070205080204" pitchFamily="34" charset="-128"/>
                <a:cs typeface="Arial" panose="020B0604020202020204" pitchFamily="34" charset="0"/>
              </a:rPr>
              <a:t>Measures we can </a:t>
            </a:r>
            <a:br>
              <a:rPr lang="en-GB" altLang="en-US">
                <a:solidFill>
                  <a:srgbClr val="00A6BF"/>
                </a:solidFill>
                <a:latin typeface="Arial" panose="020B0604020202020204" pitchFamily="34" charset="0"/>
                <a:ea typeface="ＭＳ Ｐゴシック" panose="020B0600070205080204" pitchFamily="34" charset="-128"/>
                <a:cs typeface="Arial" panose="020B0604020202020204" pitchFamily="34" charset="0"/>
              </a:rPr>
            </a:br>
            <a:r>
              <a:rPr lang="en-GB" altLang="en-US">
                <a:solidFill>
                  <a:srgbClr val="00A6BF"/>
                </a:solidFill>
                <a:latin typeface="Arial" panose="020B0604020202020204" pitchFamily="34" charset="0"/>
                <a:ea typeface="ＭＳ Ｐゴシック" panose="020B0600070205080204" pitchFamily="34" charset="-128"/>
                <a:cs typeface="Arial" panose="020B0604020202020204" pitchFamily="34" charset="0"/>
              </a:rPr>
              <a:t>all take:</a:t>
            </a:r>
            <a:endParaRPr lang="en-US" altLang="en-US">
              <a:solidFill>
                <a:srgbClr val="00A6B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2" name="Content Placeholder 2">
            <a:extLst>
              <a:ext uri="{FF2B5EF4-FFF2-40B4-BE49-F238E27FC236}">
                <a16:creationId xmlns:a16="http://schemas.microsoft.com/office/drawing/2014/main" id="{8C2499D2-7E4A-4DAF-B860-E42A320C6852}"/>
              </a:ext>
            </a:extLst>
          </p:cNvPr>
          <p:cNvSpPr txBox="1">
            <a:spLocks/>
          </p:cNvSpPr>
          <p:nvPr/>
        </p:nvSpPr>
        <p:spPr bwMode="auto">
          <a:xfrm>
            <a:off x="4027488" y="2451100"/>
            <a:ext cx="3878262"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rmAutofit/>
          </a:bodyP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Font typeface="Arial" charset="0"/>
              <a:buNone/>
              <a:defRPr/>
            </a:pPr>
            <a:r>
              <a:rPr lang="en-GB" sz="1600" b="1" dirty="0">
                <a:solidFill>
                  <a:srgbClr val="00A6BF"/>
                </a:solidFill>
              </a:rPr>
              <a:t>REDUCE</a:t>
            </a:r>
          </a:p>
          <a:p>
            <a:pPr marL="57150" indent="0">
              <a:buFont typeface="Arial" charset="0"/>
              <a:buNone/>
              <a:defRPr/>
            </a:pPr>
            <a:r>
              <a:rPr lang="en-GB" sz="1600" dirty="0">
                <a:solidFill>
                  <a:schemeClr val="tx1">
                    <a:lumMod val="65000"/>
                    <a:lumOff val="35000"/>
                  </a:schemeClr>
                </a:solidFill>
              </a:rPr>
              <a:t>Say no to straws		Shop smart</a:t>
            </a:r>
          </a:p>
          <a:p>
            <a:pPr marL="57150" indent="0">
              <a:buFont typeface="Arial" charset="0"/>
              <a:buNone/>
              <a:defRPr/>
            </a:pPr>
            <a:r>
              <a:rPr lang="en-GB" sz="1600" dirty="0">
                <a:solidFill>
                  <a:schemeClr val="tx1">
                    <a:lumMod val="65000"/>
                    <a:lumOff val="35000"/>
                  </a:schemeClr>
                </a:solidFill>
              </a:rPr>
              <a:t>Keep your cup			Drink tap water</a:t>
            </a:r>
          </a:p>
          <a:p>
            <a:pPr marL="57150" indent="0">
              <a:buFont typeface="Arial" charset="0"/>
              <a:buNone/>
              <a:defRPr/>
            </a:pPr>
            <a:r>
              <a:rPr lang="en-GB" sz="1600" dirty="0">
                <a:solidFill>
                  <a:schemeClr val="tx1">
                    <a:lumMod val="65000"/>
                    <a:lumOff val="35000"/>
                  </a:schemeClr>
                </a:solidFill>
              </a:rPr>
              <a:t>A bag is for life</a:t>
            </a:r>
          </a:p>
          <a:p>
            <a:pPr marL="57150" indent="0">
              <a:buFont typeface="Arial" charset="0"/>
              <a:buNone/>
              <a:defRPr/>
            </a:pPr>
            <a:r>
              <a:rPr lang="en-GB" sz="1600" dirty="0">
                <a:solidFill>
                  <a:schemeClr val="tx1">
                    <a:lumMod val="65000"/>
                    <a:lumOff val="35000"/>
                  </a:schemeClr>
                </a:solidFill>
              </a:rPr>
              <a:t>Metal cutlery only</a:t>
            </a:r>
          </a:p>
          <a:p>
            <a:pPr marL="57150" indent="0">
              <a:buFont typeface="Arial" charset="0"/>
              <a:buNone/>
              <a:defRPr/>
            </a:pPr>
            <a:endParaRPr lang="en-GB" sz="1600" b="1" dirty="0">
              <a:solidFill>
                <a:schemeClr val="tx1">
                  <a:lumMod val="65000"/>
                  <a:lumOff val="35000"/>
                </a:schemeClr>
              </a:solidFill>
            </a:endParaRPr>
          </a:p>
          <a:p>
            <a:pPr marL="57150" indent="0">
              <a:buFont typeface="Arial" charset="0"/>
              <a:buNone/>
              <a:defRPr/>
            </a:pPr>
            <a:r>
              <a:rPr lang="en-GB" sz="1600" b="1" dirty="0">
                <a:solidFill>
                  <a:srgbClr val="00A6BF"/>
                </a:solidFill>
              </a:rPr>
              <a:t>RE-USE</a:t>
            </a:r>
          </a:p>
          <a:p>
            <a:pPr marL="57150" indent="0">
              <a:buFont typeface="Arial" charset="0"/>
              <a:buNone/>
              <a:defRPr/>
            </a:pPr>
            <a:r>
              <a:rPr lang="en-GB" sz="1600" dirty="0">
                <a:solidFill>
                  <a:schemeClr val="tx1">
                    <a:lumMod val="65000"/>
                    <a:lumOff val="35000"/>
                  </a:schemeClr>
                </a:solidFill>
              </a:rPr>
              <a:t>Re-usable alternatives</a:t>
            </a:r>
          </a:p>
          <a:p>
            <a:pPr marL="57150" indent="0">
              <a:buFont typeface="Arial" charset="0"/>
              <a:buNone/>
              <a:defRPr/>
            </a:pPr>
            <a:r>
              <a:rPr lang="en-GB" sz="1600" dirty="0">
                <a:solidFill>
                  <a:schemeClr val="tx1">
                    <a:lumMod val="65000"/>
                    <a:lumOff val="35000"/>
                  </a:schemeClr>
                </a:solidFill>
              </a:rPr>
              <a:t>e.g. Re-useable straws</a:t>
            </a:r>
          </a:p>
          <a:p>
            <a:pPr marL="57150" indent="0">
              <a:buFont typeface="Arial" charset="0"/>
              <a:buNone/>
              <a:defRPr/>
            </a:pPr>
            <a:endParaRPr lang="en-GB" sz="1600" b="1" dirty="0">
              <a:solidFill>
                <a:schemeClr val="tx1">
                  <a:lumMod val="65000"/>
                  <a:lumOff val="35000"/>
                </a:schemeClr>
              </a:solidFill>
            </a:endParaRPr>
          </a:p>
          <a:p>
            <a:pPr marL="57150" indent="0">
              <a:buFont typeface="Arial" charset="0"/>
              <a:buNone/>
              <a:defRPr/>
            </a:pPr>
            <a:r>
              <a:rPr lang="en-GB" sz="1600" b="1" dirty="0">
                <a:solidFill>
                  <a:srgbClr val="00A6BF"/>
                </a:solidFill>
              </a:rPr>
              <a:t>RECYCLE</a:t>
            </a:r>
          </a:p>
          <a:p>
            <a:pPr marL="57150" indent="0">
              <a:buFont typeface="Arial" charset="0"/>
              <a:buNone/>
              <a:defRPr/>
            </a:pPr>
            <a:r>
              <a:rPr lang="en-GB" sz="1600" dirty="0">
                <a:solidFill>
                  <a:schemeClr val="tx1">
                    <a:lumMod val="65000"/>
                    <a:lumOff val="35000"/>
                  </a:schemeClr>
                </a:solidFill>
              </a:rPr>
              <a:t>At home, work and out &amp; about – take it home if you have to</a:t>
            </a:r>
            <a:endParaRPr lang="en-GB" sz="2000" dirty="0">
              <a:solidFill>
                <a:schemeClr val="tx1">
                  <a:lumMod val="65000"/>
                  <a:lumOff val="35000"/>
                </a:schemeClr>
              </a:solidFill>
            </a:endParaRPr>
          </a:p>
        </p:txBody>
      </p:sp>
      <p:sp>
        <p:nvSpPr>
          <p:cNvPr id="29" name="Oval 28">
            <a:extLst>
              <a:ext uri="{FF2B5EF4-FFF2-40B4-BE49-F238E27FC236}">
                <a16:creationId xmlns:a16="http://schemas.microsoft.com/office/drawing/2014/main" id="{DC448C1C-EF68-417B-B56C-9B0936541E68}"/>
              </a:ext>
            </a:extLst>
          </p:cNvPr>
          <p:cNvSpPr/>
          <p:nvPr/>
        </p:nvSpPr>
        <p:spPr>
          <a:xfrm>
            <a:off x="-1922463" y="-2149475"/>
            <a:ext cx="4602163" cy="4600575"/>
          </a:xfrm>
          <a:prstGeom prst="ellipse">
            <a:avLst/>
          </a:prstGeom>
          <a:noFill/>
          <a:ln w="381000">
            <a:solidFill>
              <a:schemeClr val="bg1">
                <a:alpha val="32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851154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241300" y="757238"/>
            <a:ext cx="7016750" cy="587375"/>
          </a:xfrm>
        </p:spPr>
        <p:txBody>
          <a:bodyPr>
            <a:normAutofit fontScale="90000"/>
          </a:bodyPr>
          <a:lstStyle/>
          <a:p>
            <a:pPr eaLnBrk="1" hangingPunct="1"/>
            <a:r>
              <a:rPr lang="en-GB" altLang="en-US">
                <a:latin typeface="Verdana" panose="020B0604030504040204" pitchFamily="34" charset="0"/>
                <a:cs typeface="Verdana" panose="020B0604030504040204" pitchFamily="34" charset="0"/>
              </a:rPr>
              <a:t>One third of food is wasted</a:t>
            </a:r>
          </a:p>
        </p:txBody>
      </p:sp>
      <p:sp>
        <p:nvSpPr>
          <p:cNvPr id="49155" name="Rectangle 2"/>
          <p:cNvSpPr>
            <a:spLocks noChangeArrowheads="1"/>
          </p:cNvSpPr>
          <p:nvPr/>
        </p:nvSpPr>
        <p:spPr bwMode="auto">
          <a:xfrm>
            <a:off x="241300" y="1631950"/>
            <a:ext cx="7016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B95"/>
              </a:buClr>
              <a:buFont typeface="Arial" panose="020B0604020202020204" pitchFamily="34" charset="0"/>
              <a:buChar char="•"/>
              <a:defRPr>
                <a:solidFill>
                  <a:srgbClr val="008B95"/>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Clr>
                <a:srgbClr val="008B95"/>
              </a:buClr>
              <a:buFont typeface="Arial" panose="020B0604020202020204" pitchFamily="34" charset="0"/>
              <a:buChar char="–"/>
              <a:defRPr sz="1600">
                <a:solidFill>
                  <a:srgbClr val="008B95"/>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Clr>
                <a:srgbClr val="008B95"/>
              </a:buClr>
              <a:buFont typeface="Arial" panose="020B0604020202020204" pitchFamily="34" charset="0"/>
              <a:buChar char="•"/>
              <a:defRPr>
                <a:solidFill>
                  <a:srgbClr val="008B95"/>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Clr>
                <a:srgbClr val="008B95"/>
              </a:buClr>
              <a:buFont typeface="Arial" panose="020B0604020202020204" pitchFamily="34" charset="0"/>
              <a:buChar char="–"/>
              <a:defRPr sz="1600">
                <a:solidFill>
                  <a:srgbClr val="008B95"/>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Clr>
                <a:srgbClr val="008B95"/>
              </a:buClr>
              <a:buFont typeface="Arial" panose="020B0604020202020204" pitchFamily="34" charset="0"/>
              <a:buChar char="»"/>
              <a:defRPr sz="1600">
                <a:solidFill>
                  <a:srgbClr val="008B95"/>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spcBef>
                <a:spcPct val="20000"/>
              </a:spcBef>
              <a:spcAft>
                <a:spcPct val="0"/>
              </a:spcAft>
              <a:buClr>
                <a:srgbClr val="008B95"/>
              </a:buClr>
              <a:buFont typeface="Arial" panose="020B0604020202020204" pitchFamily="34" charset="0"/>
              <a:buChar char="»"/>
              <a:defRPr sz="1600">
                <a:solidFill>
                  <a:srgbClr val="008B95"/>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spcBef>
                <a:spcPct val="20000"/>
              </a:spcBef>
              <a:spcAft>
                <a:spcPct val="0"/>
              </a:spcAft>
              <a:buClr>
                <a:srgbClr val="008B95"/>
              </a:buClr>
              <a:buFont typeface="Arial" panose="020B0604020202020204" pitchFamily="34" charset="0"/>
              <a:buChar char="»"/>
              <a:defRPr sz="1600">
                <a:solidFill>
                  <a:srgbClr val="008B95"/>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spcBef>
                <a:spcPct val="20000"/>
              </a:spcBef>
              <a:spcAft>
                <a:spcPct val="0"/>
              </a:spcAft>
              <a:buClr>
                <a:srgbClr val="008B95"/>
              </a:buClr>
              <a:buFont typeface="Arial" panose="020B0604020202020204" pitchFamily="34" charset="0"/>
              <a:buChar char="»"/>
              <a:defRPr sz="1600">
                <a:solidFill>
                  <a:srgbClr val="008B95"/>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spcBef>
                <a:spcPct val="20000"/>
              </a:spcBef>
              <a:spcAft>
                <a:spcPct val="0"/>
              </a:spcAft>
              <a:buClr>
                <a:srgbClr val="008B95"/>
              </a:buClr>
              <a:buFont typeface="Arial" panose="020B0604020202020204" pitchFamily="34" charset="0"/>
              <a:buChar char="»"/>
              <a:defRPr sz="1600">
                <a:solidFill>
                  <a:srgbClr val="008B95"/>
                </a:solidFill>
                <a:latin typeface="Verdana" panose="020B0604030504040204" pitchFamily="34" charset="0"/>
                <a:ea typeface="Verdana" panose="020B0604030504040204" pitchFamily="34" charset="0"/>
                <a:cs typeface="Verdana" panose="020B0604030504040204" pitchFamily="34" charset="0"/>
              </a:defRPr>
            </a:lvl9pPr>
          </a:lstStyle>
          <a:p>
            <a:pPr eaLnBrk="1" hangingPunct="1">
              <a:spcBef>
                <a:spcPct val="0"/>
              </a:spcBef>
              <a:buClrTx/>
              <a:buFontTx/>
              <a:buNone/>
            </a:pPr>
            <a:r>
              <a:rPr lang="en-GB" altLang="en-US" sz="2000">
                <a:ea typeface="ＭＳ Ｐゴシック" panose="020B0600070205080204" pitchFamily="34" charset="-128"/>
              </a:rPr>
              <a:t>In Scotland alone we’re wasting around 1.35 million tonnes of food and drink every year. </a:t>
            </a:r>
          </a:p>
        </p:txBody>
      </p:sp>
      <p:pic>
        <p:nvPicPr>
          <p:cNvPr id="4915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0" y="-3422650"/>
            <a:ext cx="70326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9157" name="Chart 8"/>
          <p:cNvGraphicFramePr>
            <a:graphicFrameLocks/>
          </p:cNvGraphicFramePr>
          <p:nvPr/>
        </p:nvGraphicFramePr>
        <p:xfrm>
          <a:off x="-2171700" y="2497138"/>
          <a:ext cx="8470900" cy="3349625"/>
        </p:xfrm>
        <a:graphic>
          <a:graphicData uri="http://schemas.openxmlformats.org/presentationml/2006/ole">
            <mc:AlternateContent xmlns:mc="http://schemas.openxmlformats.org/markup-compatibility/2006">
              <mc:Choice xmlns:v="urn:schemas-microsoft-com:vml" Requires="v">
                <p:oleObj spid="_x0000_s1040" name="Chart" r:id="rId5" imgW="8480271" imgH="3359187" progId="Excel.Chart.8">
                  <p:embed/>
                </p:oleObj>
              </mc:Choice>
              <mc:Fallback>
                <p:oleObj name="Chart" r:id="rId5" imgW="8480271" imgH="3359187"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1700" y="2497138"/>
                        <a:ext cx="8470900"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9158"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27813" y="2547938"/>
            <a:ext cx="1976437"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4198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28600" y="309182"/>
            <a:ext cx="7183628" cy="587722"/>
          </a:xfrm>
        </p:spPr>
        <p:txBody>
          <a:bodyPr>
            <a:normAutofit fontScale="90000"/>
          </a:bodyPr>
          <a:lstStyle/>
          <a:p>
            <a:pPr lvl="0">
              <a:spcBef>
                <a:spcPts val="600"/>
              </a:spcBef>
              <a:spcAft>
                <a:spcPts val="600"/>
              </a:spcAft>
              <a:buClr>
                <a:srgbClr val="008B95"/>
              </a:buClr>
            </a:pPr>
            <a:r>
              <a:rPr lang="en-US" dirty="0"/>
              <a:t>Waste Prevention Implementation Fund</a:t>
            </a:r>
            <a:br>
              <a:rPr lang="en-US" dirty="0"/>
            </a:br>
            <a:br>
              <a:rPr lang="en-US" sz="1600" dirty="0"/>
            </a:br>
            <a:endParaRPr lang="en-US" sz="1600" dirty="0"/>
          </a:p>
        </p:txBody>
      </p:sp>
      <p:sp>
        <p:nvSpPr>
          <p:cNvPr id="3" name="Content Placeholder 2"/>
          <p:cNvSpPr>
            <a:spLocks noGrp="1"/>
          </p:cNvSpPr>
          <p:nvPr>
            <p:ph idx="1"/>
          </p:nvPr>
        </p:nvSpPr>
        <p:spPr>
          <a:xfrm>
            <a:off x="301752" y="1927862"/>
            <a:ext cx="8842248" cy="4525963"/>
          </a:xfrm>
        </p:spPr>
        <p:txBody>
          <a:bodyPr>
            <a:noAutofit/>
          </a:bodyPr>
          <a:lstStyle/>
          <a:p>
            <a:pPr marL="0" indent="0">
              <a:buNone/>
            </a:pPr>
            <a:endParaRPr lang="en-GB" sz="1400" dirty="0"/>
          </a:p>
          <a:p>
            <a:pPr>
              <a:buFont typeface="+mj-lt"/>
              <a:buAutoNum type="arabicPeriod"/>
            </a:pPr>
            <a:r>
              <a:rPr lang="en-GB" sz="1400" dirty="0"/>
              <a:t>Result in evidenced implemented waste material, cost and carbon savings;</a:t>
            </a:r>
          </a:p>
          <a:p>
            <a:pPr>
              <a:buFont typeface="+mj-lt"/>
              <a:buAutoNum type="arabicPeriod"/>
            </a:pPr>
            <a:r>
              <a:rPr lang="en-GB" sz="1400" dirty="0"/>
              <a:t>Be able to demonstrate that the project would not be viable without receiving the implementation funding;</a:t>
            </a:r>
          </a:p>
          <a:p>
            <a:pPr>
              <a:buFont typeface="+mj-lt"/>
              <a:buAutoNum type="arabicPeriod"/>
            </a:pPr>
            <a:r>
              <a:rPr lang="en-GB" sz="1400" dirty="0"/>
              <a:t>Operate within the food, drink and construction sectors, however waste prevention initiatives in other sectors may be supported;</a:t>
            </a:r>
          </a:p>
          <a:p>
            <a:pPr>
              <a:buFont typeface="+mj-lt"/>
              <a:buAutoNum type="arabicPeriod"/>
            </a:pPr>
            <a:r>
              <a:rPr lang="en-GB" sz="1400" dirty="0"/>
              <a:t>Demonstrate added value and impact and focus on the physical implementation of a proven waste prevention measure or measures, rather than identification of/or a feasibility study;</a:t>
            </a:r>
          </a:p>
          <a:p>
            <a:pPr>
              <a:buFont typeface="+mj-lt"/>
              <a:buAutoNum type="arabicPeriod"/>
            </a:pPr>
            <a:r>
              <a:rPr lang="en-GB" sz="1400" dirty="0"/>
              <a:t>Have a payback period of up to 10 years or in the case of equipment purchase, within the lifespan of the equipment. </a:t>
            </a:r>
          </a:p>
          <a:p>
            <a:pPr marL="0" indent="0">
              <a:buNone/>
            </a:pPr>
            <a:r>
              <a:rPr lang="en-GB" sz="1400" b="1" dirty="0"/>
              <a:t>Who can apply? </a:t>
            </a:r>
            <a:r>
              <a:rPr lang="en-GB" sz="1400" dirty="0"/>
              <a:t>To be eligible, your organisation must be:</a:t>
            </a:r>
          </a:p>
          <a:p>
            <a:r>
              <a:rPr lang="en-GB" sz="1400" dirty="0"/>
              <a:t>A small or medium sized enterprise according to the European Commission definition which means your enterprise will have fewer than 250 employees and a turnover below €50m;</a:t>
            </a:r>
          </a:p>
          <a:p>
            <a:r>
              <a:rPr lang="en-GB" sz="1400" dirty="0"/>
              <a:t>An SME based in Scotland and it must be this location that benefits from the fund.</a:t>
            </a:r>
          </a:p>
        </p:txBody>
      </p:sp>
    </p:spTree>
    <p:extLst>
      <p:ext uri="{BB962C8B-B14F-4D97-AF65-F5344CB8AC3E}">
        <p14:creationId xmlns:p14="http://schemas.microsoft.com/office/powerpoint/2010/main" val="3779405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4">
            <a:extLst>
              <a:ext uri="{FF2B5EF4-FFF2-40B4-BE49-F238E27FC236}">
                <a16:creationId xmlns:a16="http://schemas.microsoft.com/office/drawing/2014/main" id="{F73EC539-E476-4F81-83E8-5E77E6083B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a:extLst>
              <a:ext uri="{FF2B5EF4-FFF2-40B4-BE49-F238E27FC236}">
                <a16:creationId xmlns:a16="http://schemas.microsoft.com/office/drawing/2014/main" id="{599D1168-61B0-43D0-9EF3-FA033607C47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91463" y="249238"/>
            <a:ext cx="998537"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5B3EF3AF-5A95-4984-B3FE-34664CD198F2}"/>
              </a:ext>
            </a:extLst>
          </p:cNvPr>
          <p:cNvSpPr/>
          <p:nvPr/>
        </p:nvSpPr>
        <p:spPr>
          <a:xfrm>
            <a:off x="-915988" y="4572000"/>
            <a:ext cx="3163888" cy="3162300"/>
          </a:xfrm>
          <a:prstGeom prst="ellipse">
            <a:avLst/>
          </a:prstGeom>
          <a:noFill/>
          <a:ln w="381000">
            <a:solidFill>
              <a:schemeClr val="bg1">
                <a:alpha val="32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Guidance Documents</a:t>
            </a:r>
          </a:p>
        </p:txBody>
      </p:sp>
      <p:pic>
        <p:nvPicPr>
          <p:cNvPr id="4" name="Content Placeholder 3"/>
          <p:cNvPicPr>
            <a:picLocks noGrp="1" noChangeAspect="1"/>
          </p:cNvPicPr>
          <p:nvPr>
            <p:ph idx="1"/>
          </p:nvPr>
        </p:nvPicPr>
        <p:blipFill>
          <a:blip r:embed="rId2"/>
          <a:stretch>
            <a:fillRect/>
          </a:stretch>
        </p:blipFill>
        <p:spPr>
          <a:xfrm>
            <a:off x="1052011" y="1593704"/>
            <a:ext cx="2807199" cy="1978927"/>
          </a:xfrm>
          <a:prstGeom prst="rect">
            <a:avLst/>
          </a:prstGeom>
        </p:spPr>
      </p:pic>
      <p:pic>
        <p:nvPicPr>
          <p:cNvPr id="5" name="Picture 4"/>
          <p:cNvPicPr>
            <a:picLocks noChangeAspect="1"/>
          </p:cNvPicPr>
          <p:nvPr/>
        </p:nvPicPr>
        <p:blipFill>
          <a:blip r:embed="rId3"/>
          <a:stretch>
            <a:fillRect/>
          </a:stretch>
        </p:blipFill>
        <p:spPr>
          <a:xfrm>
            <a:off x="4134414" y="1593704"/>
            <a:ext cx="2802221" cy="1978927"/>
          </a:xfrm>
          <a:prstGeom prst="rect">
            <a:avLst/>
          </a:prstGeom>
        </p:spPr>
      </p:pic>
      <p:pic>
        <p:nvPicPr>
          <p:cNvPr id="6" name="Picture 5"/>
          <p:cNvPicPr>
            <a:picLocks noChangeAspect="1"/>
          </p:cNvPicPr>
          <p:nvPr/>
        </p:nvPicPr>
        <p:blipFill>
          <a:blip r:embed="rId4"/>
          <a:stretch>
            <a:fillRect/>
          </a:stretch>
        </p:blipFill>
        <p:spPr>
          <a:xfrm>
            <a:off x="1052011" y="3821375"/>
            <a:ext cx="2796509" cy="1974518"/>
          </a:xfrm>
          <a:prstGeom prst="rect">
            <a:avLst/>
          </a:prstGeom>
        </p:spPr>
      </p:pic>
      <p:pic>
        <p:nvPicPr>
          <p:cNvPr id="7" name="Picture 6"/>
          <p:cNvPicPr>
            <a:picLocks noChangeAspect="1"/>
          </p:cNvPicPr>
          <p:nvPr/>
        </p:nvPicPr>
        <p:blipFill>
          <a:blip r:embed="rId5"/>
          <a:stretch>
            <a:fillRect/>
          </a:stretch>
        </p:blipFill>
        <p:spPr>
          <a:xfrm>
            <a:off x="4134414" y="3821375"/>
            <a:ext cx="2825498" cy="1975582"/>
          </a:xfrm>
          <a:prstGeom prst="rect">
            <a:avLst/>
          </a:prstGeom>
        </p:spPr>
      </p:pic>
    </p:spTree>
    <p:extLst>
      <p:ext uri="{BB962C8B-B14F-4D97-AF65-F5344CB8AC3E}">
        <p14:creationId xmlns:p14="http://schemas.microsoft.com/office/powerpoint/2010/main" val="3209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Good to Go</a:t>
            </a:r>
          </a:p>
        </p:txBody>
      </p:sp>
      <p:pic>
        <p:nvPicPr>
          <p:cNvPr id="8" name="Picture 7"/>
          <p:cNvPicPr>
            <a:picLocks noChangeAspect="1"/>
          </p:cNvPicPr>
          <p:nvPr/>
        </p:nvPicPr>
        <p:blipFill>
          <a:blip r:embed="rId3"/>
          <a:stretch>
            <a:fillRect/>
          </a:stretch>
        </p:blipFill>
        <p:spPr>
          <a:xfrm>
            <a:off x="785358" y="2111344"/>
            <a:ext cx="2426418" cy="2780017"/>
          </a:xfrm>
          <a:prstGeom prst="rect">
            <a:avLst/>
          </a:prstGeom>
        </p:spPr>
      </p:pic>
      <p:sp>
        <p:nvSpPr>
          <p:cNvPr id="9" name="Rectangle 8"/>
          <p:cNvSpPr/>
          <p:nvPr/>
        </p:nvSpPr>
        <p:spPr>
          <a:xfrm>
            <a:off x="3541593" y="2470300"/>
            <a:ext cx="4572000" cy="2062103"/>
          </a:xfrm>
          <a:prstGeom prst="rect">
            <a:avLst/>
          </a:prstGeom>
        </p:spPr>
        <p:txBody>
          <a:bodyPr>
            <a:spAutoFit/>
          </a:bodyPr>
          <a:lstStyle/>
          <a:p>
            <a:pPr lvl="0">
              <a:spcBef>
                <a:spcPts val="600"/>
              </a:spcBef>
              <a:spcAft>
                <a:spcPts val="600"/>
              </a:spcAft>
              <a:buClr>
                <a:srgbClr val="008B95"/>
              </a:buClr>
            </a:pPr>
            <a:r>
              <a:rPr lang="en-GB" dirty="0">
                <a:solidFill>
                  <a:srgbClr val="008B95"/>
                </a:solidFill>
                <a:latin typeface="Verdana"/>
                <a:cs typeface="Verdana"/>
              </a:rPr>
              <a:t>Encouraging customers to take home uneaten leftovers. </a:t>
            </a:r>
          </a:p>
          <a:p>
            <a:pPr lvl="0">
              <a:spcBef>
                <a:spcPts val="600"/>
              </a:spcBef>
              <a:spcAft>
                <a:spcPts val="600"/>
              </a:spcAft>
              <a:buClr>
                <a:srgbClr val="008B95"/>
              </a:buClr>
            </a:pPr>
            <a:endParaRPr lang="en-GB" dirty="0">
              <a:solidFill>
                <a:srgbClr val="008B95"/>
              </a:solidFill>
              <a:latin typeface="Verdana"/>
              <a:cs typeface="Verdana"/>
            </a:endParaRPr>
          </a:p>
          <a:p>
            <a:pPr lvl="0">
              <a:spcBef>
                <a:spcPts val="600"/>
              </a:spcBef>
              <a:spcAft>
                <a:spcPts val="600"/>
              </a:spcAft>
              <a:buClr>
                <a:srgbClr val="008B95"/>
              </a:buClr>
            </a:pPr>
            <a:r>
              <a:rPr lang="en-GB" dirty="0">
                <a:solidFill>
                  <a:srgbClr val="008B95"/>
                </a:solidFill>
                <a:latin typeface="Verdana"/>
                <a:cs typeface="Verdana"/>
              </a:rPr>
              <a:t>Visit </a:t>
            </a:r>
            <a:r>
              <a:rPr lang="en-GB" dirty="0">
                <a:solidFill>
                  <a:srgbClr val="008B95"/>
                </a:solidFill>
                <a:latin typeface="Verdana"/>
                <a:cs typeface="Verdana"/>
                <a:hlinkClick r:id="rId4"/>
              </a:rPr>
              <a:t>Good to Go </a:t>
            </a:r>
            <a:r>
              <a:rPr lang="en-GB" dirty="0">
                <a:solidFill>
                  <a:srgbClr val="008B95"/>
                </a:solidFill>
                <a:latin typeface="Verdana"/>
                <a:cs typeface="Verdana"/>
              </a:rPr>
              <a:t>for a free doggy bag starter kit (300 boxes, stickers &amp; bags).</a:t>
            </a:r>
          </a:p>
        </p:txBody>
      </p:sp>
    </p:spTree>
    <p:extLst>
      <p:ext uri="{BB962C8B-B14F-4D97-AF65-F5344CB8AC3E}">
        <p14:creationId xmlns:p14="http://schemas.microsoft.com/office/powerpoint/2010/main" val="1849367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normAutofit fontScale="90000"/>
          </a:bodyPr>
          <a:lstStyle/>
          <a:p>
            <a:r>
              <a:rPr lang="en-GB" dirty="0"/>
              <a:t>Love Food Hate Waste employee workshops</a:t>
            </a:r>
            <a:endParaRPr lang="en-US" dirty="0"/>
          </a:p>
        </p:txBody>
      </p:sp>
      <p:sp>
        <p:nvSpPr>
          <p:cNvPr id="3" name="Content Placeholder 2"/>
          <p:cNvSpPr>
            <a:spLocks noGrp="1"/>
          </p:cNvSpPr>
          <p:nvPr>
            <p:ph idx="1"/>
          </p:nvPr>
        </p:nvSpPr>
        <p:spPr>
          <a:xfrm>
            <a:off x="391922" y="2629057"/>
            <a:ext cx="7683500" cy="4525963"/>
          </a:xfrm>
        </p:spPr>
        <p:txBody>
          <a:bodyPr/>
          <a:lstStyle/>
          <a:p>
            <a:r>
              <a:rPr lang="en-GB" dirty="0"/>
              <a:t>Fun and interactive training workshops to help your employees understand how best to reduce waste, reuse and recycle at home</a:t>
            </a:r>
          </a:p>
          <a:p>
            <a:r>
              <a:rPr lang="en-GB" dirty="0"/>
              <a:t>Reduce waste at work as they become more attuned to sustainable behaviour at home</a:t>
            </a:r>
          </a:p>
          <a:p>
            <a:r>
              <a:rPr lang="en-GB" dirty="0"/>
              <a:t>A session takes between 1 to 2 hours for a minimum of 10 employees taking part</a:t>
            </a:r>
          </a:p>
        </p:txBody>
      </p:sp>
      <p:pic>
        <p:nvPicPr>
          <p:cNvPr id="2" name="Picture 1"/>
          <p:cNvPicPr>
            <a:picLocks noChangeAspect="1"/>
          </p:cNvPicPr>
          <p:nvPr/>
        </p:nvPicPr>
        <p:blipFill>
          <a:blip r:embed="rId3"/>
          <a:stretch>
            <a:fillRect/>
          </a:stretch>
        </p:blipFill>
        <p:spPr>
          <a:xfrm>
            <a:off x="7651242" y="5273992"/>
            <a:ext cx="1257300" cy="1247775"/>
          </a:xfrm>
          <a:prstGeom prst="rect">
            <a:avLst/>
          </a:prstGeom>
        </p:spPr>
      </p:pic>
    </p:spTree>
    <p:extLst>
      <p:ext uri="{BB962C8B-B14F-4D97-AF65-F5344CB8AC3E}">
        <p14:creationId xmlns:p14="http://schemas.microsoft.com/office/powerpoint/2010/main" val="1738710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546100" y="1524000"/>
            <a:ext cx="8229600" cy="528638"/>
          </a:xfrm>
        </p:spPr>
        <p:txBody>
          <a:bodyPr/>
          <a:lstStyle/>
          <a:p>
            <a:pPr eaLnBrk="1" hangingPunct="1"/>
            <a:r>
              <a:rPr lang="en-US" altLang="en-US">
                <a:solidFill>
                  <a:srgbClr val="00A6BF"/>
                </a:solidFill>
                <a:latin typeface="Arial" panose="020B0604020202020204" pitchFamily="34" charset="0"/>
                <a:cs typeface="Arial" panose="020B0604020202020204" pitchFamily="34" charset="0"/>
              </a:rPr>
              <a:t>About Zero Waste Scotland</a:t>
            </a:r>
          </a:p>
        </p:txBody>
      </p:sp>
      <p:sp>
        <p:nvSpPr>
          <p:cNvPr id="7171" name="Content Placeholder 2"/>
          <p:cNvSpPr>
            <a:spLocks noGrp="1"/>
          </p:cNvSpPr>
          <p:nvPr>
            <p:ph idx="1"/>
          </p:nvPr>
        </p:nvSpPr>
        <p:spPr>
          <a:xfrm>
            <a:off x="596900" y="2265363"/>
            <a:ext cx="7396163" cy="536575"/>
          </a:xfrm>
        </p:spPr>
        <p:txBody>
          <a:bodyPr>
            <a:normAutofit fontScale="62500" lnSpcReduction="20000"/>
          </a:bodyPr>
          <a:lstStyle/>
          <a:p>
            <a:pPr marL="0" indent="0" eaLnBrk="1" hangingPunct="1">
              <a:buFont typeface="Arial" panose="020B0604020202020204" pitchFamily="34" charset="0"/>
              <a:buNone/>
              <a:defRPr/>
            </a:pPr>
            <a:r>
              <a:rPr lang="en-US" altLang="en-US" dirty="0">
                <a:latin typeface="Arial" panose="020B0604020202020204" pitchFamily="34" charset="0"/>
                <a:cs typeface="Arial" panose="020B0604020202020204" pitchFamily="34" charset="0"/>
              </a:rPr>
              <a:t>We </a:t>
            </a:r>
            <a:r>
              <a:rPr lang="en-GB" altLang="en-US" dirty="0">
                <a:latin typeface="Arial" panose="020B0604020202020204" pitchFamily="34" charset="0"/>
                <a:cs typeface="Arial" panose="020B0604020202020204" pitchFamily="34" charset="0"/>
              </a:rPr>
              <a:t>exist to create a society where resources are valued and nothing is wasted. </a:t>
            </a:r>
            <a:endParaRPr lang="en-US" altLang="en-US" b="1" dirty="0">
              <a:latin typeface="Arial" panose="020B0604020202020204" pitchFamily="34" charset="0"/>
              <a:cs typeface="Arial" panose="020B0604020202020204" pitchFamily="34" charset="0"/>
            </a:endParaRPr>
          </a:p>
        </p:txBody>
      </p:sp>
      <p:sp>
        <p:nvSpPr>
          <p:cNvPr id="11267" name="Content Placeholder 2"/>
          <p:cNvSpPr txBox="1">
            <a:spLocks/>
          </p:cNvSpPr>
          <p:nvPr/>
        </p:nvSpPr>
        <p:spPr bwMode="auto">
          <a:xfrm>
            <a:off x="612775" y="3492500"/>
            <a:ext cx="7380288"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marL="342900" indent="-34290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ＭＳ Ｐゴシック" charset="0"/>
              </a:rPr>
              <a:t>Our goal is to help Scotland realise the economic, environmental and social benefits of making best use of the world’s limited natural resources.</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a:t>
            </a:r>
          </a:p>
          <a:p>
            <a:pPr marL="342900" marR="0" lvl="0" indent="-342900" algn="l"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15975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9A1CF83C-571E-4E68-A2DA-B81199E1B835}"/>
              </a:ext>
            </a:extLst>
          </p:cNvPr>
          <p:cNvSpPr>
            <a:spLocks noGrp="1"/>
          </p:cNvSpPr>
          <p:nvPr>
            <p:ph type="title"/>
          </p:nvPr>
        </p:nvSpPr>
        <p:spPr>
          <a:xfrm>
            <a:off x="546100" y="1281113"/>
            <a:ext cx="8229600" cy="528637"/>
          </a:xfrm>
        </p:spPr>
        <p:txBody>
          <a:bodyPr/>
          <a:lstStyle/>
          <a:p>
            <a:pPr eaLnBrk="1" hangingPunct="1"/>
            <a:r>
              <a:rPr lang="en-GB" altLang="en-US">
                <a:solidFill>
                  <a:srgbClr val="00A6BF"/>
                </a:solidFill>
                <a:latin typeface="Arial" panose="020B0604020202020204" pitchFamily="34" charset="0"/>
                <a:ea typeface="ＭＳ Ｐゴシック" panose="020B0600070205080204" pitchFamily="34" charset="-128"/>
                <a:cs typeface="Arial" panose="020B0604020202020204" pitchFamily="34" charset="0"/>
              </a:rPr>
              <a:t>We help buyers</a:t>
            </a:r>
            <a:endParaRPr lang="en-US" altLang="en-US">
              <a:solidFill>
                <a:srgbClr val="00A6B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338" name="Content Placeholder 2">
            <a:extLst>
              <a:ext uri="{FF2B5EF4-FFF2-40B4-BE49-F238E27FC236}">
                <a16:creationId xmlns:a16="http://schemas.microsoft.com/office/drawing/2014/main" id="{288E2BAF-FC70-4C5B-BDEB-92152C785E9B}"/>
              </a:ext>
            </a:extLst>
          </p:cNvPr>
          <p:cNvSpPr txBox="1">
            <a:spLocks/>
          </p:cNvSpPr>
          <p:nvPr/>
        </p:nvSpPr>
        <p:spPr bwMode="auto">
          <a:xfrm>
            <a:off x="546100" y="2400300"/>
            <a:ext cx="7380288"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1085850" indent="-34290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r>
              <a:rPr lang="en-GB" altLang="en-US" sz="2200" b="1"/>
              <a:t>Research</a:t>
            </a:r>
          </a:p>
          <a:p>
            <a:pPr lvl="1"/>
            <a:r>
              <a:rPr lang="en-GB" altLang="en-US" sz="2200"/>
              <a:t>Create &amp; Refine Guidance</a:t>
            </a:r>
          </a:p>
          <a:p>
            <a:r>
              <a:rPr lang="en-GB" altLang="en-US" sz="2200" b="1"/>
              <a:t>Practical support</a:t>
            </a:r>
          </a:p>
          <a:p>
            <a:pPr lvl="1"/>
            <a:r>
              <a:rPr lang="en-GB" altLang="en-US" sz="2200"/>
              <a:t>Mentoring</a:t>
            </a:r>
          </a:p>
          <a:p>
            <a:pPr lvl="1"/>
            <a:r>
              <a:rPr lang="en-GB" altLang="en-US" sz="2200"/>
              <a:t>Online Resources</a:t>
            </a:r>
          </a:p>
          <a:p>
            <a:r>
              <a:rPr lang="en-GB" altLang="en-US" sz="2200" b="1"/>
              <a:t>European Engagement</a:t>
            </a:r>
          </a:p>
          <a:p>
            <a:pPr lvl="1"/>
            <a:r>
              <a:rPr lang="en-GB" altLang="en-US" sz="2200"/>
              <a:t>Knowledge exchange</a:t>
            </a:r>
          </a:p>
        </p:txBody>
      </p:sp>
      <p:pic>
        <p:nvPicPr>
          <p:cNvPr id="14339" name="Picture 5">
            <a:extLst>
              <a:ext uri="{FF2B5EF4-FFF2-40B4-BE49-F238E27FC236}">
                <a16:creationId xmlns:a16="http://schemas.microsoft.com/office/drawing/2014/main" id="{080F59AA-5BA4-4534-9B09-9B8695FA42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62550" y="1595438"/>
            <a:ext cx="3700463"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83F7BB44-ACAF-492B-94EC-C22E7896BA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itle 1">
            <a:extLst>
              <a:ext uri="{FF2B5EF4-FFF2-40B4-BE49-F238E27FC236}">
                <a16:creationId xmlns:a16="http://schemas.microsoft.com/office/drawing/2014/main" id="{C3E1F521-A010-438C-BEB3-EAB47616CB1D}"/>
              </a:ext>
            </a:extLst>
          </p:cNvPr>
          <p:cNvSpPr>
            <a:spLocks noGrp="1"/>
          </p:cNvSpPr>
          <p:nvPr>
            <p:ph type="title"/>
          </p:nvPr>
        </p:nvSpPr>
        <p:spPr>
          <a:xfrm>
            <a:off x="546100" y="1281113"/>
            <a:ext cx="8229600" cy="528637"/>
          </a:xfrm>
        </p:spPr>
        <p:txBody>
          <a:bodyPr/>
          <a:lstStyle/>
          <a:p>
            <a:pPr eaLnBrk="1" hangingPunct="1"/>
            <a:r>
              <a:rPr lang="en-GB" altLang="en-US"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Food Packaging &amp; Procurement</a:t>
            </a:r>
            <a:endParaRPr lang="en-US" altLang="en-US"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6387" name="Content Placeholder 2">
            <a:extLst>
              <a:ext uri="{FF2B5EF4-FFF2-40B4-BE49-F238E27FC236}">
                <a16:creationId xmlns:a16="http://schemas.microsoft.com/office/drawing/2014/main" id="{B45FA041-7652-490A-AC92-348E4627395F}"/>
              </a:ext>
            </a:extLst>
          </p:cNvPr>
          <p:cNvSpPr>
            <a:spLocks noGrp="1"/>
          </p:cNvSpPr>
          <p:nvPr>
            <p:ph idx="1"/>
          </p:nvPr>
        </p:nvSpPr>
        <p:spPr>
          <a:xfrm>
            <a:off x="596900" y="1925638"/>
            <a:ext cx="5194300" cy="536575"/>
          </a:xfrm>
        </p:spPr>
        <p:txBody>
          <a:bodyPr/>
          <a:lstStyle/>
          <a:p>
            <a:pPr marL="0" indent="0" eaLnBrk="1" hangingPunct="1">
              <a:buFont typeface="Arial" panose="020B0604020202020204" pitchFamily="34" charset="0"/>
              <a:buNone/>
            </a:pPr>
            <a:r>
              <a:rPr lang="en-US" altLang="en-US" b="1">
                <a:latin typeface="Arial" panose="020B0604020202020204" pitchFamily="34" charset="0"/>
                <a:ea typeface="ＭＳ Ｐゴシック" panose="020B0600070205080204" pitchFamily="34" charset="-128"/>
                <a:cs typeface="Arial" panose="020B0604020202020204" pitchFamily="34" charset="0"/>
              </a:rPr>
              <a:t>Overview</a:t>
            </a:r>
          </a:p>
        </p:txBody>
      </p:sp>
      <p:sp>
        <p:nvSpPr>
          <p:cNvPr id="11267" name="Content Placeholder 2">
            <a:extLst>
              <a:ext uri="{FF2B5EF4-FFF2-40B4-BE49-F238E27FC236}">
                <a16:creationId xmlns:a16="http://schemas.microsoft.com/office/drawing/2014/main" id="{5B51BE41-D39A-486C-A751-72883EC0DD37}"/>
              </a:ext>
            </a:extLst>
          </p:cNvPr>
          <p:cNvSpPr txBox="1">
            <a:spLocks/>
          </p:cNvSpPr>
          <p:nvPr/>
        </p:nvSpPr>
        <p:spPr bwMode="auto">
          <a:xfrm>
            <a:off x="612775" y="3009900"/>
            <a:ext cx="7380288"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Font typeface="Arial" charset="0"/>
              <a:buChar char="•"/>
              <a:defRPr sz="2800">
                <a:solidFill>
                  <a:schemeClr val="tx1"/>
                </a:solidFill>
                <a:latin typeface="Arial" charset="0"/>
                <a:ea typeface="ＭＳ Ｐゴシック" charset="-128"/>
                <a:cs typeface="Arial" charset="0"/>
              </a:defRPr>
            </a:lvl1pPr>
            <a:lvl2pPr marL="742950" indent="-285750">
              <a:spcBef>
                <a:spcPct val="20000"/>
              </a:spcBef>
              <a:buFont typeface="Arial" charset="0"/>
              <a:buChar char="–"/>
              <a:defRPr sz="2800">
                <a:solidFill>
                  <a:schemeClr val="tx1"/>
                </a:solidFill>
                <a:latin typeface="Arial" charset="0"/>
                <a:ea typeface="ＭＳ Ｐゴシック" charset="-128"/>
                <a:cs typeface="Arial" charset="0"/>
              </a:defRPr>
            </a:lvl2pPr>
            <a:lvl3pPr marL="1143000" indent="-228600">
              <a:spcBef>
                <a:spcPct val="20000"/>
              </a:spcBef>
              <a:buFont typeface="Arial" charset="0"/>
              <a:buChar char="•"/>
              <a:defRPr sz="2400">
                <a:solidFill>
                  <a:schemeClr val="tx1"/>
                </a:solidFill>
                <a:latin typeface="Arial" charset="0"/>
                <a:ea typeface="ＭＳ Ｐゴシック" charset="-128"/>
                <a:cs typeface="Arial" charset="0"/>
              </a:defRPr>
            </a:lvl3pPr>
            <a:lvl4pPr marL="1600200" indent="-228600">
              <a:spcBef>
                <a:spcPct val="20000"/>
              </a:spcBef>
              <a:buFont typeface="Arial" charset="0"/>
              <a:buChar char="–"/>
              <a:defRPr sz="2000">
                <a:solidFill>
                  <a:schemeClr val="tx1"/>
                </a:solidFill>
                <a:latin typeface="Arial" charset="0"/>
                <a:ea typeface="ＭＳ Ｐゴシック"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charset="-128"/>
                <a:cs typeface="Arial" charset="0"/>
              </a:defRPr>
            </a:lvl9pPr>
          </a:lstStyle>
          <a:p>
            <a:pPr marL="342900" indent="-342900" eaLnBrk="1" hangingPunct="1">
              <a:defRPr/>
            </a:pPr>
            <a:r>
              <a:rPr lang="en-GB" sz="2400" dirty="0"/>
              <a:t>Background and context</a:t>
            </a:r>
          </a:p>
          <a:p>
            <a:pPr marL="1085850" lvl="1" indent="-342900" eaLnBrk="1" hangingPunct="1">
              <a:defRPr/>
            </a:pPr>
            <a:r>
              <a:rPr lang="en-GB" sz="2400" dirty="0"/>
              <a:t>scale of the issue</a:t>
            </a:r>
          </a:p>
          <a:p>
            <a:pPr marL="342900" indent="-342900" eaLnBrk="1" hangingPunct="1">
              <a:defRPr/>
            </a:pPr>
            <a:r>
              <a:rPr lang="en-GB" sz="2400" dirty="0"/>
              <a:t>Government action</a:t>
            </a:r>
          </a:p>
          <a:p>
            <a:pPr marL="342900" indent="-342900" eaLnBrk="1" hangingPunct="1">
              <a:defRPr/>
            </a:pPr>
            <a:r>
              <a:rPr lang="en-GB" sz="2400" dirty="0"/>
              <a:t>The role of people </a:t>
            </a:r>
          </a:p>
          <a:p>
            <a:pPr marL="342900" indent="-342900" eaLnBrk="1" hangingPunct="1">
              <a:defRPr/>
            </a:pPr>
            <a:r>
              <a:rPr lang="en-GB" sz="2400" dirty="0"/>
              <a:t>The role of procurement </a:t>
            </a:r>
          </a:p>
          <a:p>
            <a:pPr marL="342900" indent="-342900" eaLnBrk="1" hangingPunct="1">
              <a:defRPr/>
            </a:pPr>
            <a:r>
              <a:rPr lang="en-GB" sz="2400" dirty="0"/>
              <a:t>Project examples </a:t>
            </a:r>
          </a:p>
          <a:p>
            <a:pPr eaLnBrk="1" hangingPunct="1">
              <a:buFont typeface="Arial" charset="0"/>
              <a:buNone/>
              <a:defRPr/>
            </a:pPr>
            <a:endParaRPr lang="en-US" altLang="en-US" sz="2400" dirty="0"/>
          </a:p>
        </p:txBody>
      </p:sp>
      <p:pic>
        <p:nvPicPr>
          <p:cNvPr id="16389" name="Picture 2">
            <a:extLst>
              <a:ext uri="{FF2B5EF4-FFF2-40B4-BE49-F238E27FC236}">
                <a16:creationId xmlns:a16="http://schemas.microsoft.com/office/drawing/2014/main" id="{4AE335F2-B62C-497D-9E17-4821D22A67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91463" y="249238"/>
            <a:ext cx="998537"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a:extLst>
              <a:ext uri="{FF2B5EF4-FFF2-40B4-BE49-F238E27FC236}">
                <a16:creationId xmlns:a16="http://schemas.microsoft.com/office/drawing/2014/main" id="{0A4E50DC-F3F4-42F1-9303-E6FFE48238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21">
            <a:extLst>
              <a:ext uri="{FF2B5EF4-FFF2-40B4-BE49-F238E27FC236}">
                <a16:creationId xmlns:a16="http://schemas.microsoft.com/office/drawing/2014/main" id="{4F91A9E4-9924-4D94-BDE2-D1A69EE45EBE}"/>
              </a:ext>
            </a:extLst>
          </p:cNvPr>
          <p:cNvSpPr/>
          <p:nvPr/>
        </p:nvSpPr>
        <p:spPr>
          <a:xfrm>
            <a:off x="-193675" y="-1552575"/>
            <a:ext cx="4602163" cy="4600575"/>
          </a:xfrm>
          <a:prstGeom prst="ellipse">
            <a:avLst/>
          </a:prstGeom>
          <a:noFill/>
          <a:ln w="381000">
            <a:solidFill>
              <a:schemeClr val="bg1">
                <a:alpha val="32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483" name="Title 1">
            <a:extLst>
              <a:ext uri="{FF2B5EF4-FFF2-40B4-BE49-F238E27FC236}">
                <a16:creationId xmlns:a16="http://schemas.microsoft.com/office/drawing/2014/main" id="{AB56C2C4-E19E-47CB-9374-13C7429F66D8}"/>
              </a:ext>
            </a:extLst>
          </p:cNvPr>
          <p:cNvSpPr>
            <a:spLocks noGrp="1"/>
          </p:cNvSpPr>
          <p:nvPr>
            <p:ph type="title"/>
          </p:nvPr>
        </p:nvSpPr>
        <p:spPr>
          <a:xfrm>
            <a:off x="546100" y="1281113"/>
            <a:ext cx="8229600" cy="528637"/>
          </a:xfrm>
        </p:spPr>
        <p:txBody>
          <a:bodyPr/>
          <a:lstStyle/>
          <a:p>
            <a:pPr eaLnBrk="1" hangingPunct="1"/>
            <a:r>
              <a:rPr lang="en-GB" altLang="en-US">
                <a:solidFill>
                  <a:srgbClr val="00A6BF"/>
                </a:solidFill>
                <a:latin typeface="Arial" panose="020B0604020202020204" pitchFamily="34" charset="0"/>
                <a:ea typeface="ＭＳ Ｐゴシック" panose="020B0600070205080204" pitchFamily="34" charset="-128"/>
                <a:cs typeface="Arial" panose="020B0604020202020204" pitchFamily="34" charset="0"/>
              </a:rPr>
              <a:t>Plastic bottles</a:t>
            </a:r>
            <a:endParaRPr lang="en-US" altLang="en-US">
              <a:solidFill>
                <a:srgbClr val="00A6BF"/>
              </a:solidFill>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20484" name="Group 17">
            <a:extLst>
              <a:ext uri="{FF2B5EF4-FFF2-40B4-BE49-F238E27FC236}">
                <a16:creationId xmlns:a16="http://schemas.microsoft.com/office/drawing/2014/main" id="{9AE24BBA-65D8-4351-979F-9475C8608C6B}"/>
              </a:ext>
            </a:extLst>
          </p:cNvPr>
          <p:cNvGrpSpPr>
            <a:grpSpLocks/>
          </p:cNvGrpSpPr>
          <p:nvPr/>
        </p:nvGrpSpPr>
        <p:grpSpPr bwMode="auto">
          <a:xfrm>
            <a:off x="374650" y="2044700"/>
            <a:ext cx="1443038" cy="4184650"/>
            <a:chOff x="163922" y="2359024"/>
            <a:chExt cx="1443830" cy="4184651"/>
          </a:xfrm>
        </p:grpSpPr>
        <p:pic>
          <p:nvPicPr>
            <p:cNvPr id="20499" name="Picture 2">
              <a:extLst>
                <a:ext uri="{FF2B5EF4-FFF2-40B4-BE49-F238E27FC236}">
                  <a16:creationId xmlns:a16="http://schemas.microsoft.com/office/drawing/2014/main" id="{807944BF-6B3C-4D09-B23D-842E5FB398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3922" y="2359024"/>
              <a:ext cx="1443830" cy="418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0" name="Content Placeholder 2">
              <a:extLst>
                <a:ext uri="{FF2B5EF4-FFF2-40B4-BE49-F238E27FC236}">
                  <a16:creationId xmlns:a16="http://schemas.microsoft.com/office/drawing/2014/main" id="{74348C69-A936-4391-8567-33724E720A87}"/>
                </a:ext>
              </a:extLst>
            </p:cNvPr>
            <p:cNvSpPr txBox="1">
              <a:spLocks/>
            </p:cNvSpPr>
            <p:nvPr/>
          </p:nvSpPr>
          <p:spPr bwMode="auto">
            <a:xfrm>
              <a:off x="235362" y="3281363"/>
              <a:ext cx="1307691"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buFont typeface="Arial" panose="020B0604020202020204" pitchFamily="34" charset="0"/>
                <a:buNone/>
              </a:pPr>
              <a:r>
                <a:rPr lang="en-GB" altLang="en-US" sz="1600" b="1">
                  <a:solidFill>
                    <a:schemeClr val="bg1"/>
                  </a:solidFill>
                </a:rPr>
                <a:t>1 billion </a:t>
              </a:r>
            </a:p>
            <a:p>
              <a:pPr algn="ctr" eaLnBrk="1" hangingPunct="1">
                <a:buFont typeface="Arial" panose="020B0604020202020204" pitchFamily="34" charset="0"/>
                <a:buNone/>
              </a:pPr>
              <a:r>
                <a:rPr lang="en-GB" altLang="en-US" sz="1600">
                  <a:solidFill>
                    <a:schemeClr val="bg1"/>
                  </a:solidFill>
                </a:rPr>
                <a:t>plastic bottles on the Scottish market each year (over 2 billion drinks containers of all materials)</a:t>
              </a:r>
              <a:r>
                <a:rPr lang="en-GB" altLang="en-US" sz="1600" baseline="30000">
                  <a:solidFill>
                    <a:schemeClr val="bg1"/>
                  </a:solidFill>
                </a:rPr>
                <a:t>1</a:t>
              </a:r>
              <a:endParaRPr lang="en-US" altLang="en-US" sz="1600" baseline="30000">
                <a:solidFill>
                  <a:schemeClr val="bg1"/>
                </a:solidFill>
              </a:endParaRPr>
            </a:p>
          </p:txBody>
        </p:sp>
      </p:grpSp>
      <p:grpSp>
        <p:nvGrpSpPr>
          <p:cNvPr id="20485" name="Group 16">
            <a:extLst>
              <a:ext uri="{FF2B5EF4-FFF2-40B4-BE49-F238E27FC236}">
                <a16:creationId xmlns:a16="http://schemas.microsoft.com/office/drawing/2014/main" id="{3BDB04F6-2DF7-4224-8409-3331A3A94829}"/>
              </a:ext>
            </a:extLst>
          </p:cNvPr>
          <p:cNvGrpSpPr>
            <a:grpSpLocks/>
          </p:cNvGrpSpPr>
          <p:nvPr/>
        </p:nvGrpSpPr>
        <p:grpSpPr bwMode="auto">
          <a:xfrm>
            <a:off x="2106613" y="2044700"/>
            <a:ext cx="1444625" cy="4184650"/>
            <a:chOff x="1863140" y="2359023"/>
            <a:chExt cx="1443830" cy="4184652"/>
          </a:xfrm>
        </p:grpSpPr>
        <p:pic>
          <p:nvPicPr>
            <p:cNvPr id="20497" name="Picture 11">
              <a:extLst>
                <a:ext uri="{FF2B5EF4-FFF2-40B4-BE49-F238E27FC236}">
                  <a16:creationId xmlns:a16="http://schemas.microsoft.com/office/drawing/2014/main" id="{848992FA-1B20-40A5-BA2A-92BC364DFA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63140" y="2359023"/>
              <a:ext cx="1443830" cy="4184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8" name="Content Placeholder 2">
              <a:extLst>
                <a:ext uri="{FF2B5EF4-FFF2-40B4-BE49-F238E27FC236}">
                  <a16:creationId xmlns:a16="http://schemas.microsoft.com/office/drawing/2014/main" id="{E1D9502C-B01B-44A7-8526-0D858B98423A}"/>
                </a:ext>
              </a:extLst>
            </p:cNvPr>
            <p:cNvSpPr txBox="1">
              <a:spLocks/>
            </p:cNvSpPr>
            <p:nvPr/>
          </p:nvSpPr>
          <p:spPr bwMode="auto">
            <a:xfrm>
              <a:off x="1902233" y="3281363"/>
              <a:ext cx="13716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buFont typeface="Arial" panose="020B0604020202020204" pitchFamily="34" charset="0"/>
                <a:buNone/>
              </a:pPr>
              <a:r>
                <a:rPr lang="en-GB" altLang="en-US" sz="1600" b="1">
                  <a:solidFill>
                    <a:schemeClr val="bg1"/>
                  </a:solidFill>
                </a:rPr>
                <a:t>20 million </a:t>
              </a:r>
            </a:p>
            <a:p>
              <a:pPr algn="ctr">
                <a:buFont typeface="Arial" panose="020B0604020202020204" pitchFamily="34" charset="0"/>
                <a:buNone/>
              </a:pPr>
              <a:r>
                <a:rPr lang="en-GB" altLang="en-US" sz="1600">
                  <a:solidFill>
                    <a:schemeClr val="bg1"/>
                  </a:solidFill>
                </a:rPr>
                <a:t>of these plastic bottles are littered in Scotland each year</a:t>
              </a:r>
            </a:p>
          </p:txBody>
        </p:sp>
      </p:grpSp>
      <p:grpSp>
        <p:nvGrpSpPr>
          <p:cNvPr id="20486" name="Group 15">
            <a:extLst>
              <a:ext uri="{FF2B5EF4-FFF2-40B4-BE49-F238E27FC236}">
                <a16:creationId xmlns:a16="http://schemas.microsoft.com/office/drawing/2014/main" id="{3A759E44-71B2-46D7-8832-144AFC0E2627}"/>
              </a:ext>
            </a:extLst>
          </p:cNvPr>
          <p:cNvGrpSpPr>
            <a:grpSpLocks/>
          </p:cNvGrpSpPr>
          <p:nvPr/>
        </p:nvGrpSpPr>
        <p:grpSpPr bwMode="auto">
          <a:xfrm>
            <a:off x="3838575" y="2044700"/>
            <a:ext cx="1444625" cy="4184650"/>
            <a:chOff x="3562358" y="2359023"/>
            <a:chExt cx="1443830" cy="4184652"/>
          </a:xfrm>
        </p:grpSpPr>
        <p:pic>
          <p:nvPicPr>
            <p:cNvPr id="20495" name="Picture 12">
              <a:extLst>
                <a:ext uri="{FF2B5EF4-FFF2-40B4-BE49-F238E27FC236}">
                  <a16:creationId xmlns:a16="http://schemas.microsoft.com/office/drawing/2014/main" id="{CEE74BC3-3594-4BCD-9646-C55F74D2840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62358" y="2359023"/>
              <a:ext cx="1443830" cy="4184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6" name="Content Placeholder 2">
              <a:extLst>
                <a:ext uri="{FF2B5EF4-FFF2-40B4-BE49-F238E27FC236}">
                  <a16:creationId xmlns:a16="http://schemas.microsoft.com/office/drawing/2014/main" id="{EAC09488-9AA9-4204-BD36-A51EA9BB7633}"/>
                </a:ext>
              </a:extLst>
            </p:cNvPr>
            <p:cNvSpPr txBox="1">
              <a:spLocks/>
            </p:cNvSpPr>
            <p:nvPr/>
          </p:nvSpPr>
          <p:spPr bwMode="auto">
            <a:xfrm>
              <a:off x="3562358" y="3281363"/>
              <a:ext cx="1427162"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buFont typeface="Arial" panose="020B0604020202020204" pitchFamily="34" charset="0"/>
                <a:buNone/>
              </a:pPr>
              <a:r>
                <a:rPr lang="en-GB" altLang="en-US" sz="1600" b="1">
                  <a:solidFill>
                    <a:schemeClr val="bg1"/>
                  </a:solidFill>
                </a:rPr>
                <a:t>120,000 tonnes </a:t>
              </a:r>
              <a:r>
                <a:rPr lang="en-GB" altLang="en-US" sz="1600">
                  <a:solidFill>
                    <a:schemeClr val="bg1"/>
                  </a:solidFill>
                </a:rPr>
                <a:t>of plastic packaging waste is produced </a:t>
              </a:r>
              <a:r>
                <a:rPr lang="en-GB" altLang="en-US" sz="1600" i="1">
                  <a:solidFill>
                    <a:schemeClr val="bg1"/>
                  </a:solidFill>
                </a:rPr>
                <a:t>from</a:t>
              </a:r>
              <a:r>
                <a:rPr lang="en-GB" altLang="en-US" sz="1600">
                  <a:solidFill>
                    <a:schemeClr val="bg1"/>
                  </a:solidFill>
                </a:rPr>
                <a:t> </a:t>
              </a:r>
              <a:r>
                <a:rPr lang="en-GB" altLang="en-US" sz="1600" i="1">
                  <a:solidFill>
                    <a:schemeClr val="bg1"/>
                  </a:solidFill>
                </a:rPr>
                <a:t>households</a:t>
              </a:r>
              <a:r>
                <a:rPr lang="en-GB" altLang="en-US" sz="1600">
                  <a:solidFill>
                    <a:schemeClr val="bg1"/>
                  </a:solidFill>
                </a:rPr>
                <a:t> in Scotland each year</a:t>
              </a:r>
              <a:r>
                <a:rPr lang="en-GB" altLang="en-US" sz="1600" baseline="30000">
                  <a:solidFill>
                    <a:schemeClr val="bg1"/>
                  </a:solidFill>
                </a:rPr>
                <a:t>2</a:t>
              </a:r>
              <a:endParaRPr lang="en-GB" altLang="en-US" sz="1000" baseline="30000">
                <a:solidFill>
                  <a:schemeClr val="bg1"/>
                </a:solidFill>
              </a:endParaRPr>
            </a:p>
          </p:txBody>
        </p:sp>
      </p:grpSp>
      <p:grpSp>
        <p:nvGrpSpPr>
          <p:cNvPr id="20487" name="Group 3">
            <a:extLst>
              <a:ext uri="{FF2B5EF4-FFF2-40B4-BE49-F238E27FC236}">
                <a16:creationId xmlns:a16="http://schemas.microsoft.com/office/drawing/2014/main" id="{A07A3F5A-E51B-4388-BAE3-1A91D8C0294C}"/>
              </a:ext>
            </a:extLst>
          </p:cNvPr>
          <p:cNvGrpSpPr>
            <a:grpSpLocks/>
          </p:cNvGrpSpPr>
          <p:nvPr/>
        </p:nvGrpSpPr>
        <p:grpSpPr bwMode="auto">
          <a:xfrm>
            <a:off x="5572125" y="2044700"/>
            <a:ext cx="1443038" cy="4184650"/>
            <a:chOff x="5261576" y="2359022"/>
            <a:chExt cx="1443830" cy="4184653"/>
          </a:xfrm>
        </p:grpSpPr>
        <p:pic>
          <p:nvPicPr>
            <p:cNvPr id="20493" name="Picture 13">
              <a:extLst>
                <a:ext uri="{FF2B5EF4-FFF2-40B4-BE49-F238E27FC236}">
                  <a16:creationId xmlns:a16="http://schemas.microsoft.com/office/drawing/2014/main" id="{07675DB9-1D6A-4EC8-902F-3E4543FFC0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61576" y="2359022"/>
              <a:ext cx="1443830" cy="418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4" name="Content Placeholder 2">
              <a:extLst>
                <a:ext uri="{FF2B5EF4-FFF2-40B4-BE49-F238E27FC236}">
                  <a16:creationId xmlns:a16="http://schemas.microsoft.com/office/drawing/2014/main" id="{EA246629-A914-472B-B2E7-77E1FA3112C6}"/>
                </a:ext>
              </a:extLst>
            </p:cNvPr>
            <p:cNvSpPr txBox="1">
              <a:spLocks/>
            </p:cNvSpPr>
            <p:nvPr/>
          </p:nvSpPr>
          <p:spPr bwMode="auto">
            <a:xfrm>
              <a:off x="5272788" y="3281363"/>
              <a:ext cx="142140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buFont typeface="Arial" panose="020B0604020202020204" pitchFamily="34" charset="0"/>
                <a:buNone/>
              </a:pPr>
              <a:r>
                <a:rPr lang="en-GB" altLang="en-US" sz="1600">
                  <a:solidFill>
                    <a:schemeClr val="bg1"/>
                  </a:solidFill>
                </a:rPr>
                <a:t>800,000 tonnes of UK plastic packaging waste per year equates to around </a:t>
              </a:r>
              <a:r>
                <a:rPr lang="en-GB" altLang="en-US" sz="1600" b="1">
                  <a:solidFill>
                    <a:schemeClr val="bg1"/>
                  </a:solidFill>
                </a:rPr>
                <a:t>65,000 tonnes of plastic packaging in Scotland</a:t>
              </a:r>
              <a:endParaRPr lang="en-GB" altLang="en-US" sz="1400" b="1">
                <a:solidFill>
                  <a:schemeClr val="bg1"/>
                </a:solidFill>
              </a:endParaRPr>
            </a:p>
          </p:txBody>
        </p:sp>
      </p:grpSp>
      <p:grpSp>
        <p:nvGrpSpPr>
          <p:cNvPr id="20488" name="Group 10">
            <a:extLst>
              <a:ext uri="{FF2B5EF4-FFF2-40B4-BE49-F238E27FC236}">
                <a16:creationId xmlns:a16="http://schemas.microsoft.com/office/drawing/2014/main" id="{706BA5D3-27F8-46A9-851B-E8996D6C1B70}"/>
              </a:ext>
            </a:extLst>
          </p:cNvPr>
          <p:cNvGrpSpPr>
            <a:grpSpLocks/>
          </p:cNvGrpSpPr>
          <p:nvPr/>
        </p:nvGrpSpPr>
        <p:grpSpPr bwMode="auto">
          <a:xfrm>
            <a:off x="7304088" y="2044700"/>
            <a:ext cx="1443037" cy="4184650"/>
            <a:chOff x="7275124" y="2359022"/>
            <a:chExt cx="1443830" cy="4184653"/>
          </a:xfrm>
        </p:grpSpPr>
        <p:pic>
          <p:nvPicPr>
            <p:cNvPr id="20491" name="Picture 14">
              <a:extLst>
                <a:ext uri="{FF2B5EF4-FFF2-40B4-BE49-F238E27FC236}">
                  <a16:creationId xmlns:a16="http://schemas.microsoft.com/office/drawing/2014/main" id="{A594AC43-E801-444D-8758-A2E7D79789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75124" y="2359022"/>
              <a:ext cx="1443830" cy="418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2" name="Content Placeholder 2">
              <a:extLst>
                <a:ext uri="{FF2B5EF4-FFF2-40B4-BE49-F238E27FC236}">
                  <a16:creationId xmlns:a16="http://schemas.microsoft.com/office/drawing/2014/main" id="{C60D5382-F427-4EE8-A506-4D25A7273C7E}"/>
                </a:ext>
              </a:extLst>
            </p:cNvPr>
            <p:cNvSpPr txBox="1">
              <a:spLocks/>
            </p:cNvSpPr>
            <p:nvPr/>
          </p:nvSpPr>
          <p:spPr bwMode="auto">
            <a:xfrm>
              <a:off x="7302508" y="3281363"/>
              <a:ext cx="1389062"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buFont typeface="Arial" panose="020B0604020202020204" pitchFamily="34" charset="0"/>
                <a:buNone/>
              </a:pPr>
              <a:r>
                <a:rPr lang="en-GB" altLang="en-US" sz="1600">
                  <a:solidFill>
                    <a:schemeClr val="bg1"/>
                  </a:solidFill>
                </a:rPr>
                <a:t>15,000 tonnes of plastic bottles in residual waste could be </a:t>
              </a:r>
              <a:r>
                <a:rPr lang="en-GB" altLang="en-US" sz="1600" b="1">
                  <a:solidFill>
                    <a:schemeClr val="bg1"/>
                  </a:solidFill>
                </a:rPr>
                <a:t>worth between £375,000 and £1.95m</a:t>
              </a:r>
              <a:r>
                <a:rPr lang="en-GB" altLang="en-US" sz="1600">
                  <a:solidFill>
                    <a:schemeClr val="bg1"/>
                  </a:solidFill>
                </a:rPr>
                <a:t> if recycled instead</a:t>
              </a:r>
              <a:endParaRPr lang="en-GB" altLang="en-US" sz="1400">
                <a:solidFill>
                  <a:schemeClr val="bg1"/>
                </a:solidFill>
              </a:endParaRPr>
            </a:p>
          </p:txBody>
        </p:sp>
      </p:grpSp>
      <p:sp>
        <p:nvSpPr>
          <p:cNvPr id="20489" name="TextBox 18">
            <a:extLst>
              <a:ext uri="{FF2B5EF4-FFF2-40B4-BE49-F238E27FC236}">
                <a16:creationId xmlns:a16="http://schemas.microsoft.com/office/drawing/2014/main" id="{25E97850-8541-487B-9451-0ACFB6CE4C57}"/>
              </a:ext>
            </a:extLst>
          </p:cNvPr>
          <p:cNvSpPr txBox="1">
            <a:spLocks noChangeArrowheads="1"/>
          </p:cNvSpPr>
          <p:nvPr/>
        </p:nvSpPr>
        <p:spPr bwMode="auto">
          <a:xfrm>
            <a:off x="360363" y="6427788"/>
            <a:ext cx="844708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GB" altLang="en-US" sz="1000">
                <a:latin typeface="Calibri" panose="020F0502020204030204" pitchFamily="34" charset="0"/>
              </a:rPr>
              <a:t>1. Eunomia for Zero Waste Scotland 2015, scaled from 2012 UK data</a:t>
            </a:r>
            <a:r>
              <a:rPr lang="en-US" altLang="en-US" sz="1000">
                <a:latin typeface="Calibri" panose="020F0502020204030204" pitchFamily="34" charset="0"/>
              </a:rPr>
              <a:t>  2. </a:t>
            </a:r>
            <a:r>
              <a:rPr lang="en-GB" altLang="en-US" sz="1000" i="1">
                <a:latin typeface="Calibri" panose="020F0502020204030204" pitchFamily="34" charset="0"/>
              </a:rPr>
              <a:t>This is a per capita calculation for Scotland, based on a figure of 1.5m for UK households</a:t>
            </a:r>
            <a:endParaRPr lang="en-GB" altLang="en-US" sz="1000">
              <a:latin typeface="Calibri" panose="020F0502020204030204" pitchFamily="34" charset="0"/>
            </a:endParaRPr>
          </a:p>
        </p:txBody>
      </p:sp>
      <p:pic>
        <p:nvPicPr>
          <p:cNvPr id="20490" name="Picture 20">
            <a:extLst>
              <a:ext uri="{FF2B5EF4-FFF2-40B4-BE49-F238E27FC236}">
                <a16:creationId xmlns:a16="http://schemas.microsoft.com/office/drawing/2014/main" id="{CF38B749-0424-4279-AF6C-5D307CDBACD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08925" y="258763"/>
            <a:ext cx="9810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0">
            <a:extLst>
              <a:ext uri="{FF2B5EF4-FFF2-40B4-BE49-F238E27FC236}">
                <a16:creationId xmlns:a16="http://schemas.microsoft.com/office/drawing/2014/main" id="{BEBA3DC3-BC87-41A2-8234-7A5668BCC8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a:extLst>
              <a:ext uri="{FF2B5EF4-FFF2-40B4-BE49-F238E27FC236}">
                <a16:creationId xmlns:a16="http://schemas.microsoft.com/office/drawing/2014/main" id="{ED616715-E52F-4A22-9159-0E0F7FD00CC1}"/>
              </a:ext>
            </a:extLst>
          </p:cNvPr>
          <p:cNvSpPr/>
          <p:nvPr/>
        </p:nvSpPr>
        <p:spPr>
          <a:xfrm>
            <a:off x="177800" y="-1954213"/>
            <a:ext cx="4602163" cy="4600576"/>
          </a:xfrm>
          <a:prstGeom prst="ellipse">
            <a:avLst/>
          </a:prstGeom>
          <a:noFill/>
          <a:ln w="381000">
            <a:solidFill>
              <a:schemeClr val="bg1">
                <a:alpha val="32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531" name="Title 1">
            <a:extLst>
              <a:ext uri="{FF2B5EF4-FFF2-40B4-BE49-F238E27FC236}">
                <a16:creationId xmlns:a16="http://schemas.microsoft.com/office/drawing/2014/main" id="{369A790E-D177-4245-84FE-E98314D55096}"/>
              </a:ext>
            </a:extLst>
          </p:cNvPr>
          <p:cNvSpPr>
            <a:spLocks noGrp="1"/>
          </p:cNvSpPr>
          <p:nvPr>
            <p:ph type="title"/>
          </p:nvPr>
        </p:nvSpPr>
        <p:spPr>
          <a:xfrm>
            <a:off x="546100" y="1281113"/>
            <a:ext cx="8229600" cy="528637"/>
          </a:xfrm>
        </p:spPr>
        <p:txBody>
          <a:bodyPr/>
          <a:lstStyle/>
          <a:p>
            <a:pPr eaLnBrk="1" hangingPunct="1"/>
            <a:r>
              <a:rPr lang="en-US" altLang="en-US">
                <a:solidFill>
                  <a:srgbClr val="00A6BF"/>
                </a:solidFill>
                <a:latin typeface="Arial" panose="020B0604020202020204" pitchFamily="34" charset="0"/>
                <a:ea typeface="ＭＳ Ｐゴシック" panose="020B0600070205080204" pitchFamily="34" charset="-128"/>
                <a:cs typeface="Arial" panose="020B0604020202020204" pitchFamily="34" charset="0"/>
              </a:rPr>
              <a:t>Disposable cups</a:t>
            </a:r>
            <a:br>
              <a:rPr lang="en-US" altLang="en-US">
                <a:solidFill>
                  <a:srgbClr val="00A6BF"/>
                </a:solidFill>
                <a:latin typeface="Arial" panose="020B0604020202020204" pitchFamily="34" charset="0"/>
                <a:ea typeface="ＭＳ Ｐゴシック" panose="020B0600070205080204" pitchFamily="34" charset="-128"/>
                <a:cs typeface="Arial" panose="020B0604020202020204" pitchFamily="34" charset="0"/>
              </a:rPr>
            </a:br>
            <a:r>
              <a:rPr lang="en-US" altLang="en-US">
                <a:solidFill>
                  <a:srgbClr val="00A6BF"/>
                </a:solidFill>
                <a:latin typeface="Arial" panose="020B0604020202020204" pitchFamily="34" charset="0"/>
                <a:ea typeface="ＭＳ Ｐゴシック" panose="020B0600070205080204" pitchFamily="34" charset="-128"/>
                <a:cs typeface="Arial" panose="020B0604020202020204" pitchFamily="34" charset="0"/>
              </a:rPr>
              <a:t>- wake up and smell the coffee</a:t>
            </a:r>
          </a:p>
        </p:txBody>
      </p:sp>
      <p:pic>
        <p:nvPicPr>
          <p:cNvPr id="22532" name="Picture 4">
            <a:extLst>
              <a:ext uri="{FF2B5EF4-FFF2-40B4-BE49-F238E27FC236}">
                <a16:creationId xmlns:a16="http://schemas.microsoft.com/office/drawing/2014/main" id="{4566D264-5A76-4321-B8C6-517BFFA368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5825" y="2646363"/>
            <a:ext cx="2224088" cy="354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Content Placeholder 2">
            <a:extLst>
              <a:ext uri="{FF2B5EF4-FFF2-40B4-BE49-F238E27FC236}">
                <a16:creationId xmlns:a16="http://schemas.microsoft.com/office/drawing/2014/main" id="{29F9BBD8-FE75-44D4-BCF0-15C17197F7EA}"/>
              </a:ext>
            </a:extLst>
          </p:cNvPr>
          <p:cNvSpPr txBox="1">
            <a:spLocks/>
          </p:cNvSpPr>
          <p:nvPr/>
        </p:nvSpPr>
        <p:spPr bwMode="auto">
          <a:xfrm>
            <a:off x="1311275" y="3313113"/>
            <a:ext cx="1371600"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buFont typeface="Arial" panose="020B0604020202020204" pitchFamily="34" charset="0"/>
              <a:buNone/>
            </a:pPr>
            <a:r>
              <a:rPr lang="en-GB" altLang="en-US" sz="1600">
                <a:solidFill>
                  <a:schemeClr val="bg1"/>
                </a:solidFill>
              </a:rPr>
              <a:t>Scotland generates </a:t>
            </a:r>
          </a:p>
          <a:p>
            <a:pPr algn="ctr">
              <a:buFont typeface="Arial" panose="020B0604020202020204" pitchFamily="34" charset="0"/>
              <a:buNone/>
            </a:pPr>
            <a:r>
              <a:rPr lang="en-GB" altLang="en-US" sz="1600" b="1">
                <a:solidFill>
                  <a:schemeClr val="bg1"/>
                </a:solidFill>
              </a:rPr>
              <a:t>2 million </a:t>
            </a:r>
            <a:r>
              <a:rPr lang="en-GB" altLang="en-US" sz="1600">
                <a:solidFill>
                  <a:schemeClr val="bg1"/>
                </a:solidFill>
              </a:rPr>
              <a:t>disposable coffee cups a year</a:t>
            </a:r>
          </a:p>
        </p:txBody>
      </p:sp>
      <p:pic>
        <p:nvPicPr>
          <p:cNvPr id="22534" name="Picture 25">
            <a:extLst>
              <a:ext uri="{FF2B5EF4-FFF2-40B4-BE49-F238E27FC236}">
                <a16:creationId xmlns:a16="http://schemas.microsoft.com/office/drawing/2014/main" id="{01F781DF-DF69-4879-B2A4-4E753680778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67100" y="2646363"/>
            <a:ext cx="2224088" cy="354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Content Placeholder 2">
            <a:extLst>
              <a:ext uri="{FF2B5EF4-FFF2-40B4-BE49-F238E27FC236}">
                <a16:creationId xmlns:a16="http://schemas.microsoft.com/office/drawing/2014/main" id="{6735DB75-6F81-48B9-81CE-842DC48710F6}"/>
              </a:ext>
            </a:extLst>
          </p:cNvPr>
          <p:cNvSpPr txBox="1">
            <a:spLocks/>
          </p:cNvSpPr>
          <p:nvPr/>
        </p:nvSpPr>
        <p:spPr bwMode="auto">
          <a:xfrm>
            <a:off x="3892550" y="3313113"/>
            <a:ext cx="1371600"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buFont typeface="Arial" panose="020B0604020202020204" pitchFamily="34" charset="0"/>
              <a:buNone/>
            </a:pPr>
            <a:r>
              <a:rPr lang="en-GB" altLang="en-US" sz="1600">
                <a:solidFill>
                  <a:schemeClr val="bg1"/>
                </a:solidFill>
              </a:rPr>
              <a:t>Disposable coffee cups are </a:t>
            </a:r>
            <a:r>
              <a:rPr lang="en-GB" altLang="en-US" sz="1600" b="1">
                <a:solidFill>
                  <a:schemeClr val="bg1"/>
                </a:solidFill>
              </a:rPr>
              <a:t>difficult to recycle </a:t>
            </a:r>
            <a:r>
              <a:rPr lang="en-GB" altLang="en-US" sz="1600">
                <a:solidFill>
                  <a:schemeClr val="bg1"/>
                </a:solidFill>
              </a:rPr>
              <a:t>due to their material composition</a:t>
            </a:r>
          </a:p>
        </p:txBody>
      </p:sp>
      <p:pic>
        <p:nvPicPr>
          <p:cNvPr id="22536" name="Picture 28">
            <a:extLst>
              <a:ext uri="{FF2B5EF4-FFF2-40B4-BE49-F238E27FC236}">
                <a16:creationId xmlns:a16="http://schemas.microsoft.com/office/drawing/2014/main" id="{F5471931-1415-4728-82E0-725CBC02DA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48375" y="2646363"/>
            <a:ext cx="2224088" cy="354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Content Placeholder 2">
            <a:extLst>
              <a:ext uri="{FF2B5EF4-FFF2-40B4-BE49-F238E27FC236}">
                <a16:creationId xmlns:a16="http://schemas.microsoft.com/office/drawing/2014/main" id="{05D21311-F321-4DF1-8B1D-F0E36CDD2B01}"/>
              </a:ext>
            </a:extLst>
          </p:cNvPr>
          <p:cNvSpPr txBox="1">
            <a:spLocks/>
          </p:cNvSpPr>
          <p:nvPr/>
        </p:nvSpPr>
        <p:spPr bwMode="auto">
          <a:xfrm>
            <a:off x="6392863" y="3313113"/>
            <a:ext cx="1535112"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buFont typeface="Arial" panose="020B0604020202020204" pitchFamily="34" charset="0"/>
              <a:buNone/>
            </a:pPr>
            <a:r>
              <a:rPr lang="en-GB" altLang="en-US" sz="1600">
                <a:solidFill>
                  <a:schemeClr val="bg1"/>
                </a:solidFill>
              </a:rPr>
              <a:t>Avoiding the need for disposable cups through </a:t>
            </a:r>
            <a:r>
              <a:rPr lang="en-GB" altLang="en-US" sz="1600" b="1">
                <a:solidFill>
                  <a:schemeClr val="bg1"/>
                </a:solidFill>
              </a:rPr>
              <a:t>re-use</a:t>
            </a:r>
            <a:r>
              <a:rPr lang="en-GB" altLang="en-US" sz="1600">
                <a:solidFill>
                  <a:schemeClr val="bg1"/>
                </a:solidFill>
              </a:rPr>
              <a:t> is the best way to reduce their environmental impacts</a:t>
            </a:r>
          </a:p>
        </p:txBody>
      </p:sp>
      <p:pic>
        <p:nvPicPr>
          <p:cNvPr id="22538" name="Picture 1">
            <a:extLst>
              <a:ext uri="{FF2B5EF4-FFF2-40B4-BE49-F238E27FC236}">
                <a16:creationId xmlns:a16="http://schemas.microsoft.com/office/drawing/2014/main" id="{A4718C4F-65F7-49CC-92EC-3A69AF15CDB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08925" y="258763"/>
            <a:ext cx="9810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0C3D41AA-E5D5-4FA6-B0B7-4FEF5346B082}"/>
              </a:ext>
            </a:extLst>
          </p:cNvPr>
          <p:cNvSpPr>
            <a:spLocks noGrp="1"/>
          </p:cNvSpPr>
          <p:nvPr>
            <p:ph type="title"/>
          </p:nvPr>
        </p:nvSpPr>
        <p:spPr>
          <a:xfrm>
            <a:off x="546100" y="1281113"/>
            <a:ext cx="8229600" cy="528637"/>
          </a:xfrm>
        </p:spPr>
        <p:txBody>
          <a:bodyPr/>
          <a:lstStyle/>
          <a:p>
            <a:pPr eaLnBrk="1" hangingPunct="1"/>
            <a:r>
              <a:rPr lang="en-GB" altLang="en-US">
                <a:solidFill>
                  <a:srgbClr val="00A6BF"/>
                </a:solidFill>
                <a:latin typeface="Arial" panose="020B0604020202020204" pitchFamily="34" charset="0"/>
                <a:ea typeface="ＭＳ Ｐゴシック" panose="020B0600070205080204" pitchFamily="34" charset="-128"/>
                <a:cs typeface="Arial" panose="020B0604020202020204" pitchFamily="34" charset="0"/>
              </a:rPr>
              <a:t>But plastics do have a place….</a:t>
            </a:r>
            <a:endParaRPr lang="en-US" altLang="en-US">
              <a:solidFill>
                <a:srgbClr val="00A6B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267" name="Content Placeholder 2">
            <a:extLst>
              <a:ext uri="{FF2B5EF4-FFF2-40B4-BE49-F238E27FC236}">
                <a16:creationId xmlns:a16="http://schemas.microsoft.com/office/drawing/2014/main" id="{6C8CD4F8-17A7-48B2-B6CB-CDE978F521A9}"/>
              </a:ext>
            </a:extLst>
          </p:cNvPr>
          <p:cNvSpPr txBox="1">
            <a:spLocks/>
          </p:cNvSpPr>
          <p:nvPr/>
        </p:nvSpPr>
        <p:spPr bwMode="auto">
          <a:xfrm>
            <a:off x="612775" y="5405438"/>
            <a:ext cx="816292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Font typeface="Arial" charset="0"/>
              <a:buChar char="•"/>
              <a:defRPr sz="2800">
                <a:solidFill>
                  <a:schemeClr val="tx1"/>
                </a:solidFill>
                <a:latin typeface="Arial" charset="0"/>
                <a:ea typeface="ＭＳ Ｐゴシック" charset="-128"/>
                <a:cs typeface="Arial" charset="0"/>
              </a:defRPr>
            </a:lvl1pPr>
            <a:lvl2pPr marL="742950" indent="-285750">
              <a:spcBef>
                <a:spcPct val="20000"/>
              </a:spcBef>
              <a:buFont typeface="Arial" charset="0"/>
              <a:buChar char="–"/>
              <a:defRPr sz="2800">
                <a:solidFill>
                  <a:schemeClr val="tx1"/>
                </a:solidFill>
                <a:latin typeface="Arial" charset="0"/>
                <a:ea typeface="ＭＳ Ｐゴシック" charset="-128"/>
                <a:cs typeface="Arial" charset="0"/>
              </a:defRPr>
            </a:lvl2pPr>
            <a:lvl3pPr marL="1143000" indent="-228600">
              <a:spcBef>
                <a:spcPct val="20000"/>
              </a:spcBef>
              <a:buFont typeface="Arial" charset="0"/>
              <a:buChar char="•"/>
              <a:defRPr sz="2400">
                <a:solidFill>
                  <a:schemeClr val="tx1"/>
                </a:solidFill>
                <a:latin typeface="Arial" charset="0"/>
                <a:ea typeface="ＭＳ Ｐゴシック" charset="-128"/>
                <a:cs typeface="Arial" charset="0"/>
              </a:defRPr>
            </a:lvl3pPr>
            <a:lvl4pPr marL="1600200" indent="-228600">
              <a:spcBef>
                <a:spcPct val="20000"/>
              </a:spcBef>
              <a:buFont typeface="Arial" charset="0"/>
              <a:buChar char="–"/>
              <a:defRPr sz="2000">
                <a:solidFill>
                  <a:schemeClr val="tx1"/>
                </a:solidFill>
                <a:latin typeface="Arial" charset="0"/>
                <a:ea typeface="ＭＳ Ｐゴシック"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charset="-128"/>
                <a:cs typeface="Arial" charset="0"/>
              </a:defRPr>
            </a:lvl9pPr>
          </a:lstStyle>
          <a:p>
            <a:pPr indent="-285750">
              <a:buFont typeface="Arial" charset="0"/>
              <a:buNone/>
              <a:defRPr/>
            </a:pPr>
            <a:r>
              <a:rPr lang="en-GB" sz="2000" dirty="0"/>
              <a:t>The debate should be about how we minimise them, while we work with all parties to improve infrastructure and product design to ensure the things we need for everyday life can be used for longer</a:t>
            </a:r>
          </a:p>
          <a:p>
            <a:pPr eaLnBrk="1" hangingPunct="1">
              <a:buFont typeface="Arial" charset="0"/>
              <a:buNone/>
              <a:defRPr/>
            </a:pPr>
            <a:endParaRPr lang="en-US" altLang="en-US" sz="2400" dirty="0"/>
          </a:p>
        </p:txBody>
      </p:sp>
      <p:grpSp>
        <p:nvGrpSpPr>
          <p:cNvPr id="24579" name="Group 8">
            <a:extLst>
              <a:ext uri="{FF2B5EF4-FFF2-40B4-BE49-F238E27FC236}">
                <a16:creationId xmlns:a16="http://schemas.microsoft.com/office/drawing/2014/main" id="{8F46BD7E-A04A-4CDE-A77D-D45293DB79A3}"/>
              </a:ext>
            </a:extLst>
          </p:cNvPr>
          <p:cNvGrpSpPr>
            <a:grpSpLocks/>
          </p:cNvGrpSpPr>
          <p:nvPr/>
        </p:nvGrpSpPr>
        <p:grpSpPr bwMode="auto">
          <a:xfrm>
            <a:off x="487363" y="2276475"/>
            <a:ext cx="8251825" cy="2052638"/>
            <a:chOff x="486782" y="2174240"/>
            <a:chExt cx="8251788" cy="2053908"/>
          </a:xfrm>
        </p:grpSpPr>
        <p:pic>
          <p:nvPicPr>
            <p:cNvPr id="24584" name="Picture 4">
              <a:extLst>
                <a:ext uri="{FF2B5EF4-FFF2-40B4-BE49-F238E27FC236}">
                  <a16:creationId xmlns:a16="http://schemas.microsoft.com/office/drawing/2014/main" id="{2C69BB94-0660-4D6B-9816-20041519D9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782" y="2174240"/>
              <a:ext cx="2023636" cy="2053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5">
              <a:extLst>
                <a:ext uri="{FF2B5EF4-FFF2-40B4-BE49-F238E27FC236}">
                  <a16:creationId xmlns:a16="http://schemas.microsoft.com/office/drawing/2014/main" id="{8EE64C41-4445-43F8-9B87-0A216B70B20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89902" y="2174240"/>
              <a:ext cx="2023636" cy="2053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6">
              <a:extLst>
                <a:ext uri="{FF2B5EF4-FFF2-40B4-BE49-F238E27FC236}">
                  <a16:creationId xmlns:a16="http://schemas.microsoft.com/office/drawing/2014/main" id="{E5D216EE-A888-4D4D-98ED-616CE0B2997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52382" y="2174240"/>
              <a:ext cx="2023636" cy="2053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7">
              <a:extLst>
                <a:ext uri="{FF2B5EF4-FFF2-40B4-BE49-F238E27FC236}">
                  <a16:creationId xmlns:a16="http://schemas.microsoft.com/office/drawing/2014/main" id="{4C94C756-6D71-4DDD-8D40-D3AD2AAA450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17330" y="2174240"/>
              <a:ext cx="2021240" cy="2053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80" name="Title 1">
            <a:extLst>
              <a:ext uri="{FF2B5EF4-FFF2-40B4-BE49-F238E27FC236}">
                <a16:creationId xmlns:a16="http://schemas.microsoft.com/office/drawing/2014/main" id="{13284E56-AA21-4228-AEF4-E8AB8E72F810}"/>
              </a:ext>
            </a:extLst>
          </p:cNvPr>
          <p:cNvSpPr txBox="1">
            <a:spLocks/>
          </p:cNvSpPr>
          <p:nvPr/>
        </p:nvSpPr>
        <p:spPr bwMode="auto">
          <a:xfrm>
            <a:off x="612775" y="4471988"/>
            <a:ext cx="1768475"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GB" altLang="en-US" sz="2000" b="1">
                <a:solidFill>
                  <a:srgbClr val="00A6BF"/>
                </a:solidFill>
              </a:rPr>
              <a:t>Medical </a:t>
            </a:r>
          </a:p>
          <a:p>
            <a:pPr algn="ctr" eaLnBrk="1" hangingPunct="1">
              <a:spcBef>
                <a:spcPct val="0"/>
              </a:spcBef>
              <a:buFontTx/>
              <a:buNone/>
            </a:pPr>
            <a:r>
              <a:rPr lang="en-GB" altLang="en-US" sz="2000" b="1">
                <a:solidFill>
                  <a:srgbClr val="00A6BF"/>
                </a:solidFill>
              </a:rPr>
              <a:t>Applications</a:t>
            </a:r>
            <a:endParaRPr lang="en-US" altLang="en-US" sz="2000" b="1">
              <a:solidFill>
                <a:srgbClr val="00A6BF"/>
              </a:solidFill>
            </a:endParaRPr>
          </a:p>
        </p:txBody>
      </p:sp>
      <p:sp>
        <p:nvSpPr>
          <p:cNvPr id="24581" name="Title 1">
            <a:extLst>
              <a:ext uri="{FF2B5EF4-FFF2-40B4-BE49-F238E27FC236}">
                <a16:creationId xmlns:a16="http://schemas.microsoft.com/office/drawing/2014/main" id="{46A244C4-087A-4DFC-9C37-EA5B2B5C0555}"/>
              </a:ext>
            </a:extLst>
          </p:cNvPr>
          <p:cNvSpPr txBox="1">
            <a:spLocks/>
          </p:cNvSpPr>
          <p:nvPr/>
        </p:nvSpPr>
        <p:spPr bwMode="auto">
          <a:xfrm>
            <a:off x="2614613" y="4471988"/>
            <a:ext cx="197485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GB" altLang="en-US" sz="2000" b="1">
                <a:solidFill>
                  <a:srgbClr val="00A6BF"/>
                </a:solidFill>
              </a:rPr>
              <a:t>Car</a:t>
            </a:r>
          </a:p>
          <a:p>
            <a:pPr algn="ctr" eaLnBrk="1" hangingPunct="1">
              <a:spcBef>
                <a:spcPct val="0"/>
              </a:spcBef>
              <a:buFontTx/>
              <a:buNone/>
            </a:pPr>
            <a:r>
              <a:rPr lang="en-GB" altLang="en-US" sz="2000" b="1">
                <a:solidFill>
                  <a:srgbClr val="00A6BF"/>
                </a:solidFill>
              </a:rPr>
              <a:t>Manufacturing</a:t>
            </a:r>
            <a:endParaRPr lang="en-US" altLang="en-US" sz="2000" b="1">
              <a:solidFill>
                <a:srgbClr val="00A6BF"/>
              </a:solidFill>
            </a:endParaRPr>
          </a:p>
        </p:txBody>
      </p:sp>
      <p:sp>
        <p:nvSpPr>
          <p:cNvPr id="24582" name="Title 1">
            <a:extLst>
              <a:ext uri="{FF2B5EF4-FFF2-40B4-BE49-F238E27FC236}">
                <a16:creationId xmlns:a16="http://schemas.microsoft.com/office/drawing/2014/main" id="{B32FB657-8018-40BD-B9FB-C223AA732DEA}"/>
              </a:ext>
            </a:extLst>
          </p:cNvPr>
          <p:cNvSpPr txBox="1">
            <a:spLocks/>
          </p:cNvSpPr>
          <p:nvPr/>
        </p:nvSpPr>
        <p:spPr bwMode="auto">
          <a:xfrm>
            <a:off x="4779963" y="4464050"/>
            <a:ext cx="1768475"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GB" altLang="en-US" sz="2000" b="1">
                <a:solidFill>
                  <a:srgbClr val="00A6BF"/>
                </a:solidFill>
              </a:rPr>
              <a:t>Food</a:t>
            </a:r>
          </a:p>
          <a:p>
            <a:pPr algn="ctr" eaLnBrk="1" hangingPunct="1">
              <a:spcBef>
                <a:spcPct val="0"/>
              </a:spcBef>
              <a:buFontTx/>
              <a:buNone/>
            </a:pPr>
            <a:r>
              <a:rPr lang="en-GB" altLang="en-US" sz="2000" b="1">
                <a:solidFill>
                  <a:srgbClr val="00A6BF"/>
                </a:solidFill>
              </a:rPr>
              <a:t>Preservation</a:t>
            </a:r>
            <a:endParaRPr lang="en-US" altLang="en-US" sz="2000" b="1">
              <a:solidFill>
                <a:srgbClr val="00A6BF"/>
              </a:solidFill>
            </a:endParaRPr>
          </a:p>
        </p:txBody>
      </p:sp>
      <p:sp>
        <p:nvSpPr>
          <p:cNvPr id="24583" name="Title 1">
            <a:extLst>
              <a:ext uri="{FF2B5EF4-FFF2-40B4-BE49-F238E27FC236}">
                <a16:creationId xmlns:a16="http://schemas.microsoft.com/office/drawing/2014/main" id="{7A75F56D-F7FE-4BB3-AC1E-5784530589C7}"/>
              </a:ext>
            </a:extLst>
          </p:cNvPr>
          <p:cNvSpPr txBox="1">
            <a:spLocks/>
          </p:cNvSpPr>
          <p:nvPr/>
        </p:nvSpPr>
        <p:spPr bwMode="auto">
          <a:xfrm>
            <a:off x="6843713" y="4471988"/>
            <a:ext cx="1768475"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GB" altLang="en-US" sz="2000" b="1">
                <a:solidFill>
                  <a:srgbClr val="00A6BF"/>
                </a:solidFill>
              </a:rPr>
              <a:t>Household Appliances</a:t>
            </a:r>
            <a:endParaRPr lang="en-US" altLang="en-US" sz="2000" b="1">
              <a:solidFill>
                <a:srgbClr val="00A6B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28850B16-7604-452A-A2F0-1A1BE53C9922}"/>
              </a:ext>
            </a:extLst>
          </p:cNvPr>
          <p:cNvSpPr/>
          <p:nvPr/>
        </p:nvSpPr>
        <p:spPr>
          <a:xfrm>
            <a:off x="0" y="5910263"/>
            <a:ext cx="9144000" cy="947737"/>
          </a:xfrm>
          <a:prstGeom prst="rect">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Title 1">
            <a:extLst>
              <a:ext uri="{FF2B5EF4-FFF2-40B4-BE49-F238E27FC236}">
                <a16:creationId xmlns:a16="http://schemas.microsoft.com/office/drawing/2014/main" id="{77F2AFA7-A25C-4838-B103-72CF3F29B43D}"/>
              </a:ext>
            </a:extLst>
          </p:cNvPr>
          <p:cNvSpPr txBox="1">
            <a:spLocks/>
          </p:cNvSpPr>
          <p:nvPr/>
        </p:nvSpPr>
        <p:spPr bwMode="auto">
          <a:xfrm>
            <a:off x="142875" y="3449638"/>
            <a:ext cx="1766888"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GB" altLang="en-US" sz="1600" dirty="0">
                <a:solidFill>
                  <a:srgbClr val="00A6BF"/>
                </a:solidFill>
              </a:rPr>
              <a:t>Scottish Government Programme of Work, Deposit Return Scheme &amp; Expert Panel on plastics  announced</a:t>
            </a:r>
            <a:endParaRPr lang="en-US" altLang="en-US" sz="1600" dirty="0">
              <a:solidFill>
                <a:srgbClr val="00A6BF"/>
              </a:solidFill>
            </a:endParaRPr>
          </a:p>
        </p:txBody>
      </p:sp>
      <p:sp>
        <p:nvSpPr>
          <p:cNvPr id="22" name="Title 1">
            <a:extLst>
              <a:ext uri="{FF2B5EF4-FFF2-40B4-BE49-F238E27FC236}">
                <a16:creationId xmlns:a16="http://schemas.microsoft.com/office/drawing/2014/main" id="{17B06594-16D0-4A6E-8E34-6F4590AA4E0A}"/>
              </a:ext>
            </a:extLst>
          </p:cNvPr>
          <p:cNvSpPr txBox="1">
            <a:spLocks/>
          </p:cNvSpPr>
          <p:nvPr/>
        </p:nvSpPr>
        <p:spPr bwMode="auto">
          <a:xfrm>
            <a:off x="1106488" y="1689100"/>
            <a:ext cx="1768475"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GB" altLang="en-US" sz="1600">
                <a:solidFill>
                  <a:srgbClr val="00A6BF"/>
                </a:solidFill>
              </a:rPr>
              <a:t>Scottish Government banning of single use cotton buds</a:t>
            </a:r>
            <a:endParaRPr lang="en-US" altLang="en-US" sz="1600">
              <a:solidFill>
                <a:srgbClr val="00A6BF"/>
              </a:solidFill>
            </a:endParaRPr>
          </a:p>
        </p:txBody>
      </p:sp>
      <p:sp>
        <p:nvSpPr>
          <p:cNvPr id="25" name="Title 1">
            <a:extLst>
              <a:ext uri="{FF2B5EF4-FFF2-40B4-BE49-F238E27FC236}">
                <a16:creationId xmlns:a16="http://schemas.microsoft.com/office/drawing/2014/main" id="{3C646F9B-E8C5-4875-9DD7-97ACBA71CE6E}"/>
              </a:ext>
            </a:extLst>
          </p:cNvPr>
          <p:cNvSpPr txBox="1">
            <a:spLocks/>
          </p:cNvSpPr>
          <p:nvPr/>
        </p:nvSpPr>
        <p:spPr bwMode="auto">
          <a:xfrm>
            <a:off x="2201863" y="4148138"/>
            <a:ext cx="1768475"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GB" altLang="en-US" sz="1600">
                <a:solidFill>
                  <a:srgbClr val="00A6BF"/>
                </a:solidFill>
              </a:rPr>
              <a:t>Parliamentary debate on “Stemming the Plastic Tide</a:t>
            </a:r>
            <a:endParaRPr lang="en-US" altLang="en-US" sz="1600">
              <a:solidFill>
                <a:srgbClr val="00A6BF"/>
              </a:solidFill>
            </a:endParaRPr>
          </a:p>
        </p:txBody>
      </p:sp>
      <p:sp>
        <p:nvSpPr>
          <p:cNvPr id="26" name="Title 1">
            <a:extLst>
              <a:ext uri="{FF2B5EF4-FFF2-40B4-BE49-F238E27FC236}">
                <a16:creationId xmlns:a16="http://schemas.microsoft.com/office/drawing/2014/main" id="{0F765642-5A99-4AD7-B3A8-5A0AB3E37C45}"/>
              </a:ext>
            </a:extLst>
          </p:cNvPr>
          <p:cNvSpPr txBox="1">
            <a:spLocks/>
          </p:cNvSpPr>
          <p:nvPr/>
        </p:nvSpPr>
        <p:spPr bwMode="auto">
          <a:xfrm>
            <a:off x="3244850" y="1658938"/>
            <a:ext cx="1849438"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GB" altLang="en-US" sz="1600">
                <a:solidFill>
                  <a:srgbClr val="00A6BF"/>
                </a:solidFill>
              </a:rPr>
              <a:t>UK Government announce plans for Deposit Return and plastic straws ban</a:t>
            </a:r>
            <a:endParaRPr lang="en-US" altLang="en-US" sz="1600">
              <a:solidFill>
                <a:srgbClr val="00A6BF"/>
              </a:solidFill>
            </a:endParaRPr>
          </a:p>
        </p:txBody>
      </p:sp>
      <p:sp>
        <p:nvSpPr>
          <p:cNvPr id="28" name="Title 1">
            <a:extLst>
              <a:ext uri="{FF2B5EF4-FFF2-40B4-BE49-F238E27FC236}">
                <a16:creationId xmlns:a16="http://schemas.microsoft.com/office/drawing/2014/main" id="{E678EA2A-BFB9-44F9-ABCC-38A2D80CB3E9}"/>
              </a:ext>
            </a:extLst>
          </p:cNvPr>
          <p:cNvSpPr txBox="1">
            <a:spLocks/>
          </p:cNvSpPr>
          <p:nvPr/>
        </p:nvSpPr>
        <p:spPr bwMode="auto">
          <a:xfrm>
            <a:off x="5254625" y="3092450"/>
            <a:ext cx="180816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GB" altLang="en-US" sz="1600">
                <a:solidFill>
                  <a:srgbClr val="00A6BF"/>
                </a:solidFill>
              </a:rPr>
              <a:t>EU strategy target date, all plastic packaging on the market should be 100% recyclable. Scotland has matched this commitment</a:t>
            </a:r>
            <a:endParaRPr lang="en-US" altLang="en-US" sz="1600">
              <a:solidFill>
                <a:srgbClr val="00A6BF"/>
              </a:solidFill>
            </a:endParaRPr>
          </a:p>
        </p:txBody>
      </p:sp>
      <p:sp>
        <p:nvSpPr>
          <p:cNvPr id="31" name="Title 1">
            <a:extLst>
              <a:ext uri="{FF2B5EF4-FFF2-40B4-BE49-F238E27FC236}">
                <a16:creationId xmlns:a16="http://schemas.microsoft.com/office/drawing/2014/main" id="{3D32F6E0-FEB2-439C-A6B9-A4283E00EAEC}"/>
              </a:ext>
            </a:extLst>
          </p:cNvPr>
          <p:cNvSpPr txBox="1">
            <a:spLocks/>
          </p:cNvSpPr>
          <p:nvPr/>
        </p:nvSpPr>
        <p:spPr bwMode="auto">
          <a:xfrm>
            <a:off x="7224713" y="1728788"/>
            <a:ext cx="1808162"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GB" altLang="en-US" sz="1600">
                <a:solidFill>
                  <a:srgbClr val="00A6BF"/>
                </a:solidFill>
              </a:rPr>
              <a:t>Target date for UK Govt. 25 year plan to eradicate all avoidable plastic waste</a:t>
            </a:r>
            <a:endParaRPr lang="en-US" altLang="en-US" sz="1600">
              <a:solidFill>
                <a:srgbClr val="00A6BF"/>
              </a:solidFill>
            </a:endParaRPr>
          </a:p>
        </p:txBody>
      </p:sp>
      <p:grpSp>
        <p:nvGrpSpPr>
          <p:cNvPr id="26632" name="Group 42">
            <a:extLst>
              <a:ext uri="{FF2B5EF4-FFF2-40B4-BE49-F238E27FC236}">
                <a16:creationId xmlns:a16="http://schemas.microsoft.com/office/drawing/2014/main" id="{F1C3E32A-F03B-4AE3-A6DB-EDD8FCE7C909}"/>
              </a:ext>
            </a:extLst>
          </p:cNvPr>
          <p:cNvGrpSpPr>
            <a:grpSpLocks/>
          </p:cNvGrpSpPr>
          <p:nvPr/>
        </p:nvGrpSpPr>
        <p:grpSpPr bwMode="auto">
          <a:xfrm>
            <a:off x="80963" y="3171825"/>
            <a:ext cx="8940800" cy="3435350"/>
            <a:chOff x="81579" y="3171430"/>
            <a:chExt cx="8940800" cy="3435628"/>
          </a:xfrm>
        </p:grpSpPr>
        <p:cxnSp>
          <p:nvCxnSpPr>
            <p:cNvPr id="5" name="Straight Connector 4">
              <a:extLst>
                <a:ext uri="{FF2B5EF4-FFF2-40B4-BE49-F238E27FC236}">
                  <a16:creationId xmlns:a16="http://schemas.microsoft.com/office/drawing/2014/main" id="{D27C1110-F158-4683-B0B6-F6A2A08A400B}"/>
                </a:ext>
              </a:extLst>
            </p:cNvPr>
            <p:cNvCxnSpPr/>
            <p:nvPr/>
          </p:nvCxnSpPr>
          <p:spPr>
            <a:xfrm>
              <a:off x="416541" y="5921203"/>
              <a:ext cx="8240713"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64E8C97B-C3E5-4A80-A4B4-BA90637FEA09}"/>
                </a:ext>
              </a:extLst>
            </p:cNvPr>
            <p:cNvCxnSpPr/>
            <p:nvPr/>
          </p:nvCxnSpPr>
          <p:spPr>
            <a:xfrm flipV="1">
              <a:off x="965816" y="5625904"/>
              <a:ext cx="0" cy="29529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E239D480-BAA9-4428-9E93-BAEFF27DDCD7}"/>
                </a:ext>
              </a:extLst>
            </p:cNvPr>
            <p:cNvCxnSpPr>
              <a:endCxn id="22" idx="2"/>
            </p:cNvCxnSpPr>
            <p:nvPr/>
          </p:nvCxnSpPr>
          <p:spPr>
            <a:xfrm flipV="1">
              <a:off x="1989754" y="3323842"/>
              <a:ext cx="0" cy="259736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DBDEC01-4C8C-4694-8F1E-C11664D76640}"/>
                </a:ext>
              </a:extLst>
            </p:cNvPr>
            <p:cNvCxnSpPr/>
            <p:nvPr/>
          </p:nvCxnSpPr>
          <p:spPr>
            <a:xfrm flipV="1">
              <a:off x="2994641" y="5625904"/>
              <a:ext cx="0" cy="29529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CCC8D3D2-9EDE-4F99-B22F-045D9BF6D2E0}"/>
                </a:ext>
              </a:extLst>
            </p:cNvPr>
            <p:cNvCxnSpPr/>
            <p:nvPr/>
          </p:nvCxnSpPr>
          <p:spPr>
            <a:xfrm flipV="1">
              <a:off x="4128116" y="3323842"/>
              <a:ext cx="0" cy="259736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DBF5C11-3156-4DA6-9EB8-FB63BEB738F9}"/>
                </a:ext>
              </a:extLst>
            </p:cNvPr>
            <p:cNvCxnSpPr/>
            <p:nvPr/>
          </p:nvCxnSpPr>
          <p:spPr>
            <a:xfrm flipV="1">
              <a:off x="6171229" y="5625904"/>
              <a:ext cx="0" cy="29529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6639" name="Title 1">
              <a:extLst>
                <a:ext uri="{FF2B5EF4-FFF2-40B4-BE49-F238E27FC236}">
                  <a16:creationId xmlns:a16="http://schemas.microsoft.com/office/drawing/2014/main" id="{5D1CD452-4A7A-4CC3-847B-8A90B6D46804}"/>
                </a:ext>
              </a:extLst>
            </p:cNvPr>
            <p:cNvSpPr txBox="1">
              <a:spLocks/>
            </p:cNvSpPr>
            <p:nvPr/>
          </p:nvSpPr>
          <p:spPr bwMode="auto">
            <a:xfrm>
              <a:off x="81579" y="6078421"/>
              <a:ext cx="176784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GB" altLang="en-US" sz="2000" b="1">
                  <a:solidFill>
                    <a:schemeClr val="bg1"/>
                  </a:solidFill>
                </a:rPr>
                <a:t>2017</a:t>
              </a:r>
              <a:endParaRPr lang="en-US" altLang="en-US" sz="2000" b="1">
                <a:solidFill>
                  <a:schemeClr val="bg1"/>
                </a:solidFill>
              </a:endParaRPr>
            </a:p>
          </p:txBody>
        </p:sp>
        <p:sp>
          <p:nvSpPr>
            <p:cNvPr id="26640" name="Title 1">
              <a:extLst>
                <a:ext uri="{FF2B5EF4-FFF2-40B4-BE49-F238E27FC236}">
                  <a16:creationId xmlns:a16="http://schemas.microsoft.com/office/drawing/2014/main" id="{93B448A7-0680-4154-80DE-67B200E7D29A}"/>
                </a:ext>
              </a:extLst>
            </p:cNvPr>
            <p:cNvSpPr txBox="1">
              <a:spLocks/>
            </p:cNvSpPr>
            <p:nvPr/>
          </p:nvSpPr>
          <p:spPr bwMode="auto">
            <a:xfrm>
              <a:off x="1109832" y="6078421"/>
              <a:ext cx="176784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GB" altLang="en-US" sz="2000" b="1">
                  <a:solidFill>
                    <a:schemeClr val="bg1"/>
                  </a:solidFill>
                </a:rPr>
                <a:t>2018</a:t>
              </a:r>
              <a:endParaRPr lang="en-US" altLang="en-US" sz="2000" b="1">
                <a:solidFill>
                  <a:schemeClr val="bg1"/>
                </a:solidFill>
              </a:endParaRPr>
            </a:p>
          </p:txBody>
        </p:sp>
        <p:sp>
          <p:nvSpPr>
            <p:cNvPr id="26641" name="Title 1">
              <a:extLst>
                <a:ext uri="{FF2B5EF4-FFF2-40B4-BE49-F238E27FC236}">
                  <a16:creationId xmlns:a16="http://schemas.microsoft.com/office/drawing/2014/main" id="{5B23BD9E-92B6-4E38-BBC6-871334015AB9}"/>
                </a:ext>
              </a:extLst>
            </p:cNvPr>
            <p:cNvSpPr txBox="1">
              <a:spLocks/>
            </p:cNvSpPr>
            <p:nvPr/>
          </p:nvSpPr>
          <p:spPr bwMode="auto">
            <a:xfrm>
              <a:off x="2124638" y="6078421"/>
              <a:ext cx="176784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GB" altLang="en-US" sz="2000" b="1">
                  <a:solidFill>
                    <a:schemeClr val="bg1"/>
                  </a:solidFill>
                </a:rPr>
                <a:t>2018</a:t>
              </a:r>
              <a:endParaRPr lang="en-US" altLang="en-US" sz="2000" b="1">
                <a:solidFill>
                  <a:schemeClr val="bg1"/>
                </a:solidFill>
              </a:endParaRPr>
            </a:p>
          </p:txBody>
        </p:sp>
        <p:sp>
          <p:nvSpPr>
            <p:cNvPr id="26642" name="Title 1">
              <a:extLst>
                <a:ext uri="{FF2B5EF4-FFF2-40B4-BE49-F238E27FC236}">
                  <a16:creationId xmlns:a16="http://schemas.microsoft.com/office/drawing/2014/main" id="{0EE7E90E-3843-4712-95D2-C3DA08B6EA38}"/>
                </a:ext>
              </a:extLst>
            </p:cNvPr>
            <p:cNvSpPr txBox="1">
              <a:spLocks/>
            </p:cNvSpPr>
            <p:nvPr/>
          </p:nvSpPr>
          <p:spPr bwMode="auto">
            <a:xfrm>
              <a:off x="3231482" y="6064416"/>
              <a:ext cx="176784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GB" altLang="en-US" sz="2000" b="1">
                  <a:solidFill>
                    <a:schemeClr val="bg1"/>
                  </a:solidFill>
                </a:rPr>
                <a:t>2018</a:t>
              </a:r>
              <a:endParaRPr lang="en-US" altLang="en-US" sz="2000" b="1">
                <a:solidFill>
                  <a:schemeClr val="bg1"/>
                </a:solidFill>
              </a:endParaRPr>
            </a:p>
          </p:txBody>
        </p:sp>
        <p:sp>
          <p:nvSpPr>
            <p:cNvPr id="26643" name="Title 1">
              <a:extLst>
                <a:ext uri="{FF2B5EF4-FFF2-40B4-BE49-F238E27FC236}">
                  <a16:creationId xmlns:a16="http://schemas.microsoft.com/office/drawing/2014/main" id="{55849758-B339-42D7-A537-BDD3F8ECC979}"/>
                </a:ext>
              </a:extLst>
            </p:cNvPr>
            <p:cNvSpPr txBox="1">
              <a:spLocks/>
            </p:cNvSpPr>
            <p:nvPr/>
          </p:nvSpPr>
          <p:spPr bwMode="auto">
            <a:xfrm>
              <a:off x="5287087" y="6054255"/>
              <a:ext cx="176784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GB" altLang="en-US" sz="2000" b="1">
                  <a:solidFill>
                    <a:schemeClr val="bg1"/>
                  </a:solidFill>
                </a:rPr>
                <a:t>2030</a:t>
              </a:r>
              <a:endParaRPr lang="en-US" altLang="en-US" sz="2000" b="1">
                <a:solidFill>
                  <a:schemeClr val="bg1"/>
                </a:solidFill>
              </a:endParaRPr>
            </a:p>
          </p:txBody>
        </p:sp>
        <p:sp>
          <p:nvSpPr>
            <p:cNvPr id="26644" name="Title 1">
              <a:extLst>
                <a:ext uri="{FF2B5EF4-FFF2-40B4-BE49-F238E27FC236}">
                  <a16:creationId xmlns:a16="http://schemas.microsoft.com/office/drawing/2014/main" id="{4C7BB219-4699-4666-9447-318870F4E10C}"/>
                </a:ext>
              </a:extLst>
            </p:cNvPr>
            <p:cNvSpPr txBox="1">
              <a:spLocks/>
            </p:cNvSpPr>
            <p:nvPr/>
          </p:nvSpPr>
          <p:spPr bwMode="auto">
            <a:xfrm>
              <a:off x="7254539" y="6054255"/>
              <a:ext cx="176784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GB" altLang="en-US" sz="2000" b="1">
                  <a:solidFill>
                    <a:schemeClr val="bg1"/>
                  </a:solidFill>
                </a:rPr>
                <a:t>2042</a:t>
              </a:r>
              <a:endParaRPr lang="en-US" altLang="en-US" sz="2000" b="1">
                <a:solidFill>
                  <a:schemeClr val="bg1"/>
                </a:solidFill>
              </a:endParaRPr>
            </a:p>
          </p:txBody>
        </p:sp>
        <p:cxnSp>
          <p:nvCxnSpPr>
            <p:cNvPr id="36" name="Straight Connector 35">
              <a:extLst>
                <a:ext uri="{FF2B5EF4-FFF2-40B4-BE49-F238E27FC236}">
                  <a16:creationId xmlns:a16="http://schemas.microsoft.com/office/drawing/2014/main" id="{0213A105-9082-42DE-8FA0-1A8DDDAC0098}"/>
                </a:ext>
              </a:extLst>
            </p:cNvPr>
            <p:cNvCxnSpPr/>
            <p:nvPr/>
          </p:nvCxnSpPr>
          <p:spPr>
            <a:xfrm flipV="1">
              <a:off x="8128616" y="3323842"/>
              <a:ext cx="0" cy="259736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7" name="Oval 36">
              <a:extLst>
                <a:ext uri="{FF2B5EF4-FFF2-40B4-BE49-F238E27FC236}">
                  <a16:creationId xmlns:a16="http://schemas.microsoft.com/office/drawing/2014/main" id="{D334E356-6DB7-4059-ACB5-76922B82AC5D}"/>
                </a:ext>
              </a:extLst>
            </p:cNvPr>
            <p:cNvSpPr/>
            <p:nvPr/>
          </p:nvSpPr>
          <p:spPr>
            <a:xfrm>
              <a:off x="895966" y="5489368"/>
              <a:ext cx="147638" cy="147650"/>
            </a:xfrm>
            <a:prstGeom prst="ellipse">
              <a:avLst/>
            </a:prstGeom>
            <a:solidFill>
              <a:schemeClr val="tx1">
                <a:lumMod val="50000"/>
                <a:lumOff val="50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Oval 37">
              <a:extLst>
                <a:ext uri="{FF2B5EF4-FFF2-40B4-BE49-F238E27FC236}">
                  <a16:creationId xmlns:a16="http://schemas.microsoft.com/office/drawing/2014/main" id="{0791BD1C-9F57-480F-BEA3-F8F878FC43AE}"/>
                </a:ext>
              </a:extLst>
            </p:cNvPr>
            <p:cNvSpPr/>
            <p:nvPr/>
          </p:nvSpPr>
          <p:spPr>
            <a:xfrm>
              <a:off x="2927966" y="5489368"/>
              <a:ext cx="146050" cy="147650"/>
            </a:xfrm>
            <a:prstGeom prst="ellipse">
              <a:avLst/>
            </a:prstGeom>
            <a:solidFill>
              <a:schemeClr val="tx1">
                <a:lumMod val="50000"/>
                <a:lumOff val="50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Oval 38">
              <a:extLst>
                <a:ext uri="{FF2B5EF4-FFF2-40B4-BE49-F238E27FC236}">
                  <a16:creationId xmlns:a16="http://schemas.microsoft.com/office/drawing/2014/main" id="{685AA0E6-5CEC-4CF6-AE86-E45F4DDFB2D0}"/>
                </a:ext>
              </a:extLst>
            </p:cNvPr>
            <p:cNvSpPr/>
            <p:nvPr/>
          </p:nvSpPr>
          <p:spPr>
            <a:xfrm>
              <a:off x="6096616" y="5489368"/>
              <a:ext cx="147638" cy="147650"/>
            </a:xfrm>
            <a:prstGeom prst="ellipse">
              <a:avLst/>
            </a:prstGeom>
            <a:solidFill>
              <a:schemeClr val="tx1">
                <a:lumMod val="50000"/>
                <a:lumOff val="50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 name="Oval 39">
              <a:extLst>
                <a:ext uri="{FF2B5EF4-FFF2-40B4-BE49-F238E27FC236}">
                  <a16:creationId xmlns:a16="http://schemas.microsoft.com/office/drawing/2014/main" id="{11604936-A97D-4BCA-91DE-253A04A22A17}"/>
                </a:ext>
              </a:extLst>
            </p:cNvPr>
            <p:cNvSpPr/>
            <p:nvPr/>
          </p:nvSpPr>
          <p:spPr>
            <a:xfrm>
              <a:off x="1916729" y="3177781"/>
              <a:ext cx="147637" cy="147650"/>
            </a:xfrm>
            <a:prstGeom prst="ellipse">
              <a:avLst/>
            </a:prstGeom>
            <a:solidFill>
              <a:schemeClr val="tx1">
                <a:lumMod val="50000"/>
                <a:lumOff val="50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 name="Oval 40">
              <a:extLst>
                <a:ext uri="{FF2B5EF4-FFF2-40B4-BE49-F238E27FC236}">
                  <a16:creationId xmlns:a16="http://schemas.microsoft.com/office/drawing/2014/main" id="{5F051FE2-6EB7-483F-B934-AA1FAA4FCA6A}"/>
                </a:ext>
              </a:extLst>
            </p:cNvPr>
            <p:cNvSpPr/>
            <p:nvPr/>
          </p:nvSpPr>
          <p:spPr>
            <a:xfrm>
              <a:off x="4048741" y="3177781"/>
              <a:ext cx="147638" cy="147650"/>
            </a:xfrm>
            <a:prstGeom prst="ellipse">
              <a:avLst/>
            </a:prstGeom>
            <a:solidFill>
              <a:schemeClr val="tx1">
                <a:lumMod val="50000"/>
                <a:lumOff val="50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 name="Oval 41">
              <a:extLst>
                <a:ext uri="{FF2B5EF4-FFF2-40B4-BE49-F238E27FC236}">
                  <a16:creationId xmlns:a16="http://schemas.microsoft.com/office/drawing/2014/main" id="{A4FC9196-534B-431B-85DA-329621E21BDC}"/>
                </a:ext>
              </a:extLst>
            </p:cNvPr>
            <p:cNvSpPr/>
            <p:nvPr/>
          </p:nvSpPr>
          <p:spPr>
            <a:xfrm>
              <a:off x="8054004" y="3171430"/>
              <a:ext cx="147637" cy="147650"/>
            </a:xfrm>
            <a:prstGeom prst="ellipse">
              <a:avLst/>
            </a:prstGeom>
            <a:solidFill>
              <a:schemeClr val="tx1">
                <a:lumMod val="50000"/>
                <a:lumOff val="50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5" grpId="0"/>
      <p:bldP spid="26" grpId="0"/>
      <p:bldP spid="28" grpId="0"/>
      <p:bldP spid="31"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 E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1950</TotalTime>
  <Words>2933</Words>
  <Application>Microsoft Office PowerPoint</Application>
  <PresentationFormat>On-screen Show (4:3)</PresentationFormat>
  <Paragraphs>268</Paragraphs>
  <Slides>23</Slides>
  <Notes>21</Notes>
  <HiddenSlides>1</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23</vt:i4>
      </vt:variant>
    </vt:vector>
  </HeadingPairs>
  <TitlesOfParts>
    <vt:vector size="36" baseType="lpstr">
      <vt:lpstr>MS PGothic</vt:lpstr>
      <vt:lpstr>MS PGothic</vt:lpstr>
      <vt:lpstr>Arial</vt:lpstr>
      <vt:lpstr>Calibri</vt:lpstr>
      <vt:lpstr>Calibri Light</vt:lpstr>
      <vt:lpstr>Symbol</vt:lpstr>
      <vt:lpstr>Times New Roman</vt:lpstr>
      <vt:lpstr>Verdana</vt:lpstr>
      <vt:lpstr>Custom Design</vt:lpstr>
      <vt:lpstr>Custom Design - END</vt:lpstr>
      <vt:lpstr>Office Theme</vt:lpstr>
      <vt:lpstr>1_Custom Design</vt:lpstr>
      <vt:lpstr>Chart</vt:lpstr>
      <vt:lpstr>Food Packaging &amp; Procurement </vt:lpstr>
      <vt:lpstr>PowerPoint Presentation</vt:lpstr>
      <vt:lpstr>About Zero Waste Scotland</vt:lpstr>
      <vt:lpstr>We help buyers</vt:lpstr>
      <vt:lpstr>Food Packaging &amp; Procurement</vt:lpstr>
      <vt:lpstr>Plastic bottles</vt:lpstr>
      <vt:lpstr>Disposable cups - wake up and smell the coffee</vt:lpstr>
      <vt:lpstr>But plastics do have a place….</vt:lpstr>
      <vt:lpstr>PowerPoint Presentation</vt:lpstr>
      <vt:lpstr>Everyone has a role to  play in plastics</vt:lpstr>
      <vt:lpstr>PowerPoint Presentation</vt:lpstr>
      <vt:lpstr>PowerPoint Presentation</vt:lpstr>
      <vt:lpstr>PowerPoint Presentation</vt:lpstr>
      <vt:lpstr>PowerPoint Presentation</vt:lpstr>
      <vt:lpstr>NHSS Plastic Cups</vt:lpstr>
      <vt:lpstr>PowerPoint Presentation</vt:lpstr>
      <vt:lpstr>Measures we can  all take:</vt:lpstr>
      <vt:lpstr>One third of food is wasted</vt:lpstr>
      <vt:lpstr>Waste Prevention Implementation Fund  </vt:lpstr>
      <vt:lpstr>Guidance Documents</vt:lpstr>
      <vt:lpstr>Good to Go</vt:lpstr>
      <vt:lpstr>Love Food Hate Waste employee workshops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 here</dc:title>
  <dc:creator>Kirsty Sinclair</dc:creator>
  <cp:lastModifiedBy>Claire Guerin</cp:lastModifiedBy>
  <cp:revision>88</cp:revision>
  <dcterms:created xsi:type="dcterms:W3CDTF">2016-07-08T13:25:46Z</dcterms:created>
  <dcterms:modified xsi:type="dcterms:W3CDTF">2018-08-02T12:11:07Z</dcterms:modified>
</cp:coreProperties>
</file>